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9" r:id="rId2"/>
    <p:sldId id="270" r:id="rId3"/>
    <p:sldId id="272" r:id="rId4"/>
    <p:sldId id="267" r:id="rId5"/>
    <p:sldId id="271" r:id="rId6"/>
    <p:sldId id="269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4F2270"/>
    <a:srgbClr val="313E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145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80152-24FD-4FE5-95C9-BBE321A9F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3760F7-8E06-4525-9F31-1C5C5A52D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C70AD-5085-411D-99A4-6E075077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E5A5B-649B-48C2-88E9-A860A883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AF229-7DEF-41E2-9FF5-314A743C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0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C855E-F10F-4D17-84CD-E26CF9BD9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46318-A920-49CB-A8C4-7059CE962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B3219-5087-4D9F-A867-BC930CD4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7931F-3929-4716-B73E-E6653B0E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DD9F6-6453-48EC-9574-51387D288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3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4D28E-8BC9-46DC-8859-BF37BE2DB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E19B-D893-4617-9421-22A5D1FD2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F07BC-B961-4399-B40D-ACB4CBF10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3BA7B-BE28-4002-8AF6-8D032DA6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6398B-2011-45BE-BCD9-33D0CB37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53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5A47-64E8-4A69-8DD7-D9F6A9C3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5C9B0-7AE2-4062-B0AC-81B3EF15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FEFB4-FD29-43BC-9548-59BC4282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7BBA2-8999-45BF-B3A2-72ED17548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68E04-13E0-4832-BB68-B1A2C4FC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9E48-2334-437B-8F8C-09AF1195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0B8E4-14FA-4278-869B-99FD929BA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DE444-9100-465E-AE17-3B1EB890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7C685-0F40-468B-8CD4-35D9A1687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8BBDD-4188-4384-A418-A8118AC8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8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1454-22F3-4D44-9C99-8A69AB871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D923C-29FB-49A0-BABF-045D877F8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A3744-1FB1-4601-AD4F-7D690C114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75043-240E-4A3D-B654-1B1402557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2CDE3-15B3-40E3-8CE9-227719F9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ADC1B-9B0A-4836-AEB1-D24FF5E3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3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BE6E6-E645-4A01-B3D5-B3C52F1E2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029BD-0C8C-44BC-9711-501DA0BD0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17FF9-044F-4BEC-AD84-ACDF8EFA6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AFE0FD-8E32-49BC-B8BD-775A74CDBA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1E7F6A-EB87-464C-9C2F-904C8C0CC4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C42F94-CBA8-4E4B-92E9-650483BF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B34335-A93B-4EF5-9FF5-B12C46FF9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023BC6-2D9E-48D1-9C14-64E3001F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27E7A-95A0-4C29-BB2F-1ECF2EC03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D2489-AAC1-452C-98A2-C97F1E2F6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253E55-028D-4E63-B5ED-77FD6C876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4A090-E905-43E3-A5E7-2BC3652A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CD4F64-0111-4B16-A2A6-0BD9491A4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1E3AB-83B3-487C-87B1-A89C54C3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DBEBF-1D9C-47B2-BC3C-CD3835B2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0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8428-1E08-45EA-B6B3-0550578A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20C3F-A249-45B4-A399-9A7B8343E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14F20-EAA1-4A18-9689-E7163E2DB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83FF4-6A5D-488E-88B3-867FFEE9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5F73D-CB34-47C6-A974-EE6A15EA1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CCCE4-C985-428A-B721-B44EB29C6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0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C4BD7-FD51-47A3-9B47-B53134DB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87C4F1-9FF8-4073-89A9-6B2591A44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399E3-0438-451A-B132-75AABF330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9AF48-5EB3-46F9-9F34-02990785F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29235-5854-4965-9981-D16A8CC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80F8B-A564-45F3-94C8-27F7C5FCB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0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43C53-1D28-4B85-91AD-9A9F8E2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FA4D2-7439-49D8-95BB-23F2D00CB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8910F-6599-4D11-9022-87D106ABF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4FC2E-C1C4-4C04-A25D-EFAD2964388D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C74B7-8BC8-406E-8D9A-CAFF199E6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5B88A-6AD4-4DD1-9DDD-A9322DB22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EC87E-4D72-4933-A1E7-7C0E68558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004298"/>
            <a:ext cx="792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695E4A"/>
                </a:solidFill>
                <a:latin typeface="+mj-lt"/>
              </a:rPr>
              <a:t> </a:t>
            </a:r>
          </a:p>
          <a:p>
            <a:pPr algn="ctr"/>
            <a:r>
              <a:rPr lang="en-US" sz="4000" b="1" smtClean="0">
                <a:solidFill>
                  <a:srgbClr val="695E4A"/>
                </a:solidFill>
                <a:latin typeface="+mj-lt"/>
              </a:rPr>
              <a:t> </a:t>
            </a:r>
            <a:endParaRPr lang="en-US" sz="3000" b="1" smtClean="0">
              <a:solidFill>
                <a:srgbClr val="695E4A"/>
              </a:solidFill>
              <a:latin typeface="+mj-lt"/>
            </a:endParaRPr>
          </a:p>
          <a:p>
            <a:endParaRPr lang="en-US" sz="3000" b="1" smtClean="0">
              <a:solidFill>
                <a:srgbClr val="695E4A"/>
              </a:solidFill>
              <a:latin typeface="+mj-lt"/>
            </a:endParaRPr>
          </a:p>
          <a:p>
            <a:r>
              <a:rPr lang="en-US" b="1" smtClean="0">
                <a:solidFill>
                  <a:srgbClr val="695E4A"/>
                </a:solidFill>
                <a:latin typeface="+mj-lt"/>
              </a:rPr>
              <a:t> </a:t>
            </a:r>
            <a:endParaRPr lang="en-US" b="1" dirty="0">
              <a:solidFill>
                <a:srgbClr val="695E4A"/>
              </a:solidFill>
              <a:latin typeface="+mj-lt"/>
            </a:endParaRPr>
          </a:p>
        </p:txBody>
      </p:sp>
      <p:pic>
        <p:nvPicPr>
          <p:cNvPr id="3" name="Picture 2" descr="D:\desktop\Desktop\HTML\images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715000"/>
            <a:ext cx="1857375" cy="762000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06055" y="936036"/>
            <a:ext cx="6858000" cy="3788364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81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1- Third Party Vendor Process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Connector 73"/>
          <p:cNvCxnSpPr>
            <a:cxnSpLocks/>
          </p:cNvCxnSpPr>
          <p:nvPr/>
        </p:nvCxnSpPr>
        <p:spPr>
          <a:xfrm>
            <a:off x="6247606" y="5105400"/>
            <a:ext cx="497368" cy="34790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162800" y="3979658"/>
            <a:ext cx="685800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446712" y="4050065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427412" y="4050792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</p:cNvCxnSpPr>
          <p:nvPr/>
        </p:nvCxnSpPr>
        <p:spPr>
          <a:xfrm>
            <a:off x="1209437" y="3965749"/>
            <a:ext cx="1000363" cy="6839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2209800" y="531812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2209800" y="1334143"/>
            <a:ext cx="520185" cy="327246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609600" y="152400"/>
            <a:ext cx="1600200" cy="8382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Areas served by 3</a:t>
            </a:r>
            <a:r>
              <a:rPr lang="en-US" sz="1400" baseline="30000" dirty="0" smtClean="0">
                <a:solidFill>
                  <a:srgbClr val="000099"/>
                </a:solidFill>
                <a:latin typeface="Arial Narrow" pitchFamily="34" charset="0"/>
              </a:rPr>
              <a:t>rd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 parties companies 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1066800" y="4649788"/>
            <a:ext cx="1219199" cy="1676399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Undelivered pkg Third party will notify SMSA with the reason 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286000" y="3049589"/>
            <a:ext cx="1219200" cy="149327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register the shipment details in a daily report to follow up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2976317" y="1956920"/>
            <a:ext cx="1485900" cy="941857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make Third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Party manifest and CS will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call for pup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998190" y="1819442"/>
            <a:ext cx="1837834" cy="106283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apply the scans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TP handover on CORE with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Third party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AWB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as reference.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2623768" y="84376"/>
            <a:ext cx="5453432" cy="1330303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create Third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party AWB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on SMSA account as per final destination served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 flipV="1">
            <a:off x="4533352" y="2470430"/>
            <a:ext cx="377386" cy="5780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>
          <a:xfrm>
            <a:off x="4916231" y="1508894"/>
            <a:ext cx="1524000" cy="1537847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Third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Party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will receive the shipment and sign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manifest Or update the Core in case </a:t>
            </a:r>
            <a:r>
              <a:rPr lang="en-US" sz="1400" smtClean="0">
                <a:solidFill>
                  <a:srgbClr val="000099"/>
                </a:solidFill>
                <a:latin typeface="Arial Narrow" pitchFamily="34" charset="0"/>
              </a:rPr>
              <a:t>of integration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 rot="5400000">
            <a:off x="409338" y="1322150"/>
            <a:ext cx="1600199" cy="2153122"/>
          </a:xfrm>
          <a:prstGeom prst="roundRect">
            <a:avLst/>
          </a:prstGeom>
          <a:solidFill>
            <a:srgbClr val="4F227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rial Narrow" pitchFamily="34" charset="0"/>
              </a:rPr>
              <a:t>Ops will notify Third party and mentioned on the </a:t>
            </a:r>
            <a:r>
              <a:rPr lang="en-US" sz="1400" dirty="0" err="1">
                <a:solidFill>
                  <a:schemeClr val="bg1"/>
                </a:solidFill>
                <a:latin typeface="Arial Narrow" pitchFamily="34" charset="0"/>
              </a:rPr>
              <a:t>Awb</a:t>
            </a:r>
            <a:r>
              <a:rPr lang="en-US" sz="1400" dirty="0">
                <a:solidFill>
                  <a:schemeClr val="bg1"/>
                </a:solidFill>
                <a:latin typeface="Arial Narrow" pitchFamily="34" charset="0"/>
              </a:rPr>
              <a:t> for any special delivery required (COD service / Custom Duty) 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609600" y="5867401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394374" y="5239481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923321" y="5093354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6" name="Rounded Rectangle 95"/>
          <p:cNvSpPr/>
          <p:nvPr/>
        </p:nvSpPr>
        <p:spPr>
          <a:xfrm>
            <a:off x="5399621" y="4608246"/>
            <a:ext cx="801688" cy="878154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POD Done 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2895600" y="4680519"/>
            <a:ext cx="1960356" cy="125956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CS will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call the recipient to clarify the reason and sort-out and revert back to Third party in mail to proceed in delivery 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5905500" y="2976487"/>
            <a:ext cx="1485900" cy="158246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Ops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will call the recipient to confirm the service &amp; evaluate the Third party service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3959224" y="3049590"/>
            <a:ext cx="1450976" cy="1517646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monitor the shipment status on 3</a:t>
            </a:r>
            <a:r>
              <a:rPr lang="en-US" sz="1400" baseline="30000" dirty="0">
                <a:solidFill>
                  <a:srgbClr val="000099"/>
                </a:solidFill>
                <a:latin typeface="Arial Narrow" pitchFamily="34" charset="0"/>
              </a:rPr>
              <a:t>rd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party system and update CORE once delivered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845424" y="2976488"/>
            <a:ext cx="990600" cy="1615552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POD Done will Update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Core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6629400" y="5486400"/>
            <a:ext cx="1981200" cy="685800"/>
          </a:xfrm>
          <a:prstGeom prst="roundRect">
            <a:avLst/>
          </a:prstGeom>
          <a:solidFill>
            <a:srgbClr val="4F227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 Narrow" pitchFamily="34" charset="0"/>
              </a:rPr>
              <a:t> End Of Process 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52400" y="6241703"/>
            <a:ext cx="5715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95E4A"/>
                </a:solidFill>
                <a:latin typeface="+mj-lt"/>
              </a:rPr>
              <a:t> </a:t>
            </a:r>
            <a:endParaRPr lang="en-US" sz="1100" b="1" dirty="0">
              <a:solidFill>
                <a:srgbClr val="695E4A"/>
              </a:solidFill>
              <a:latin typeface="+mj-lt"/>
            </a:endParaRPr>
          </a:p>
          <a:p>
            <a:endParaRPr lang="en-US" sz="1100" b="1" dirty="0">
              <a:solidFill>
                <a:srgbClr val="695E4A"/>
              </a:solidFill>
              <a:latin typeface="+mj-lt"/>
            </a:endParaRP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8D6E3A3A-F051-4CF2-8C46-CD358E7BF689}"/>
              </a:ext>
            </a:extLst>
          </p:cNvPr>
          <p:cNvCxnSpPr>
            <a:cxnSpLocks/>
            <a:endCxn id="87" idx="1"/>
          </p:cNvCxnSpPr>
          <p:nvPr/>
        </p:nvCxnSpPr>
        <p:spPr>
          <a:xfrm flipV="1">
            <a:off x="2458273" y="2427849"/>
            <a:ext cx="518044" cy="1147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82ED4BAC-1E66-47DC-B53F-E4FE482E9F34}"/>
              </a:ext>
            </a:extLst>
          </p:cNvPr>
          <p:cNvCxnSpPr>
            <a:cxnSpLocks/>
          </p:cNvCxnSpPr>
          <p:nvPr/>
        </p:nvCxnSpPr>
        <p:spPr>
          <a:xfrm>
            <a:off x="990600" y="3198811"/>
            <a:ext cx="3176" cy="76776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4CE288F-8246-4CDA-B7D0-6B256FF6FF62}"/>
              </a:ext>
            </a:extLst>
          </p:cNvPr>
          <p:cNvCxnSpPr>
            <a:cxnSpLocks/>
          </p:cNvCxnSpPr>
          <p:nvPr/>
        </p:nvCxnSpPr>
        <p:spPr>
          <a:xfrm>
            <a:off x="8340724" y="4542859"/>
            <a:ext cx="3176" cy="76776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9D20124E-D03E-4FF9-A154-0EA909EF9F94}"/>
              </a:ext>
            </a:extLst>
          </p:cNvPr>
          <p:cNvCxnSpPr>
            <a:cxnSpLocks/>
          </p:cNvCxnSpPr>
          <p:nvPr/>
        </p:nvCxnSpPr>
        <p:spPr>
          <a:xfrm flipH="1">
            <a:off x="512583" y="3266725"/>
            <a:ext cx="20817" cy="257888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7" name="Rounded Rectangle 28">
            <a:extLst>
              <a:ext uri="{FF2B5EF4-FFF2-40B4-BE49-F238E27FC236}">
                <a16:creationId xmlns:a16="http://schemas.microsoft.com/office/drawing/2014/main" id="{521C77AE-2885-4097-8CD9-F5290C3FA52B}"/>
              </a:ext>
            </a:extLst>
          </p:cNvPr>
          <p:cNvSpPr/>
          <p:nvPr/>
        </p:nvSpPr>
        <p:spPr>
          <a:xfrm>
            <a:off x="2907200" y="5993836"/>
            <a:ext cx="1960356" cy="864163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Refuse shipment </a:t>
            </a:r>
            <a:r>
              <a:rPr lang="en-US" sz="1400" dirty="0" err="1">
                <a:solidFill>
                  <a:srgbClr val="000099"/>
                </a:solidFill>
                <a:latin typeface="Arial Narrow" pitchFamily="34" charset="0"/>
              </a:rPr>
              <a:t>Smsa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will notify 3</a:t>
            </a:r>
            <a:r>
              <a:rPr lang="en-US" sz="1400" baseline="30000" dirty="0">
                <a:solidFill>
                  <a:srgbClr val="000099"/>
                </a:solidFill>
                <a:latin typeface="Arial Narrow" pitchFamily="34" charset="0"/>
              </a:rPr>
              <a:t>rd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party to RTS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06B2EBC-69B3-48ED-A215-1C31933FE899}"/>
              </a:ext>
            </a:extLst>
          </p:cNvPr>
          <p:cNvCxnSpPr/>
          <p:nvPr/>
        </p:nvCxnSpPr>
        <p:spPr>
          <a:xfrm>
            <a:off x="2347239" y="6184792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E29938B2-1358-4E1C-89E0-BE80A59E6C75}"/>
              </a:ext>
            </a:extLst>
          </p:cNvPr>
          <p:cNvCxnSpPr>
            <a:cxnSpLocks/>
          </p:cNvCxnSpPr>
          <p:nvPr/>
        </p:nvCxnSpPr>
        <p:spPr>
          <a:xfrm>
            <a:off x="4923321" y="6324600"/>
            <a:ext cx="258280" cy="0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0" name="Rounded Rectangle 46">
            <a:extLst>
              <a:ext uri="{FF2B5EF4-FFF2-40B4-BE49-F238E27FC236}">
                <a16:creationId xmlns:a16="http://schemas.microsoft.com/office/drawing/2014/main" id="{A9C6CE26-D179-4890-AE4D-4DA1BF29B976}"/>
              </a:ext>
            </a:extLst>
          </p:cNvPr>
          <p:cNvSpPr/>
          <p:nvPr/>
        </p:nvSpPr>
        <p:spPr>
          <a:xfrm>
            <a:off x="5181601" y="5632524"/>
            <a:ext cx="1219199" cy="1102687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Update Core with the shipment status and notify shipper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1C1B88E2-6AE8-47E6-B4B0-59FC4A8687C2}"/>
              </a:ext>
            </a:extLst>
          </p:cNvPr>
          <p:cNvCxnSpPr>
            <a:cxnSpLocks/>
          </p:cNvCxnSpPr>
          <p:nvPr/>
        </p:nvCxnSpPr>
        <p:spPr>
          <a:xfrm flipV="1">
            <a:off x="6483286" y="6197297"/>
            <a:ext cx="243207" cy="12730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1" name="Picture 1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366" y="2225152"/>
            <a:ext cx="500384" cy="30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8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06055" y="936036"/>
            <a:ext cx="6858000" cy="3254964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81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2- Third Party Vendor Process for customers pickup </a:t>
            </a:r>
            <a:r>
              <a:rPr lang="en-US" sz="3600" b="1" dirty="0" err="1" smtClean="0">
                <a:solidFill>
                  <a:schemeClr val="bg1"/>
                </a:solidFill>
              </a:rPr>
              <a:t>requstes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D:\desktop\Desktop\HTML\images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715000"/>
            <a:ext cx="1857375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22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traight Connector 103"/>
          <p:cNvCxnSpPr>
            <a:cxnSpLocks/>
          </p:cNvCxnSpPr>
          <p:nvPr/>
        </p:nvCxnSpPr>
        <p:spPr>
          <a:xfrm>
            <a:off x="8048156" y="5549045"/>
            <a:ext cx="7874" cy="341346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284162" y="5054183"/>
            <a:ext cx="462947" cy="863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5777748" y="5054183"/>
            <a:ext cx="337561" cy="863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3644009" y="5055465"/>
            <a:ext cx="945975" cy="7356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62000" y="5056923"/>
            <a:ext cx="713906" cy="0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676400" y="531812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86200" y="533400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138944" y="2890800"/>
            <a:ext cx="1089872" cy="6659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7772400" y="1740811"/>
            <a:ext cx="306388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562600" y="533400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228600" y="152400"/>
            <a:ext cx="1447800" cy="8382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Customer will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Call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CS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or Send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mail with AWB Copy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057400" y="152400"/>
            <a:ext cx="1828800" cy="8382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CS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will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set the required information the customer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267200" y="152400"/>
            <a:ext cx="1295400" cy="1444622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CS will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instruct Third party for pup under SMSA account and copy SMSA Ops </a:t>
            </a:r>
          </a:p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 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353300" y="1981199"/>
            <a:ext cx="1620568" cy="183252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CSA will confirm with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customer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for pup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and Cs will CC  ops team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061724" y="55704"/>
            <a:ext cx="2320276" cy="1444624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Third Party will perform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pup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and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 update CS in both cases if they received the PUP or cancelled and send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the shipment to SMSA ops 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997247" y="1829165"/>
            <a:ext cx="990600" cy="212327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monitor the shipment arrival  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119935" y="1859303"/>
            <a:ext cx="1828800" cy="221148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inspect the shipment commodity and paperwork required weight/Dim prohibited items </a:t>
            </a:r>
            <a:r>
              <a:rPr lang="en-US" sz="1400" dirty="0" err="1">
                <a:solidFill>
                  <a:srgbClr val="000099"/>
                </a:solidFill>
                <a:latin typeface="Arial Narrow" pitchFamily="34" charset="0"/>
              </a:rPr>
              <a:t>etc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 as per SMSA stander Ops will pack the shipment with SMSA supplies  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4127001" y="2787415"/>
            <a:ext cx="691979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1752600" y="2359024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266700" y="1908176"/>
            <a:ext cx="1447800" cy="1090034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0099"/>
                </a:solidFill>
                <a:latin typeface="Arial Narrow" pitchFamily="34" charset="0"/>
              </a:rPr>
              <a:t>OPS will notify CS</a:t>
            </a:r>
          </a:p>
        </p:txBody>
      </p:sp>
      <p:cxnSp>
        <p:nvCxnSpPr>
          <p:cNvPr id="76" name="Straight Connector 75"/>
          <p:cNvCxnSpPr>
            <a:cxnSpLocks/>
          </p:cNvCxnSpPr>
          <p:nvPr/>
        </p:nvCxnSpPr>
        <p:spPr>
          <a:xfrm>
            <a:off x="990600" y="3348637"/>
            <a:ext cx="0" cy="1418392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81"/>
          <p:cNvSpPr/>
          <p:nvPr/>
        </p:nvSpPr>
        <p:spPr>
          <a:xfrm>
            <a:off x="6200389" y="4562946"/>
            <a:ext cx="966981" cy="99975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Hub will perform the scan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4658708" y="4492118"/>
            <a:ext cx="990600" cy="1141406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handover to </a:t>
            </a:r>
            <a:r>
              <a:rPr lang="en-US" sz="1400" dirty="0" err="1">
                <a:solidFill>
                  <a:srgbClr val="000099"/>
                </a:solidFill>
                <a:latin typeface="Arial Narrow" pitchFamily="34" charset="0"/>
              </a:rPr>
              <a:t>Smsa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Hub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550846" y="4767029"/>
            <a:ext cx="2027494" cy="6858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apply SMSA scan 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831573" y="4273465"/>
            <a:ext cx="1201469" cy="1210390"/>
          </a:xfrm>
          <a:prstGeom prst="roundRect">
            <a:avLst>
              <a:gd name="adj" fmla="val 22377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Pkg will be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dispatched 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to final destination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6629400" y="5943600"/>
            <a:ext cx="1981200" cy="685800"/>
          </a:xfrm>
          <a:prstGeom prst="roundRect">
            <a:avLst/>
          </a:prstGeom>
          <a:solidFill>
            <a:srgbClr val="4F227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 Narrow" pitchFamily="34" charset="0"/>
              </a:rPr>
              <a:t> End Of Process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31455" y="1219200"/>
            <a:ext cx="6858000" cy="3236240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81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3</a:t>
            </a:r>
            <a:r>
              <a:rPr lang="en-US" sz="3600" b="1" dirty="0" smtClean="0">
                <a:solidFill>
                  <a:schemeClr val="bg1"/>
                </a:solidFill>
              </a:rPr>
              <a:t>- </a:t>
            </a:r>
            <a:r>
              <a:rPr lang="en-GB" sz="3600" b="1" dirty="0" smtClean="0">
                <a:solidFill>
                  <a:schemeClr val="bg1"/>
                </a:solidFill>
              </a:rPr>
              <a:t>OPS </a:t>
            </a:r>
            <a:r>
              <a:rPr lang="en-GB" sz="3600" b="1" dirty="0">
                <a:solidFill>
                  <a:schemeClr val="bg1"/>
                </a:solidFill>
              </a:rPr>
              <a:t>Mapping for </a:t>
            </a:r>
            <a:r>
              <a:rPr lang="en-GB" sz="3600" b="1" dirty="0" smtClean="0">
                <a:solidFill>
                  <a:schemeClr val="bg1"/>
                </a:solidFill>
              </a:rPr>
              <a:t>Outsourced Couriers </a:t>
            </a:r>
            <a:r>
              <a:rPr lang="en-US" sz="3600" b="1" dirty="0" smtClean="0">
                <a:solidFill>
                  <a:schemeClr val="bg1"/>
                </a:solidFill>
              </a:rPr>
              <a:t>Process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D:\desktop\Desktop\HTML\images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715000"/>
            <a:ext cx="1857375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5521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Straight Connector 66"/>
          <p:cNvCxnSpPr>
            <a:cxnSpLocks/>
          </p:cNvCxnSpPr>
          <p:nvPr/>
        </p:nvCxnSpPr>
        <p:spPr>
          <a:xfrm>
            <a:off x="6247606" y="5105400"/>
            <a:ext cx="497368" cy="34790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162800" y="3979658"/>
            <a:ext cx="685800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46712" y="4050065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609600" y="4137998"/>
            <a:ext cx="1000363" cy="6839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09800" y="531812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648200" y="533400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6400800" y="2214488"/>
            <a:ext cx="4572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459727" y="1632344"/>
            <a:ext cx="306388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77000" y="533400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81000" y="152399"/>
            <a:ext cx="1828800" cy="121021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Shipment Received &amp; send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to areas served by outsourced couriers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398712" y="1410495"/>
            <a:ext cx="2057400" cy="8382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If public transportation the provider will perform receipt 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029200" y="152400"/>
            <a:ext cx="1447800" cy="144780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staff will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notify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outsourced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assisting in the dedicate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areas to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perform delivery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66800" y="4649788"/>
            <a:ext cx="1219199" cy="1676399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Undelivered pkg Outsource  will notify SMSA with the reason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953000" y="1866079"/>
            <a:ext cx="1485900" cy="941857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follow-up with the outsource staff and confirm receiving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772766" y="1829595"/>
            <a:ext cx="1600200" cy="106283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apply the scans on CORE and comment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858000" y="152399"/>
            <a:ext cx="1898648" cy="1330303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send the shipment to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outsourced </a:t>
            </a:r>
            <a:r>
              <a:rPr lang="en-US" sz="1400" dirty="0" err="1" smtClean="0">
                <a:solidFill>
                  <a:srgbClr val="000099"/>
                </a:solidFill>
                <a:latin typeface="Arial Narrow" pitchFamily="34" charset="0"/>
              </a:rPr>
              <a:t>Crr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with the public transportation and notify the outsource with all details 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rot="10800000">
            <a:off x="4478133" y="2412434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 rot="5400000">
            <a:off x="1527701" y="854997"/>
            <a:ext cx="1364197" cy="4321269"/>
          </a:xfrm>
          <a:prstGeom prst="roundRect">
            <a:avLst/>
          </a:prstGeom>
          <a:solidFill>
            <a:srgbClr val="4F227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rial Narrow" pitchFamily="34" charset="0"/>
              </a:rPr>
              <a:t>Ops will </a:t>
            </a:r>
            <a:r>
              <a:rPr lang="en-US" sz="1400" dirty="0" smtClean="0">
                <a:solidFill>
                  <a:schemeClr val="bg1"/>
                </a:solidFill>
                <a:latin typeface="Arial Narrow" pitchFamily="34" charset="0"/>
              </a:rPr>
              <a:t>reconfirm with outsourced </a:t>
            </a:r>
            <a:r>
              <a:rPr lang="en-US" sz="1400" dirty="0" err="1" smtClean="0">
                <a:solidFill>
                  <a:schemeClr val="bg1"/>
                </a:solidFill>
                <a:latin typeface="Arial Narrow" pitchFamily="34" charset="0"/>
              </a:rPr>
              <a:t>crrs</a:t>
            </a:r>
            <a:r>
              <a:rPr lang="en-US" sz="1400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rial Narrow" pitchFamily="34" charset="0"/>
              </a:rPr>
              <a:t>and for any special delivery required (COD service / Custom Duty) 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609600" y="5867401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394374" y="5239481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923321" y="5093354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399620" y="4608246"/>
            <a:ext cx="1039279" cy="878154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POD Done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895600" y="4680519"/>
            <a:ext cx="1960356" cy="125956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call the recipient to clarify the reason and sort-out and revert back to outsource to proceed in delivery 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905500" y="2976487"/>
            <a:ext cx="1485900" cy="158246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call the recipient to confirm the service &amp; evaluate the Outsource service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769884" y="3731170"/>
            <a:ext cx="3598181" cy="892702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Ops will monitor the shipment status by calling the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outsourced 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and update CORE </a:t>
            </a:r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if delivered and signed on the AWB Copy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914791" y="3234539"/>
            <a:ext cx="990600" cy="116304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Update Core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6629400" y="5486400"/>
            <a:ext cx="1981200" cy="685800"/>
          </a:xfrm>
          <a:prstGeom prst="roundRect">
            <a:avLst/>
          </a:prstGeom>
          <a:solidFill>
            <a:srgbClr val="4F227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 Narrow" pitchFamily="34" charset="0"/>
              </a:rPr>
              <a:t> End Of Process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2400" y="6241703"/>
            <a:ext cx="5715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95E4A"/>
                </a:solidFill>
                <a:latin typeface="+mj-lt"/>
              </a:rPr>
              <a:t> </a:t>
            </a:r>
            <a:endParaRPr lang="en-US" sz="1100" b="1" dirty="0">
              <a:solidFill>
                <a:srgbClr val="695E4A"/>
              </a:solidFill>
              <a:latin typeface="+mj-lt"/>
            </a:endParaRPr>
          </a:p>
          <a:p>
            <a:endParaRPr lang="en-US" sz="1100" b="1" dirty="0">
              <a:solidFill>
                <a:srgbClr val="695E4A"/>
              </a:solidFill>
              <a:latin typeface="+mj-lt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4CE288F-8246-4CDA-B7D0-6B256FF6FF62}"/>
              </a:ext>
            </a:extLst>
          </p:cNvPr>
          <p:cNvCxnSpPr>
            <a:cxnSpLocks/>
          </p:cNvCxnSpPr>
          <p:nvPr/>
        </p:nvCxnSpPr>
        <p:spPr>
          <a:xfrm>
            <a:off x="8340724" y="4542859"/>
            <a:ext cx="3176" cy="76776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D20124E-D03E-4FF9-A154-0EA909EF9F94}"/>
              </a:ext>
            </a:extLst>
          </p:cNvPr>
          <p:cNvCxnSpPr>
            <a:cxnSpLocks/>
          </p:cNvCxnSpPr>
          <p:nvPr/>
        </p:nvCxnSpPr>
        <p:spPr>
          <a:xfrm flipH="1">
            <a:off x="512584" y="4223757"/>
            <a:ext cx="10552" cy="1621851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28">
            <a:extLst>
              <a:ext uri="{FF2B5EF4-FFF2-40B4-BE49-F238E27FC236}">
                <a16:creationId xmlns:a16="http://schemas.microsoft.com/office/drawing/2014/main" id="{521C77AE-2885-4097-8CD9-F5290C3FA52B}"/>
              </a:ext>
            </a:extLst>
          </p:cNvPr>
          <p:cNvSpPr/>
          <p:nvPr/>
        </p:nvSpPr>
        <p:spPr>
          <a:xfrm>
            <a:off x="2907200" y="5993836"/>
            <a:ext cx="1960356" cy="864163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Refuse shipment </a:t>
            </a:r>
            <a:r>
              <a:rPr lang="en-US" sz="1400" dirty="0" err="1">
                <a:solidFill>
                  <a:srgbClr val="000099"/>
                </a:solidFill>
                <a:latin typeface="Arial Narrow" pitchFamily="34" charset="0"/>
              </a:rPr>
              <a:t>Smsa</a:t>
            </a:r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will notify outsource to RTS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06B2EBC-69B3-48ED-A215-1C31933FE899}"/>
              </a:ext>
            </a:extLst>
          </p:cNvPr>
          <p:cNvCxnSpPr/>
          <p:nvPr/>
        </p:nvCxnSpPr>
        <p:spPr>
          <a:xfrm>
            <a:off x="2347239" y="6184792"/>
            <a:ext cx="458788" cy="1588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29938B2-1358-4E1C-89E0-BE80A59E6C75}"/>
              </a:ext>
            </a:extLst>
          </p:cNvPr>
          <p:cNvCxnSpPr>
            <a:cxnSpLocks/>
          </p:cNvCxnSpPr>
          <p:nvPr/>
        </p:nvCxnSpPr>
        <p:spPr>
          <a:xfrm>
            <a:off x="4923321" y="6324600"/>
            <a:ext cx="258280" cy="0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46">
            <a:extLst>
              <a:ext uri="{FF2B5EF4-FFF2-40B4-BE49-F238E27FC236}">
                <a16:creationId xmlns:a16="http://schemas.microsoft.com/office/drawing/2014/main" id="{A9C6CE26-D179-4890-AE4D-4DA1BF29B976}"/>
              </a:ext>
            </a:extLst>
          </p:cNvPr>
          <p:cNvSpPr/>
          <p:nvPr/>
        </p:nvSpPr>
        <p:spPr>
          <a:xfrm>
            <a:off x="5181601" y="5632524"/>
            <a:ext cx="1219199" cy="1192072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99"/>
                </a:solidFill>
                <a:latin typeface="Arial Narrow" pitchFamily="34" charset="0"/>
              </a:rPr>
              <a:t> Update Core with the shipment status and notify shipper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C1B88E2-6AE8-47E6-B4B0-59FC4A8687C2}"/>
              </a:ext>
            </a:extLst>
          </p:cNvPr>
          <p:cNvCxnSpPr>
            <a:cxnSpLocks/>
          </p:cNvCxnSpPr>
          <p:nvPr/>
        </p:nvCxnSpPr>
        <p:spPr>
          <a:xfrm flipV="1">
            <a:off x="6483286" y="6197297"/>
            <a:ext cx="243207" cy="127303"/>
          </a:xfrm>
          <a:prstGeom prst="line">
            <a:avLst/>
          </a:prstGeom>
          <a:ln w="28575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2623768" y="285229"/>
            <a:ext cx="2051048" cy="814533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99"/>
                </a:solidFill>
                <a:latin typeface="Arial Narrow" pitchFamily="34" charset="0"/>
              </a:rPr>
              <a:t>Shipments will be send to destinations via SMSA line haul / public transportations</a:t>
            </a:r>
            <a:endParaRPr lang="en-US" sz="1400" dirty="0">
              <a:solidFill>
                <a:srgbClr val="000099"/>
              </a:solidFill>
              <a:latin typeface="Arial Narrow" pitchFamily="34" charset="0"/>
            </a:endParaRPr>
          </a:p>
        </p:txBody>
      </p:sp>
      <p:cxnSp>
        <p:nvCxnSpPr>
          <p:cNvPr id="50" name="Straight Arrow Connector 49"/>
          <p:cNvCxnSpPr>
            <a:endCxn id="23" idx="0"/>
          </p:cNvCxnSpPr>
          <p:nvPr/>
        </p:nvCxnSpPr>
        <p:spPr>
          <a:xfrm flipH="1">
            <a:off x="3427412" y="1160598"/>
            <a:ext cx="7768" cy="249897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486556" y="1473078"/>
            <a:ext cx="381000" cy="1588"/>
          </a:xfrm>
          <a:prstGeom prst="straightConnector1">
            <a:avLst/>
          </a:prstGeom>
          <a:ln w="28575">
            <a:solidFill>
              <a:srgbClr val="4F227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04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548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Mohamed Osman</cp:lastModifiedBy>
  <cp:revision>110</cp:revision>
  <dcterms:created xsi:type="dcterms:W3CDTF">2018-09-19T12:27:30Z</dcterms:created>
  <dcterms:modified xsi:type="dcterms:W3CDTF">2021-08-02T15:58:01Z</dcterms:modified>
</cp:coreProperties>
</file>