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8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94CF4-E3AA-449C-8697-F15EF8C151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C6E0ED-1D16-46D8-A322-E680DED6F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5EFFF-02D4-4023-A13D-3352115F5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2B85-94AA-4126-BC24-2262669A847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8F0EF-BF55-4CE8-ADAB-C0B8443FC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04FE3-ED15-4B25-A31D-02B6ED767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92ADB-99C6-4B82-A96B-0DB20EFC6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014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97210-D380-4C7A-8540-4B16A69B7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BB0565-E26F-4841-8E10-DBF333EC77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579F3-36B3-4065-981D-F201DE825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2B85-94AA-4126-BC24-2262669A847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32FDF-69C0-4089-A704-115C45998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C117DE-8CAA-4340-9E04-D765756A6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92ADB-99C6-4B82-A96B-0DB20EFC6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58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AEDF73-A063-4603-B645-946927A2E2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DB27AD-FE32-40AC-A3A6-5F32EAB569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F2BB3-31AA-485D-B504-D572BACBC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2B85-94AA-4126-BC24-2262669A847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E3CBD5-188E-432C-A221-315CD795E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9CCE6-1633-41F5-AC72-6843AFAD2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92ADB-99C6-4B82-A96B-0DB20EFC6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197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9C54E-4BE8-4FAF-B48D-8F34986DC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047D9-71E8-4E98-91AA-5DD911AF0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0B0BE-BC56-4A9E-A0EC-3227C4931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2B85-94AA-4126-BC24-2262669A847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1D85F2-F6F8-46D2-9F2B-1773355FF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13FB2-EA40-4F90-BD65-4B9EBEC69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92ADB-99C6-4B82-A96B-0DB20EFC6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88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770A9-E0A0-4790-9CFC-36102DC80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7C352D-7BB2-458D-AFA4-69132D439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BA68F3-EDF1-4C46-9F04-644A76158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2B85-94AA-4126-BC24-2262669A847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A720F-677E-455B-A5C2-F96CD6104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A9991-6A14-4683-9FB1-E3F068CC8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92ADB-99C6-4B82-A96B-0DB20EFC6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025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6DA57-7C73-48B3-941D-CE10E4AB7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FC477-234B-449E-BDA1-FDC9A91CDE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79928E-C1C7-4B51-BD25-5451B20E8D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A0AB04-768F-45A8-AD5D-152BD85D9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2B85-94AA-4126-BC24-2262669A847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8E7A02-90E7-4CE1-A963-B8DF08FCF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A37CC0-42E5-4478-9724-43E803DD2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92ADB-99C6-4B82-A96B-0DB20EFC6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26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2C7CB-4BBA-4FE6-A4C0-3E57E7754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8F709-AF2D-43C1-B863-284B42ECB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085B90-8662-4347-A270-290A83BB9C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BF2628-ADE0-44E8-8B6F-05D2991D24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560EFC-39C9-431B-978B-F6F5FDAEC7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44E832-5683-4516-9878-558CD4F6A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2B85-94AA-4126-BC24-2262669A847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58CF40-0B8C-4251-B1D5-496DA6912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DF22BE-FA73-46BA-A5EE-A81BF42FE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92ADB-99C6-4B82-A96B-0DB20EFC6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127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B2F0D-FA3C-4BF6-B03D-E31A03925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EB7862-077D-4675-A2C3-C50C54C1F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2B85-94AA-4126-BC24-2262669A847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F5639A-08F4-4711-B97B-29B683425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C165D6-76C9-4032-A601-ACFA2A068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92ADB-99C6-4B82-A96B-0DB20EFC6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575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9D8F40-E1FA-49A7-84F3-AD7895CAA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2B85-94AA-4126-BC24-2262669A847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B42454-2FB4-4EB2-A027-80E5F876F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189DAC-0D87-4FBA-8D98-31B69D0B9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92ADB-99C6-4B82-A96B-0DB20EFC6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009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9B648-6145-46DC-8E3D-8057B5FEF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07185-ADA5-45FE-87EC-81E34B344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533084-6D94-4DAB-B103-A0036E364F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D52E97-C08B-4A84-AE8D-3BB6B7957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2B85-94AA-4126-BC24-2262669A847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B4B74-279F-462B-90E5-B153589F7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95F8C-89E4-437F-9503-2DC8A8F1D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92ADB-99C6-4B82-A96B-0DB20EFC6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76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AA901-A3CB-4BE5-9294-DC4278113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D7C86E-FCF9-4190-9B39-51B0FECA22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166C30-1365-4227-B302-1BFF025DBB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BC6DCA-2AEC-4BB6-AB85-02DA63CBF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2B85-94AA-4126-BC24-2262669A847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D2D095-9D11-4BD9-8BE7-85CF48951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A92230-A1B2-4E83-9064-62249FF6A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92ADB-99C6-4B82-A96B-0DB20EFC6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51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5098D4-7F50-40E7-B27D-69EF3EC9B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749CB9-7BF3-410E-9886-3E79847A8C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9A2388-3787-4AA9-9D3B-E13E27ABA2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22B85-94AA-4126-BC24-2262669A847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BF29B6-DE00-41CE-8E9D-D95FEC7A52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E4619-CAB1-4989-81C9-750A076E51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92ADB-99C6-4B82-A96B-0DB20EFC6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923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E5FCE32C-272B-4959-B8D9-C8AF38105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226" y="5711621"/>
            <a:ext cx="11420668" cy="1112422"/>
          </a:xfrm>
          <a:prstGeom prst="rect">
            <a:avLst/>
          </a:prstGeom>
          <a:solidFill>
            <a:srgbClr val="3399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5A90F393-E2B8-48CA-A950-CEC242AECB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48" y="853050"/>
            <a:ext cx="10401301" cy="1009650"/>
          </a:xfrm>
          <a:prstGeom prst="rect">
            <a:avLst/>
          </a:prstGeom>
          <a:solidFill>
            <a:srgbClr val="7030A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44DE2115-F737-4C16-AF96-42B1CB063C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1787" y="2027281"/>
            <a:ext cx="6572250" cy="3530917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28">
            <a:extLst>
              <a:ext uri="{FF2B5EF4-FFF2-40B4-BE49-F238E27FC236}">
                <a16:creationId xmlns:a16="http://schemas.microsoft.com/office/drawing/2014/main" id="{06E74086-559B-4AEB-A599-A96F8F793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5793" y="2194674"/>
            <a:ext cx="1828800" cy="625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29">
            <a:extLst>
              <a:ext uri="{FF2B5EF4-FFF2-40B4-BE49-F238E27FC236}">
                <a16:creationId xmlns:a16="http://schemas.microsoft.com/office/drawing/2014/main" id="{0FC47F43-73C6-4D86-BF6D-7CD177C9D3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005" y="2194675"/>
            <a:ext cx="182880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15">
            <a:extLst>
              <a:ext uri="{FF2B5EF4-FFF2-40B4-BE49-F238E27FC236}">
                <a16:creationId xmlns:a16="http://schemas.microsoft.com/office/drawing/2014/main" id="{2D268F4D-36B5-47B5-BA97-00545DB927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7268" y="2194675"/>
            <a:ext cx="182880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236C6230-1F44-4A93-BA02-2CA279FD8A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6712" y="5767323"/>
            <a:ext cx="2105212" cy="86177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 Box 17">
            <a:extLst>
              <a:ext uri="{FF2B5EF4-FFF2-40B4-BE49-F238E27FC236}">
                <a16:creationId xmlns:a16="http://schemas.microsoft.com/office/drawing/2014/main" id="{F2EDA1A6-F047-404B-8D43-EF4FFAB1C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7679" y="4134759"/>
            <a:ext cx="2011680" cy="100584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Line 14">
            <a:extLst>
              <a:ext uri="{FF2B5EF4-FFF2-40B4-BE49-F238E27FC236}">
                <a16:creationId xmlns:a16="http://schemas.microsoft.com/office/drawing/2014/main" id="{3467ACFC-3091-4E78-B5FD-D7CAAE61C1B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5893" y="2992240"/>
            <a:ext cx="43719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2">
            <a:extLst>
              <a:ext uri="{FF2B5EF4-FFF2-40B4-BE49-F238E27FC236}">
                <a16:creationId xmlns:a16="http://schemas.microsoft.com/office/drawing/2014/main" id="{2F900716-C883-4FAE-A81B-B3E3B8413B6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5893" y="3908615"/>
            <a:ext cx="43719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24">
            <a:extLst>
              <a:ext uri="{FF2B5EF4-FFF2-40B4-BE49-F238E27FC236}">
                <a16:creationId xmlns:a16="http://schemas.microsoft.com/office/drawing/2014/main" id="{C43CC98A-1A6C-40FC-8CBD-BE2B253103E4}"/>
              </a:ext>
            </a:extLst>
          </p:cNvPr>
          <p:cNvSpPr>
            <a:spLocks noChangeShapeType="1"/>
          </p:cNvSpPr>
          <p:nvPr/>
        </p:nvSpPr>
        <p:spPr bwMode="auto">
          <a:xfrm>
            <a:off x="6185693" y="2754503"/>
            <a:ext cx="0" cy="2238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25">
            <a:extLst>
              <a:ext uri="{FF2B5EF4-FFF2-40B4-BE49-F238E27FC236}">
                <a16:creationId xmlns:a16="http://schemas.microsoft.com/office/drawing/2014/main" id="{44CB2D81-B959-485C-9943-1B833B74DA7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5893" y="3908615"/>
            <a:ext cx="0" cy="223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8">
            <a:extLst>
              <a:ext uri="{FF2B5EF4-FFF2-40B4-BE49-F238E27FC236}">
                <a16:creationId xmlns:a16="http://schemas.microsoft.com/office/drawing/2014/main" id="{0087D29F-9FA0-42BC-9D3E-D80B2745D64A}"/>
              </a:ext>
            </a:extLst>
          </p:cNvPr>
          <p:cNvSpPr>
            <a:spLocks noChangeShapeType="1"/>
          </p:cNvSpPr>
          <p:nvPr/>
        </p:nvSpPr>
        <p:spPr bwMode="auto">
          <a:xfrm>
            <a:off x="8347868" y="3908615"/>
            <a:ext cx="0" cy="223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21">
            <a:extLst>
              <a:ext uri="{FF2B5EF4-FFF2-40B4-BE49-F238E27FC236}">
                <a16:creationId xmlns:a16="http://schemas.microsoft.com/office/drawing/2014/main" id="{2F3E18E6-0A01-4DC9-96DD-61D49C5DC78C}"/>
              </a:ext>
            </a:extLst>
          </p:cNvPr>
          <p:cNvSpPr>
            <a:spLocks noChangeShapeType="1"/>
          </p:cNvSpPr>
          <p:nvPr/>
        </p:nvSpPr>
        <p:spPr bwMode="auto">
          <a:xfrm>
            <a:off x="6185693" y="3689540"/>
            <a:ext cx="0" cy="223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3">
            <a:extLst>
              <a:ext uri="{FF2B5EF4-FFF2-40B4-BE49-F238E27FC236}">
                <a16:creationId xmlns:a16="http://schemas.microsoft.com/office/drawing/2014/main" id="{BC4E38C1-B8B7-4ADA-B7DC-012535D28948}"/>
              </a:ext>
            </a:extLst>
          </p:cNvPr>
          <p:cNvSpPr>
            <a:spLocks noChangeShapeType="1"/>
          </p:cNvSpPr>
          <p:nvPr/>
        </p:nvSpPr>
        <p:spPr bwMode="auto">
          <a:xfrm>
            <a:off x="6185693" y="2973578"/>
            <a:ext cx="0" cy="2238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19">
            <a:extLst>
              <a:ext uri="{FF2B5EF4-FFF2-40B4-BE49-F238E27FC236}">
                <a16:creationId xmlns:a16="http://schemas.microsoft.com/office/drawing/2014/main" id="{E6053D81-28D1-4430-867F-3E9FB394214D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5893" y="2754503"/>
            <a:ext cx="0" cy="2238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2">
            <a:extLst>
              <a:ext uri="{FF2B5EF4-FFF2-40B4-BE49-F238E27FC236}">
                <a16:creationId xmlns:a16="http://schemas.microsoft.com/office/drawing/2014/main" id="{AEC640D7-C24A-4E82-8CCF-07D9B86E078D}"/>
              </a:ext>
            </a:extLst>
          </p:cNvPr>
          <p:cNvSpPr>
            <a:spLocks noChangeShapeType="1"/>
          </p:cNvSpPr>
          <p:nvPr/>
        </p:nvSpPr>
        <p:spPr bwMode="auto">
          <a:xfrm>
            <a:off x="8347868" y="2754503"/>
            <a:ext cx="0" cy="2238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Text Box 37">
            <a:extLst>
              <a:ext uri="{FF2B5EF4-FFF2-40B4-BE49-F238E27FC236}">
                <a16:creationId xmlns:a16="http://schemas.microsoft.com/office/drawing/2014/main" id="{74DD290A-A3DE-4BA3-865F-2ACC030F72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8441" y="972011"/>
            <a:ext cx="1909762" cy="495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Text Box 11">
            <a:extLst>
              <a:ext uri="{FF2B5EF4-FFF2-40B4-BE49-F238E27FC236}">
                <a16:creationId xmlns:a16="http://schemas.microsoft.com/office/drawing/2014/main" id="{6765AD54-7F1E-4729-B9D8-4A433C112D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749" y="5778066"/>
            <a:ext cx="228600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" name="Text Box 38">
            <a:extLst>
              <a:ext uri="{FF2B5EF4-FFF2-40B4-BE49-F238E27FC236}">
                <a16:creationId xmlns:a16="http://schemas.microsoft.com/office/drawing/2014/main" id="{79FEBCD7-9585-4B04-9A2D-427A5D9D3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4416" y="972011"/>
            <a:ext cx="1909762" cy="495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Text Box 39">
            <a:extLst>
              <a:ext uri="{FF2B5EF4-FFF2-40B4-BE49-F238E27FC236}">
                <a16:creationId xmlns:a16="http://schemas.microsoft.com/office/drawing/2014/main" id="{334C72C8-CC0E-4733-8267-A6601CFDB1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3728" y="972011"/>
            <a:ext cx="1819275" cy="495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Text Box 35">
            <a:extLst>
              <a:ext uri="{FF2B5EF4-FFF2-40B4-BE49-F238E27FC236}">
                <a16:creationId xmlns:a16="http://schemas.microsoft.com/office/drawing/2014/main" id="{ADDEB224-57BD-4FF1-8097-FE9AA6250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5878" y="972011"/>
            <a:ext cx="1849438" cy="495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Text Box 27">
            <a:extLst>
              <a:ext uri="{FF2B5EF4-FFF2-40B4-BE49-F238E27FC236}">
                <a16:creationId xmlns:a16="http://schemas.microsoft.com/office/drawing/2014/main" id="{376CB301-34E1-476C-A019-B79A849E4A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9855" y="3192653"/>
            <a:ext cx="1849438" cy="5064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" name="Text Box 33">
            <a:extLst>
              <a:ext uri="{FF2B5EF4-FFF2-40B4-BE49-F238E27FC236}">
                <a16:creationId xmlns:a16="http://schemas.microsoft.com/office/drawing/2014/main" id="{4E2AC832-1326-472A-BFE8-634BBF270D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144" y="1558276"/>
            <a:ext cx="2549713" cy="27699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Management System Processes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Text Box 13">
            <a:extLst>
              <a:ext uri="{FF2B5EF4-FFF2-40B4-BE49-F238E27FC236}">
                <a16:creationId xmlns:a16="http://schemas.microsoft.com/office/drawing/2014/main" id="{2E639E1D-7E58-4C23-980D-C18BB4E83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2628" y="5198018"/>
            <a:ext cx="2926745" cy="31288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Core Business Continuity Processes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Text Box 10">
            <a:extLst>
              <a:ext uri="{FF2B5EF4-FFF2-40B4-BE49-F238E27FC236}">
                <a16:creationId xmlns:a16="http://schemas.microsoft.com/office/drawing/2014/main" id="{F094E0AE-2EF3-470F-89F5-12198305A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0503" y="6548530"/>
            <a:ext cx="1768477" cy="2755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Support Processes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" name="Line 32">
            <a:extLst>
              <a:ext uri="{FF2B5EF4-FFF2-40B4-BE49-F238E27FC236}">
                <a16:creationId xmlns:a16="http://schemas.microsoft.com/office/drawing/2014/main" id="{3678A893-88EC-4FFE-BC48-0FDED023010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3672" y="1874422"/>
            <a:ext cx="0" cy="383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9" name="Line 8">
            <a:extLst>
              <a:ext uri="{FF2B5EF4-FFF2-40B4-BE49-F238E27FC236}">
                <a16:creationId xmlns:a16="http://schemas.microsoft.com/office/drawing/2014/main" id="{907A364A-BC05-447D-AC74-53C6C9EC9DE7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4309" y="3576669"/>
            <a:ext cx="7572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6">
            <a:extLst>
              <a:ext uri="{FF2B5EF4-FFF2-40B4-BE49-F238E27FC236}">
                <a16:creationId xmlns:a16="http://schemas.microsoft.com/office/drawing/2014/main" id="{8A1C27EE-A2C2-424A-9C6D-AE672F3C72B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125634" y="3689538"/>
            <a:ext cx="0" cy="202208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5">
            <a:extLst>
              <a:ext uri="{FF2B5EF4-FFF2-40B4-BE49-F238E27FC236}">
                <a16:creationId xmlns:a16="http://schemas.microsoft.com/office/drawing/2014/main" id="{51BAA4C8-8D58-4A43-BCE9-718811A9FD6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482696" y="3689540"/>
            <a:ext cx="642938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31">
            <a:extLst>
              <a:ext uri="{FF2B5EF4-FFF2-40B4-BE49-F238E27FC236}">
                <a16:creationId xmlns:a16="http://schemas.microsoft.com/office/drawing/2014/main" id="{DAB78A06-0D3F-477F-AE64-570726F1D0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546649" y="1894930"/>
            <a:ext cx="0" cy="381669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41">
            <a:extLst>
              <a:ext uri="{FF2B5EF4-FFF2-40B4-BE49-F238E27FC236}">
                <a16:creationId xmlns:a16="http://schemas.microsoft.com/office/drawing/2014/main" id="{C91E6DC0-2E59-404E-BEC7-C453A812C0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4" name="Rectangle 42">
            <a:extLst>
              <a:ext uri="{FF2B5EF4-FFF2-40B4-BE49-F238E27FC236}">
                <a16:creationId xmlns:a16="http://schemas.microsoft.com/office/drawing/2014/main" id="{19DED1E9-7E13-4D1C-A563-A99FE44C1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5718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5" name="Rectangle 48">
            <a:extLst>
              <a:ext uri="{FF2B5EF4-FFF2-40B4-BE49-F238E27FC236}">
                <a16:creationId xmlns:a16="http://schemas.microsoft.com/office/drawing/2014/main" id="{0B709B24-C1FD-4F44-A268-6A14F76CB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933" y="-72132"/>
            <a:ext cx="270625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Process Interactions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97AC65D3-655C-4E3F-BAA4-070778A625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48" y="163672"/>
            <a:ext cx="1964687" cy="531842"/>
          </a:xfrm>
          <a:prstGeom prst="rect">
            <a:avLst/>
          </a:prstGeom>
        </p:spPr>
      </p:pic>
      <p:sp>
        <p:nvSpPr>
          <p:cNvPr id="55" name="TextBox 54">
            <a:extLst>
              <a:ext uri="{FF2B5EF4-FFF2-40B4-BE49-F238E27FC236}">
                <a16:creationId xmlns:a16="http://schemas.microsoft.com/office/drawing/2014/main" id="{573C2649-C3A5-43C9-95C9-C2387840E6A5}"/>
              </a:ext>
            </a:extLst>
          </p:cNvPr>
          <p:cNvSpPr txBox="1"/>
          <p:nvPr/>
        </p:nvSpPr>
        <p:spPr>
          <a:xfrm>
            <a:off x="5196667" y="3179736"/>
            <a:ext cx="184943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BCMS Objectives &amp; Targets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per Strategic /Department/ Individual KPI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50C4EC1-2A24-404E-8D09-7E893A010E02}"/>
              </a:ext>
            </a:extLst>
          </p:cNvPr>
          <p:cNvSpPr txBox="1"/>
          <p:nvPr/>
        </p:nvSpPr>
        <p:spPr>
          <a:xfrm>
            <a:off x="467259" y="5781704"/>
            <a:ext cx="22860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Emergency/ Incident Preparedness and Response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per BCP Document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D3CB9643-BB3A-45BB-82C6-8CA4B669F742}"/>
              </a:ext>
            </a:extLst>
          </p:cNvPr>
          <p:cNvSpPr txBox="1"/>
          <p:nvPr/>
        </p:nvSpPr>
        <p:spPr>
          <a:xfrm>
            <a:off x="9581579" y="5806958"/>
            <a:ext cx="2286234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BCMS Training and Competency Development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per Training plan &amp; Records &amp; Staff JD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Doc # 2672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5A556D0-D61C-4FBC-ADC2-42DAF3240838}"/>
              </a:ext>
            </a:extLst>
          </p:cNvPr>
          <p:cNvSpPr txBox="1"/>
          <p:nvPr/>
        </p:nvSpPr>
        <p:spPr>
          <a:xfrm>
            <a:off x="3097524" y="4401103"/>
            <a:ext cx="181031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Business Continuity Strategy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per BC BIA Report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A4DD83D-5A88-4209-BB99-F4E43FDC8242}"/>
              </a:ext>
            </a:extLst>
          </p:cNvPr>
          <p:cNvSpPr txBox="1"/>
          <p:nvPr/>
        </p:nvSpPr>
        <p:spPr>
          <a:xfrm>
            <a:off x="3114440" y="2161028"/>
            <a:ext cx="18288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Legal and Regulatory Compliance Monitoring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Process QRM</a:t>
            </a:r>
          </a:p>
        </p:txBody>
      </p:sp>
      <p:sp>
        <p:nvSpPr>
          <p:cNvPr id="69" name="Text Box 9">
            <a:extLst>
              <a:ext uri="{FF2B5EF4-FFF2-40B4-BE49-F238E27FC236}">
                <a16:creationId xmlns:a16="http://schemas.microsoft.com/office/drawing/2014/main" id="{CF667C73-0200-4403-BC7D-5B9DDA089C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4162" y="4134759"/>
            <a:ext cx="2011680" cy="100584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FBCA72B-FFDA-4653-9B81-E92D21AA02E4}"/>
              </a:ext>
            </a:extLst>
          </p:cNvPr>
          <p:cNvSpPr txBox="1"/>
          <p:nvPr/>
        </p:nvSpPr>
        <p:spPr>
          <a:xfrm>
            <a:off x="7116701" y="4247542"/>
            <a:ext cx="232733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Business Continuity Plan (BCP) Development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per BC Task on System</a:t>
            </a:r>
          </a:p>
        </p:txBody>
      </p:sp>
      <p:sp>
        <p:nvSpPr>
          <p:cNvPr id="70" name="Line 6">
            <a:extLst>
              <a:ext uri="{FF2B5EF4-FFF2-40B4-BE49-F238E27FC236}">
                <a16:creationId xmlns:a16="http://schemas.microsoft.com/office/drawing/2014/main" id="{42C69BFB-CC66-4C2B-9F9B-15C1BC6D0F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64308" y="1874422"/>
            <a:ext cx="0" cy="17115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660EDADE-0F4C-4DB4-833A-5CC9ECB8BA5B}"/>
              </a:ext>
            </a:extLst>
          </p:cNvPr>
          <p:cNvSpPr txBox="1"/>
          <p:nvPr/>
        </p:nvSpPr>
        <p:spPr>
          <a:xfrm>
            <a:off x="5222477" y="2214641"/>
            <a:ext cx="183118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Business Impact Analysis (BIA)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per BC BIA Report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0B72E92-08C4-4EB0-AB98-57863D11C77F}"/>
              </a:ext>
            </a:extLst>
          </p:cNvPr>
          <p:cNvSpPr txBox="1"/>
          <p:nvPr/>
        </p:nvSpPr>
        <p:spPr>
          <a:xfrm>
            <a:off x="7338217" y="2214070"/>
            <a:ext cx="181521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Risk Assessment and Treatment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per Risk Matrix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710A16CA-1DEB-494A-B698-915641F245B1}"/>
              </a:ext>
            </a:extLst>
          </p:cNvPr>
          <p:cNvSpPr txBox="1"/>
          <p:nvPr/>
        </p:nvSpPr>
        <p:spPr>
          <a:xfrm>
            <a:off x="1947966" y="1033656"/>
            <a:ext cx="190023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Control of Records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Doc# 2604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47E140CC-5CFD-41AC-8CDC-245A1F5E48DE}"/>
              </a:ext>
            </a:extLst>
          </p:cNvPr>
          <p:cNvSpPr txBox="1"/>
          <p:nvPr/>
        </p:nvSpPr>
        <p:spPr>
          <a:xfrm>
            <a:off x="4024416" y="1019901"/>
            <a:ext cx="190976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Internal Audits 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Doc# 2627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519A755E-6873-44EB-AF06-52DB263581D3}"/>
              </a:ext>
            </a:extLst>
          </p:cNvPr>
          <p:cNvSpPr txBox="1"/>
          <p:nvPr/>
        </p:nvSpPr>
        <p:spPr>
          <a:xfrm>
            <a:off x="6143728" y="1021361"/>
            <a:ext cx="180475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Management Review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Doc# 2634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B8B0A3F9-01EA-47D2-B410-D69EEF6C2CAE}"/>
              </a:ext>
            </a:extLst>
          </p:cNvPr>
          <p:cNvSpPr txBox="1"/>
          <p:nvPr/>
        </p:nvSpPr>
        <p:spPr>
          <a:xfrm>
            <a:off x="8105878" y="955224"/>
            <a:ext cx="184943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Non-Conformance and Corrective / Preventive Action 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Doc# 2606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Text Box 11">
            <a:extLst>
              <a:ext uri="{FF2B5EF4-FFF2-40B4-BE49-F238E27FC236}">
                <a16:creationId xmlns:a16="http://schemas.microsoft.com/office/drawing/2014/main" id="{AA4B397C-258E-E468-B4FD-63695C8FC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8811" y="5788673"/>
            <a:ext cx="228600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298C7D-84B7-758B-919A-F197B2396FEC}"/>
              </a:ext>
            </a:extLst>
          </p:cNvPr>
          <p:cNvSpPr txBox="1"/>
          <p:nvPr/>
        </p:nvSpPr>
        <p:spPr>
          <a:xfrm>
            <a:off x="2800395" y="5792315"/>
            <a:ext cx="22860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Testing and Exercise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per BC Testing and Exercise Report</a:t>
            </a:r>
          </a:p>
        </p:txBody>
      </p:sp>
      <p:sp>
        <p:nvSpPr>
          <p:cNvPr id="13" name="Text Box 11">
            <a:extLst>
              <a:ext uri="{FF2B5EF4-FFF2-40B4-BE49-F238E27FC236}">
                <a16:creationId xmlns:a16="http://schemas.microsoft.com/office/drawing/2014/main" id="{66860FC1-352E-400E-28A1-EFCBFBA68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2043" y="5787062"/>
            <a:ext cx="228600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E8A4EDF-ADF0-26B7-9EAA-1F90319A7A8A}"/>
              </a:ext>
            </a:extLst>
          </p:cNvPr>
          <p:cNvSpPr txBox="1"/>
          <p:nvPr/>
        </p:nvSpPr>
        <p:spPr>
          <a:xfrm>
            <a:off x="5107457" y="5774705"/>
            <a:ext cx="22860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Monitoring and Measurement of BCMS Performance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per Monitoring Reports</a:t>
            </a:r>
          </a:p>
        </p:txBody>
      </p:sp>
      <p:sp>
        <p:nvSpPr>
          <p:cNvPr id="26" name="Text Box 11">
            <a:extLst>
              <a:ext uri="{FF2B5EF4-FFF2-40B4-BE49-F238E27FC236}">
                <a16:creationId xmlns:a16="http://schemas.microsoft.com/office/drawing/2014/main" id="{8A82B8E0-C945-0636-5F57-38BD7FE8A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7836" y="5794994"/>
            <a:ext cx="228600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F2E7A13-7625-21F9-C021-623E133DB0CD}"/>
              </a:ext>
            </a:extLst>
          </p:cNvPr>
          <p:cNvSpPr txBox="1"/>
          <p:nvPr/>
        </p:nvSpPr>
        <p:spPr>
          <a:xfrm>
            <a:off x="7378233" y="5806958"/>
            <a:ext cx="22860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BCMS Communication and Awareness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Doc #2688</a:t>
            </a:r>
          </a:p>
        </p:txBody>
      </p:sp>
    </p:spTree>
    <p:extLst>
      <p:ext uri="{BB962C8B-B14F-4D97-AF65-F5344CB8AC3E}">
        <p14:creationId xmlns:p14="http://schemas.microsoft.com/office/powerpoint/2010/main" val="3746694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150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Nifraz M</dc:creator>
  <cp:lastModifiedBy>Mohammed Altamush Khan</cp:lastModifiedBy>
  <cp:revision>7</cp:revision>
  <dcterms:created xsi:type="dcterms:W3CDTF">2025-03-09T09:59:00Z</dcterms:created>
  <dcterms:modified xsi:type="dcterms:W3CDTF">2025-09-16T08:28:51Z</dcterms:modified>
</cp:coreProperties>
</file>