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5" r:id="rId3"/>
    <p:sldId id="262" r:id="rId4"/>
    <p:sldId id="263" r:id="rId5"/>
    <p:sldId id="264" r:id="rId6"/>
    <p:sldId id="260" r:id="rId7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15F"/>
    <a:srgbClr val="FF671E"/>
    <a:srgbClr val="440099"/>
    <a:srgbClr val="7030A0"/>
    <a:srgbClr val="FF671F"/>
    <a:srgbClr val="440199"/>
    <a:srgbClr val="CC99FF"/>
    <a:srgbClr val="45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8E6EA-B1A0-FD72-8D80-E83D703D7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6C0DB-4C2D-1BAD-AA5C-7F5DCA42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34DB1-537F-E7C6-9F0F-E226047C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8D73-2D2B-46A2-A65B-0FFBE4A7281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1172-554B-BB2C-9A29-97E0F704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2086E-3A5E-10E7-5316-03D41132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A935-CD8B-43B0-9851-2DD6432AD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0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A869F-B43C-92FF-2991-35907A2B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6AA2-8D8E-5399-4BE9-5918A32D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FCE84-6B69-EF90-DAED-025DE922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8D73-2D2B-46A2-A65B-0FFBE4A7281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3D3D9-3343-DA8A-8B0C-4975660A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932FC-5029-852A-068C-648194A5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A935-CD8B-43B0-9851-2DD6432AD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7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D56D79-B780-EA5B-FE30-4B8FD9942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CCB4D-1A7A-E0CF-3301-625D16026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45C3A-E27F-53A3-3FAD-00A1A116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8D73-2D2B-46A2-A65B-0FFBE4A7281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68063-19B3-2470-35C1-FCEC2DA0D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2E9E5-5333-A45D-D75B-07ABF932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A935-CD8B-43B0-9851-2DD6432AD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114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46D299-429B-2DB0-E85C-AC3C43F332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3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B9A5C2-25E4-12AD-178B-72909C6C54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A6D467-C457-EFB5-04BF-EECBC4775208}"/>
              </a:ext>
            </a:extLst>
          </p:cNvPr>
          <p:cNvSpPr txBox="1"/>
          <p:nvPr userDrawn="1"/>
        </p:nvSpPr>
        <p:spPr>
          <a:xfrm>
            <a:off x="0" y="5147813"/>
            <a:ext cx="121920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267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359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ED58-9288-BB39-E335-58B55EC67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14B0-2054-0B43-307F-B633A1112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B5A57-AA17-B428-9189-DD9BE796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8D73-2D2B-46A2-A65B-0FFBE4A7281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E0A46-3CEE-89FF-6D81-4577BD1D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6E356-DB1D-168F-93A0-414C075B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A935-CD8B-43B0-9851-2DD6432AD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83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E6660-E328-1D4D-A97E-BCA3F84AE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66237-EEF5-A531-9674-A6C123633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BE1FC-2B27-DC94-67F5-F351207C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8D73-2D2B-46A2-A65B-0FFBE4A7281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A64F2-2682-45AC-24FB-88FC8FB36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E52AB-86B8-2819-57A2-6AFC104F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A935-CD8B-43B0-9851-2DD6432AD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6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3E34-12E1-5062-CF40-1EF57CC40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C1F52-8BAC-B5B0-3176-35CA34ED3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B2C2C-6B3E-2EB7-00A9-E2F706B82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CD5B0-D0F6-3507-7F37-ADED1118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8D73-2D2B-46A2-A65B-0FFBE4A7281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E9185-8B5E-8D39-EF0C-55A81D8C3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6DD23-B73B-5735-AA2E-3168F2C4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A935-CD8B-43B0-9851-2DD6432AD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13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AF721-0C5D-E886-E26E-D0664882F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2931A-5780-D894-006D-679E6CCFB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36469-966B-085C-D114-681DA3B20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7E139-743A-4F95-F1CB-0C10185D3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15B3EE-A0BB-4E96-3E4B-6EE21BD0C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848F20-DB3D-1046-DF98-38B1DAE0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8D73-2D2B-46A2-A65B-0FFBE4A7281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136B2-DF1B-F37E-EC60-64FBDF27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1720FD-4123-DAF8-2EC7-77E4421E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A935-CD8B-43B0-9851-2DD6432AD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28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BA6C4-5D48-3D96-125E-BCE3D2782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2D1043-488E-B6FF-1DA2-440508F5B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8D73-2D2B-46A2-A65B-0FFBE4A7281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D8DF1-BF95-32D1-B680-84EC7617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27037-637C-02B5-A3C0-997CF28D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A935-CD8B-43B0-9851-2DD6432AD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43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FC99A1-D392-5C7E-0DCB-85F617DD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8D73-2D2B-46A2-A65B-0FFBE4A7281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71AB-B903-2E4C-4453-E0880ACB3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0A273-66BF-39D8-FE8B-E89BFD3E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A935-CD8B-43B0-9851-2DD6432AD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92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5327A-955E-4B2D-6EC2-54C0AA47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270D4-A9B0-522B-9167-FE48CB38D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502E7-7A2E-ED4B-63B4-7CCC0802A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913A0-BA55-3EDA-0283-9F6E1B93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8D73-2D2B-46A2-A65B-0FFBE4A7281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C887F-52E2-6CF4-4243-76B17479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309F2-E798-DB87-C8D5-84C9A4FB0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A935-CD8B-43B0-9851-2DD6432AD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0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6787D-C13D-05AB-7321-E82F164CF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AC98C0-1582-F0E7-D233-633868C31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664C0-22A0-FDEE-4176-288842EE0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5E5C6-C675-572B-BC2F-156C46DDC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8D73-2D2B-46A2-A65B-0FFBE4A7281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5E9FF-1934-E782-B3D2-BE075E456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4E72B-B56F-FB2A-006A-D5D5978B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A935-CD8B-43B0-9851-2DD6432AD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88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EA8B4C-20A9-D96F-14DC-4C212E37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68ECD-26CD-F85D-548E-62CED6E38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26D2D-C893-29DB-2A4A-9CE2B3896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58D73-2D2B-46A2-A65B-0FFBE4A72818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9C9C2-B7AF-DCE7-9C80-B1E9FBE28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4DFE8-22C7-C251-2BC2-8A4CE65C6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FA935-CD8B-43B0-9851-2DD6432AD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2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FB3D75F3-8D6E-4BB7-BCDD-B484A99263AA}"/>
              </a:ext>
            </a:extLst>
          </p:cNvPr>
          <p:cNvSpPr/>
          <p:nvPr/>
        </p:nvSpPr>
        <p:spPr>
          <a:xfrm>
            <a:off x="2160177" y="-8942"/>
            <a:ext cx="963727" cy="239700"/>
          </a:xfrm>
          <a:prstGeom prst="triangle">
            <a:avLst>
              <a:gd name="adj" fmla="val 37851"/>
            </a:avLst>
          </a:prstGeom>
          <a:solidFill>
            <a:srgbClr val="200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AFEE9E-920E-1C8F-9CE0-F68F3FB1F484}"/>
              </a:ext>
            </a:extLst>
          </p:cNvPr>
          <p:cNvGrpSpPr/>
          <p:nvPr/>
        </p:nvGrpSpPr>
        <p:grpSpPr>
          <a:xfrm>
            <a:off x="1744841" y="1693990"/>
            <a:ext cx="8696981" cy="4118088"/>
            <a:chOff x="1154597" y="2246958"/>
            <a:chExt cx="6900807" cy="29294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551471E-2956-9C12-5928-DFEBFB58B18D}"/>
                </a:ext>
              </a:extLst>
            </p:cNvPr>
            <p:cNvGrpSpPr/>
            <p:nvPr/>
          </p:nvGrpSpPr>
          <p:grpSpPr>
            <a:xfrm>
              <a:off x="1154597" y="2661442"/>
              <a:ext cx="6900807" cy="2073687"/>
              <a:chOff x="1563057" y="2658041"/>
              <a:chExt cx="6081537" cy="182749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FBB502-7EC2-9E51-428A-B5F95CFB4833}"/>
                  </a:ext>
                </a:extLst>
              </p:cNvPr>
              <p:cNvSpPr txBox="1"/>
              <p:nvPr/>
            </p:nvSpPr>
            <p:spPr>
              <a:xfrm>
                <a:off x="5938804" y="2658041"/>
                <a:ext cx="1128913" cy="250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000" b="1" dirty="0">
                    <a:ea typeface="Roboto" charset="0"/>
                    <a:cs typeface="Roboto" charset="0"/>
                  </a:rPr>
                  <a:t>WEAKNESSES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C25A0C-28FE-B5D8-C123-2858C686C912}"/>
                  </a:ext>
                </a:extLst>
              </p:cNvPr>
              <p:cNvSpPr txBox="1"/>
              <p:nvPr/>
            </p:nvSpPr>
            <p:spPr>
              <a:xfrm>
                <a:off x="6270506" y="3954389"/>
                <a:ext cx="784563" cy="250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000" b="1" dirty="0">
                    <a:ea typeface="Roboto" charset="0"/>
                    <a:cs typeface="Roboto" charset="0"/>
                  </a:rPr>
                  <a:t>THREATS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4597A0-758A-1DB0-5B6E-1A1DF7462A98}"/>
                  </a:ext>
                </a:extLst>
              </p:cNvPr>
              <p:cNvSpPr txBox="1"/>
              <p:nvPr/>
            </p:nvSpPr>
            <p:spPr>
              <a:xfrm>
                <a:off x="2041916" y="2658041"/>
                <a:ext cx="1007539" cy="250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ea typeface="Roboto" charset="0"/>
                    <a:cs typeface="Roboto" charset="0"/>
                  </a:rPr>
                  <a:t>STRENGTHS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D3B3F6F-BB38-C5D5-E2FA-7CADCC62658C}"/>
                  </a:ext>
                </a:extLst>
              </p:cNvPr>
              <p:cNvSpPr txBox="1"/>
              <p:nvPr/>
            </p:nvSpPr>
            <p:spPr>
              <a:xfrm>
                <a:off x="2041917" y="3954389"/>
                <a:ext cx="1339603" cy="250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ea typeface="Roboto" charset="0"/>
                    <a:cs typeface="Roboto" charset="0"/>
                  </a:rPr>
                  <a:t>OPPORTUNITIES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CB4F7F1-19CA-A059-EC72-4DD216039417}"/>
                  </a:ext>
                </a:extLst>
              </p:cNvPr>
              <p:cNvSpPr/>
              <p:nvPr/>
            </p:nvSpPr>
            <p:spPr>
              <a:xfrm>
                <a:off x="7149555" y="4017357"/>
                <a:ext cx="31371" cy="468180"/>
              </a:xfrm>
              <a:prstGeom prst="rect">
                <a:avLst/>
              </a:prstGeom>
              <a:solidFill>
                <a:srgbClr val="440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2EDE799-CE7F-58E1-B7FE-7A7E8020F61D}"/>
                  </a:ext>
                </a:extLst>
              </p:cNvPr>
              <p:cNvSpPr/>
              <p:nvPr/>
            </p:nvSpPr>
            <p:spPr>
              <a:xfrm>
                <a:off x="7149555" y="2714175"/>
                <a:ext cx="31371" cy="46818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DB3A619-C7EC-8123-BE87-CBB5FD3DC42E}"/>
                  </a:ext>
                </a:extLst>
              </p:cNvPr>
              <p:cNvSpPr/>
              <p:nvPr/>
            </p:nvSpPr>
            <p:spPr>
              <a:xfrm>
                <a:off x="1926339" y="4017357"/>
                <a:ext cx="31371" cy="468180"/>
              </a:xfrm>
              <a:prstGeom prst="rect">
                <a:avLst/>
              </a:prstGeom>
              <a:solidFill>
                <a:srgbClr val="FF67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F2FDE36-30B3-ACDD-FB73-AF0FDC218C94}"/>
                  </a:ext>
                </a:extLst>
              </p:cNvPr>
              <p:cNvSpPr/>
              <p:nvPr/>
            </p:nvSpPr>
            <p:spPr>
              <a:xfrm>
                <a:off x="1926339" y="2714175"/>
                <a:ext cx="31371" cy="46818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3011242-8081-3CAF-A5F9-8A90325FD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248" y="4045019"/>
                <a:ext cx="184640" cy="3858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en-US" sz="4000" b="1" spc="84" dirty="0">
                    <a:solidFill>
                      <a:srgbClr val="44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Roboto" charset="0"/>
                    <a:sym typeface="Bebas Neue" charset="0"/>
                  </a:rPr>
                  <a:t>T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44DA64F-D7F7-B336-77EC-95B10064C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1991" y="2754123"/>
                <a:ext cx="332603" cy="3858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en-US" sz="4000" b="1" spc="84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Roboto" charset="0"/>
                    <a:sym typeface="Bebas Neue" charset="0"/>
                  </a:rPr>
                  <a:t>W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6C5C769-ED49-47B6-C959-7EF65DCD3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057" y="4045019"/>
                <a:ext cx="249654" cy="3858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en-US" sz="4000" b="1" spc="84" dirty="0">
                    <a:solidFill>
                      <a:srgbClr val="FF671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Roboto" charset="0"/>
                    <a:sym typeface="Bebas Neue" charset="0"/>
                  </a:rPr>
                  <a:t>O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75AB3CC-329E-97B4-DFB6-84FF254AF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9485" y="2754123"/>
                <a:ext cx="176794" cy="3858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en-US" sz="4000" b="1" spc="84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Roboto" charset="0"/>
                    <a:cs typeface="Roboto" charset="0"/>
                    <a:sym typeface="Bebas Neue" charset="0"/>
                  </a:rPr>
                  <a:t>S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30AE109-AEC3-E722-7D4F-D3F069530C4A}"/>
                </a:ext>
              </a:extLst>
            </p:cNvPr>
            <p:cNvGrpSpPr/>
            <p:nvPr/>
          </p:nvGrpSpPr>
          <p:grpSpPr>
            <a:xfrm>
              <a:off x="3166010" y="2246958"/>
              <a:ext cx="2929465" cy="2929465"/>
              <a:chOff x="3123146" y="2065869"/>
              <a:chExt cx="2929465" cy="29294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8B89FCB-AECE-3E91-E252-4B6E55DAB123}"/>
                  </a:ext>
                </a:extLst>
              </p:cNvPr>
              <p:cNvGrpSpPr/>
              <p:nvPr/>
            </p:nvGrpSpPr>
            <p:grpSpPr>
              <a:xfrm rot="18913979">
                <a:off x="3995209" y="2065869"/>
                <a:ext cx="1168401" cy="2929465"/>
                <a:chOff x="2480733" y="922867"/>
                <a:chExt cx="1168401" cy="2929465"/>
              </a:xfrm>
            </p:grpSpPr>
            <p:sp>
              <p:nvSpPr>
                <p:cNvPr id="15" name="Freeform 33">
                  <a:extLst>
                    <a:ext uri="{FF2B5EF4-FFF2-40B4-BE49-F238E27FC236}">
                      <a16:creationId xmlns:a16="http://schemas.microsoft.com/office/drawing/2014/main" id="{20CAB881-00B7-95EA-445B-C2EDDCD2DD6F}"/>
                    </a:ext>
                  </a:extLst>
                </p:cNvPr>
                <p:cNvSpPr/>
                <p:nvPr/>
              </p:nvSpPr>
              <p:spPr>
                <a:xfrm>
                  <a:off x="2480733" y="2108201"/>
                  <a:ext cx="1168400" cy="1744131"/>
                </a:xfrm>
                <a:custGeom>
                  <a:avLst/>
                  <a:gdLst>
                    <a:gd name="connsiteX0" fmla="*/ 956733 w 1168400"/>
                    <a:gd name="connsiteY0" fmla="*/ 0 h 1744131"/>
                    <a:gd name="connsiteX1" fmla="*/ 1168400 w 1168400"/>
                    <a:gd name="connsiteY1" fmla="*/ 0 h 1744131"/>
                    <a:gd name="connsiteX2" fmla="*/ 1168400 w 1168400"/>
                    <a:gd name="connsiteY2" fmla="*/ 1159931 h 1744131"/>
                    <a:gd name="connsiteX3" fmla="*/ 584200 w 1168400"/>
                    <a:gd name="connsiteY3" fmla="*/ 1744131 h 1744131"/>
                    <a:gd name="connsiteX4" fmla="*/ 0 w 1168400"/>
                    <a:gd name="connsiteY4" fmla="*/ 1159931 h 1744131"/>
                    <a:gd name="connsiteX5" fmla="*/ 0 w 1168400"/>
                    <a:gd name="connsiteY5" fmla="*/ 956733 h 1744131"/>
                    <a:gd name="connsiteX6" fmla="*/ 211667 w 1168400"/>
                    <a:gd name="connsiteY6" fmla="*/ 956733 h 1744131"/>
                    <a:gd name="connsiteX7" fmla="*/ 211667 w 1168400"/>
                    <a:gd name="connsiteY7" fmla="*/ 1134529 h 1744131"/>
                    <a:gd name="connsiteX8" fmla="*/ 584200 w 1168400"/>
                    <a:gd name="connsiteY8" fmla="*/ 1507062 h 1744131"/>
                    <a:gd name="connsiteX9" fmla="*/ 956733 w 1168400"/>
                    <a:gd name="connsiteY9" fmla="*/ 1134529 h 1744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68400" h="1744131">
                      <a:moveTo>
                        <a:pt x="956733" y="0"/>
                      </a:moveTo>
                      <a:lnTo>
                        <a:pt x="1168400" y="0"/>
                      </a:lnTo>
                      <a:lnTo>
                        <a:pt x="1168400" y="1159931"/>
                      </a:lnTo>
                      <a:cubicBezTo>
                        <a:pt x="1168400" y="1482576"/>
                        <a:pt x="906845" y="1744131"/>
                        <a:pt x="584200" y="1744131"/>
                      </a:cubicBezTo>
                      <a:cubicBezTo>
                        <a:pt x="261555" y="1744131"/>
                        <a:pt x="0" y="1482576"/>
                        <a:pt x="0" y="1159931"/>
                      </a:cubicBezTo>
                      <a:lnTo>
                        <a:pt x="0" y="956733"/>
                      </a:lnTo>
                      <a:lnTo>
                        <a:pt x="211667" y="956733"/>
                      </a:lnTo>
                      <a:lnTo>
                        <a:pt x="211667" y="1134529"/>
                      </a:lnTo>
                      <a:cubicBezTo>
                        <a:pt x="211667" y="1340273"/>
                        <a:pt x="378456" y="1507062"/>
                        <a:pt x="584200" y="1507062"/>
                      </a:cubicBezTo>
                      <a:cubicBezTo>
                        <a:pt x="789944" y="1507062"/>
                        <a:pt x="956733" y="1340273"/>
                        <a:pt x="956733" y="1134529"/>
                      </a:cubicBezTo>
                      <a:close/>
                    </a:path>
                  </a:pathLst>
                </a:custGeom>
                <a:solidFill>
                  <a:srgbClr val="44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34">
                  <a:extLst>
                    <a:ext uri="{FF2B5EF4-FFF2-40B4-BE49-F238E27FC236}">
                      <a16:creationId xmlns:a16="http://schemas.microsoft.com/office/drawing/2014/main" id="{BC26E95E-ABE5-5544-84BA-D783295DA2A4}"/>
                    </a:ext>
                  </a:extLst>
                </p:cNvPr>
                <p:cNvSpPr/>
                <p:nvPr/>
              </p:nvSpPr>
              <p:spPr>
                <a:xfrm rot="10800000">
                  <a:off x="2480734" y="922867"/>
                  <a:ext cx="1168400" cy="1744131"/>
                </a:xfrm>
                <a:custGeom>
                  <a:avLst/>
                  <a:gdLst>
                    <a:gd name="connsiteX0" fmla="*/ 956733 w 1168400"/>
                    <a:gd name="connsiteY0" fmla="*/ 0 h 1744131"/>
                    <a:gd name="connsiteX1" fmla="*/ 1168400 w 1168400"/>
                    <a:gd name="connsiteY1" fmla="*/ 0 h 1744131"/>
                    <a:gd name="connsiteX2" fmla="*/ 1168400 w 1168400"/>
                    <a:gd name="connsiteY2" fmla="*/ 1159931 h 1744131"/>
                    <a:gd name="connsiteX3" fmla="*/ 584200 w 1168400"/>
                    <a:gd name="connsiteY3" fmla="*/ 1744131 h 1744131"/>
                    <a:gd name="connsiteX4" fmla="*/ 0 w 1168400"/>
                    <a:gd name="connsiteY4" fmla="*/ 1159931 h 1744131"/>
                    <a:gd name="connsiteX5" fmla="*/ 0 w 1168400"/>
                    <a:gd name="connsiteY5" fmla="*/ 956733 h 1744131"/>
                    <a:gd name="connsiteX6" fmla="*/ 211667 w 1168400"/>
                    <a:gd name="connsiteY6" fmla="*/ 956733 h 1744131"/>
                    <a:gd name="connsiteX7" fmla="*/ 211667 w 1168400"/>
                    <a:gd name="connsiteY7" fmla="*/ 1134529 h 1744131"/>
                    <a:gd name="connsiteX8" fmla="*/ 584200 w 1168400"/>
                    <a:gd name="connsiteY8" fmla="*/ 1507062 h 1744131"/>
                    <a:gd name="connsiteX9" fmla="*/ 956733 w 1168400"/>
                    <a:gd name="connsiteY9" fmla="*/ 1134529 h 1744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68400" h="1744131">
                      <a:moveTo>
                        <a:pt x="956733" y="0"/>
                      </a:moveTo>
                      <a:lnTo>
                        <a:pt x="1168400" y="0"/>
                      </a:lnTo>
                      <a:lnTo>
                        <a:pt x="1168400" y="1159931"/>
                      </a:lnTo>
                      <a:cubicBezTo>
                        <a:pt x="1168400" y="1482576"/>
                        <a:pt x="906845" y="1744131"/>
                        <a:pt x="584200" y="1744131"/>
                      </a:cubicBezTo>
                      <a:cubicBezTo>
                        <a:pt x="261555" y="1744131"/>
                        <a:pt x="0" y="1482576"/>
                        <a:pt x="0" y="1159931"/>
                      </a:cubicBezTo>
                      <a:lnTo>
                        <a:pt x="0" y="956733"/>
                      </a:lnTo>
                      <a:lnTo>
                        <a:pt x="211667" y="956733"/>
                      </a:lnTo>
                      <a:lnTo>
                        <a:pt x="211667" y="1134529"/>
                      </a:lnTo>
                      <a:cubicBezTo>
                        <a:pt x="211667" y="1340273"/>
                        <a:pt x="378456" y="1507062"/>
                        <a:pt x="584200" y="1507062"/>
                      </a:cubicBezTo>
                      <a:cubicBezTo>
                        <a:pt x="789944" y="1507062"/>
                        <a:pt x="956733" y="1340273"/>
                        <a:pt x="956733" y="1134529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ACFE5BA-4A92-D7FE-FF41-7EDEBBDE729C}"/>
                  </a:ext>
                </a:extLst>
              </p:cNvPr>
              <p:cNvGrpSpPr/>
              <p:nvPr/>
            </p:nvGrpSpPr>
            <p:grpSpPr>
              <a:xfrm rot="13513979">
                <a:off x="4003678" y="2065869"/>
                <a:ext cx="1168401" cy="2929465"/>
                <a:chOff x="2480733" y="922867"/>
                <a:chExt cx="1168401" cy="2929465"/>
              </a:xfrm>
            </p:grpSpPr>
            <p:sp>
              <p:nvSpPr>
                <p:cNvPr id="13" name="Freeform 45">
                  <a:extLst>
                    <a:ext uri="{FF2B5EF4-FFF2-40B4-BE49-F238E27FC236}">
                      <a16:creationId xmlns:a16="http://schemas.microsoft.com/office/drawing/2014/main" id="{C68E14F6-6489-1127-95EB-97984D3567F6}"/>
                    </a:ext>
                  </a:extLst>
                </p:cNvPr>
                <p:cNvSpPr/>
                <p:nvPr/>
              </p:nvSpPr>
              <p:spPr>
                <a:xfrm>
                  <a:off x="2480733" y="2108201"/>
                  <a:ext cx="1168400" cy="1744131"/>
                </a:xfrm>
                <a:custGeom>
                  <a:avLst/>
                  <a:gdLst>
                    <a:gd name="connsiteX0" fmla="*/ 956733 w 1168400"/>
                    <a:gd name="connsiteY0" fmla="*/ 0 h 1744131"/>
                    <a:gd name="connsiteX1" fmla="*/ 1168400 w 1168400"/>
                    <a:gd name="connsiteY1" fmla="*/ 0 h 1744131"/>
                    <a:gd name="connsiteX2" fmla="*/ 1168400 w 1168400"/>
                    <a:gd name="connsiteY2" fmla="*/ 1159931 h 1744131"/>
                    <a:gd name="connsiteX3" fmla="*/ 584200 w 1168400"/>
                    <a:gd name="connsiteY3" fmla="*/ 1744131 h 1744131"/>
                    <a:gd name="connsiteX4" fmla="*/ 0 w 1168400"/>
                    <a:gd name="connsiteY4" fmla="*/ 1159931 h 1744131"/>
                    <a:gd name="connsiteX5" fmla="*/ 0 w 1168400"/>
                    <a:gd name="connsiteY5" fmla="*/ 956733 h 1744131"/>
                    <a:gd name="connsiteX6" fmla="*/ 211667 w 1168400"/>
                    <a:gd name="connsiteY6" fmla="*/ 956733 h 1744131"/>
                    <a:gd name="connsiteX7" fmla="*/ 211667 w 1168400"/>
                    <a:gd name="connsiteY7" fmla="*/ 1134529 h 1744131"/>
                    <a:gd name="connsiteX8" fmla="*/ 584200 w 1168400"/>
                    <a:gd name="connsiteY8" fmla="*/ 1507062 h 1744131"/>
                    <a:gd name="connsiteX9" fmla="*/ 956733 w 1168400"/>
                    <a:gd name="connsiteY9" fmla="*/ 1134529 h 1744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68400" h="1744131">
                      <a:moveTo>
                        <a:pt x="956733" y="0"/>
                      </a:moveTo>
                      <a:lnTo>
                        <a:pt x="1168400" y="0"/>
                      </a:lnTo>
                      <a:lnTo>
                        <a:pt x="1168400" y="1159931"/>
                      </a:lnTo>
                      <a:cubicBezTo>
                        <a:pt x="1168400" y="1482576"/>
                        <a:pt x="906845" y="1744131"/>
                        <a:pt x="584200" y="1744131"/>
                      </a:cubicBezTo>
                      <a:cubicBezTo>
                        <a:pt x="261555" y="1744131"/>
                        <a:pt x="0" y="1482576"/>
                        <a:pt x="0" y="1159931"/>
                      </a:cubicBezTo>
                      <a:lnTo>
                        <a:pt x="0" y="956733"/>
                      </a:lnTo>
                      <a:lnTo>
                        <a:pt x="211667" y="956733"/>
                      </a:lnTo>
                      <a:lnTo>
                        <a:pt x="211667" y="1134529"/>
                      </a:lnTo>
                      <a:cubicBezTo>
                        <a:pt x="211667" y="1340273"/>
                        <a:pt x="378456" y="1507062"/>
                        <a:pt x="584200" y="1507062"/>
                      </a:cubicBezTo>
                      <a:cubicBezTo>
                        <a:pt x="789944" y="1507062"/>
                        <a:pt x="956733" y="1340273"/>
                        <a:pt x="956733" y="1134529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46">
                  <a:extLst>
                    <a:ext uri="{FF2B5EF4-FFF2-40B4-BE49-F238E27FC236}">
                      <a16:creationId xmlns:a16="http://schemas.microsoft.com/office/drawing/2014/main" id="{038464F7-0D4E-E5D4-B85D-B82F1486AC0A}"/>
                    </a:ext>
                  </a:extLst>
                </p:cNvPr>
                <p:cNvSpPr/>
                <p:nvPr/>
              </p:nvSpPr>
              <p:spPr>
                <a:xfrm rot="10800000">
                  <a:off x="2480734" y="922867"/>
                  <a:ext cx="1168400" cy="1744131"/>
                </a:xfrm>
                <a:custGeom>
                  <a:avLst/>
                  <a:gdLst>
                    <a:gd name="connsiteX0" fmla="*/ 956733 w 1168400"/>
                    <a:gd name="connsiteY0" fmla="*/ 0 h 1744131"/>
                    <a:gd name="connsiteX1" fmla="*/ 1168400 w 1168400"/>
                    <a:gd name="connsiteY1" fmla="*/ 0 h 1744131"/>
                    <a:gd name="connsiteX2" fmla="*/ 1168400 w 1168400"/>
                    <a:gd name="connsiteY2" fmla="*/ 1159931 h 1744131"/>
                    <a:gd name="connsiteX3" fmla="*/ 584200 w 1168400"/>
                    <a:gd name="connsiteY3" fmla="*/ 1744131 h 1744131"/>
                    <a:gd name="connsiteX4" fmla="*/ 0 w 1168400"/>
                    <a:gd name="connsiteY4" fmla="*/ 1159931 h 1744131"/>
                    <a:gd name="connsiteX5" fmla="*/ 0 w 1168400"/>
                    <a:gd name="connsiteY5" fmla="*/ 956733 h 1744131"/>
                    <a:gd name="connsiteX6" fmla="*/ 211667 w 1168400"/>
                    <a:gd name="connsiteY6" fmla="*/ 956733 h 1744131"/>
                    <a:gd name="connsiteX7" fmla="*/ 211667 w 1168400"/>
                    <a:gd name="connsiteY7" fmla="*/ 1134529 h 1744131"/>
                    <a:gd name="connsiteX8" fmla="*/ 584200 w 1168400"/>
                    <a:gd name="connsiteY8" fmla="*/ 1507062 h 1744131"/>
                    <a:gd name="connsiteX9" fmla="*/ 956733 w 1168400"/>
                    <a:gd name="connsiteY9" fmla="*/ 1134529 h 1744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68400" h="1744131">
                      <a:moveTo>
                        <a:pt x="956733" y="0"/>
                      </a:moveTo>
                      <a:lnTo>
                        <a:pt x="1168400" y="0"/>
                      </a:lnTo>
                      <a:lnTo>
                        <a:pt x="1168400" y="1159931"/>
                      </a:lnTo>
                      <a:cubicBezTo>
                        <a:pt x="1168400" y="1482576"/>
                        <a:pt x="906845" y="1744131"/>
                        <a:pt x="584200" y="1744131"/>
                      </a:cubicBezTo>
                      <a:cubicBezTo>
                        <a:pt x="261555" y="1744131"/>
                        <a:pt x="0" y="1482576"/>
                        <a:pt x="0" y="1159931"/>
                      </a:cubicBezTo>
                      <a:lnTo>
                        <a:pt x="0" y="956733"/>
                      </a:lnTo>
                      <a:lnTo>
                        <a:pt x="211667" y="956733"/>
                      </a:lnTo>
                      <a:lnTo>
                        <a:pt x="211667" y="1134529"/>
                      </a:lnTo>
                      <a:cubicBezTo>
                        <a:pt x="211667" y="1340273"/>
                        <a:pt x="378456" y="1507062"/>
                        <a:pt x="584200" y="1507062"/>
                      </a:cubicBezTo>
                      <a:cubicBezTo>
                        <a:pt x="789944" y="1507062"/>
                        <a:pt x="956733" y="1340273"/>
                        <a:pt x="956733" y="1134529"/>
                      </a:cubicBezTo>
                      <a:close/>
                    </a:path>
                  </a:pathLst>
                </a:custGeom>
                <a:solidFill>
                  <a:srgbClr val="FF67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2705B6-E097-0542-A67C-270533E82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731" y="2929130"/>
              <a:ext cx="368807" cy="30407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6576AF-57CC-EBFD-458B-D08053DB9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8859" y="2905825"/>
              <a:ext cx="248426" cy="30406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C3C3E8-836F-076C-A2C3-41CA1403C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2341" y="4153188"/>
              <a:ext cx="305678" cy="36792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B9366A0-8E49-9323-0547-8F601779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322" y="4133428"/>
              <a:ext cx="353008" cy="367924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F177C63-9E15-8F70-5492-B6C5D785F9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7" y="6193173"/>
            <a:ext cx="1728846" cy="468000"/>
          </a:xfrm>
          <a:prstGeom prst="rect">
            <a:avLst/>
          </a:prstGeom>
        </p:spPr>
      </p:pic>
      <p:sp>
        <p:nvSpPr>
          <p:cNvPr id="40" name="Flowchart: Process 39">
            <a:extLst>
              <a:ext uri="{FF2B5EF4-FFF2-40B4-BE49-F238E27FC236}">
                <a16:creationId xmlns:a16="http://schemas.microsoft.com/office/drawing/2014/main" id="{D723D200-0FA9-E622-14D6-5D2975E1EF48}"/>
              </a:ext>
            </a:extLst>
          </p:cNvPr>
          <p:cNvSpPr/>
          <p:nvPr/>
        </p:nvSpPr>
        <p:spPr>
          <a:xfrm>
            <a:off x="0" y="230758"/>
            <a:ext cx="4012707" cy="410789"/>
          </a:xfrm>
          <a:prstGeom prst="flowChartProcess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lowchart: Process 38">
            <a:extLst>
              <a:ext uri="{FF2B5EF4-FFF2-40B4-BE49-F238E27FC236}">
                <a16:creationId xmlns:a16="http://schemas.microsoft.com/office/drawing/2014/main" id="{EE163C9C-0709-D199-9528-8B048CB7C922}"/>
              </a:ext>
            </a:extLst>
          </p:cNvPr>
          <p:cNvSpPr/>
          <p:nvPr/>
        </p:nvSpPr>
        <p:spPr>
          <a:xfrm flipH="1">
            <a:off x="2503978" y="-8942"/>
            <a:ext cx="9688022" cy="1140844"/>
          </a:xfrm>
          <a:custGeom>
            <a:avLst/>
            <a:gdLst>
              <a:gd name="connsiteX0" fmla="*/ 0 w 8589844"/>
              <a:gd name="connsiteY0" fmla="*/ 0 h 1140844"/>
              <a:gd name="connsiteX1" fmla="*/ 8589844 w 8589844"/>
              <a:gd name="connsiteY1" fmla="*/ 0 h 1140844"/>
              <a:gd name="connsiteX2" fmla="*/ 8589844 w 8589844"/>
              <a:gd name="connsiteY2" fmla="*/ 1140844 h 1140844"/>
              <a:gd name="connsiteX3" fmla="*/ 0 w 8589844"/>
              <a:gd name="connsiteY3" fmla="*/ 1140844 h 1140844"/>
              <a:gd name="connsiteX4" fmla="*/ 0 w 8589844"/>
              <a:gd name="connsiteY4" fmla="*/ 0 h 1140844"/>
              <a:gd name="connsiteX0" fmla="*/ 0 w 8589844"/>
              <a:gd name="connsiteY0" fmla="*/ 0 h 1140844"/>
              <a:gd name="connsiteX1" fmla="*/ 8589844 w 8589844"/>
              <a:gd name="connsiteY1" fmla="*/ 0 h 1140844"/>
              <a:gd name="connsiteX2" fmla="*/ 6547980 w 8589844"/>
              <a:gd name="connsiteY2" fmla="*/ 1140844 h 1140844"/>
              <a:gd name="connsiteX3" fmla="*/ 0 w 8589844"/>
              <a:gd name="connsiteY3" fmla="*/ 1140844 h 1140844"/>
              <a:gd name="connsiteX4" fmla="*/ 0 w 8589844"/>
              <a:gd name="connsiteY4" fmla="*/ 0 h 114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9844" h="1140844">
                <a:moveTo>
                  <a:pt x="0" y="0"/>
                </a:moveTo>
                <a:lnTo>
                  <a:pt x="8589844" y="0"/>
                </a:lnTo>
                <a:lnTo>
                  <a:pt x="6547980" y="1140844"/>
                </a:lnTo>
                <a:lnTo>
                  <a:pt x="0" y="1140844"/>
                </a:lnTo>
                <a:lnTo>
                  <a:pt x="0" y="0"/>
                </a:lnTo>
                <a:close/>
              </a:path>
            </a:pathLst>
          </a:cu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CBF1EF-076E-3301-F400-EE825B959340}"/>
              </a:ext>
            </a:extLst>
          </p:cNvPr>
          <p:cNvSpPr txBox="1"/>
          <p:nvPr/>
        </p:nvSpPr>
        <p:spPr>
          <a:xfrm>
            <a:off x="4651893" y="11163"/>
            <a:ext cx="75265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schemeClr val="bg1"/>
                </a:solidFill>
                <a:latin typeface="+mn-lt"/>
              </a:rPr>
              <a:t>SMSA  S W O T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CFD6A31-3FD6-88C7-7F84-9AE8F7135F29}"/>
              </a:ext>
            </a:extLst>
          </p:cNvPr>
          <p:cNvSpPr/>
          <p:nvPr/>
        </p:nvSpPr>
        <p:spPr>
          <a:xfrm>
            <a:off x="2423611" y="6374166"/>
            <a:ext cx="7208668" cy="230817"/>
          </a:xfrm>
          <a:prstGeom prst="rect">
            <a:avLst/>
          </a:prstGeom>
          <a:solidFill>
            <a:srgbClr val="FF6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3F34338-B17A-4178-52CA-E6078351A1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21" y="815704"/>
            <a:ext cx="2285811" cy="591263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30C72F84-E11F-FE30-706C-C50BB3CD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538" y="6342583"/>
            <a:ext cx="4464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solidFill>
                  <a:schemeClr val="bg1"/>
                </a:solidFill>
              </a:rPr>
              <a:t>Reviewed  November 2023</a:t>
            </a: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B10B50BA-166E-72EB-7195-141BFA369AD9}"/>
              </a:ext>
            </a:extLst>
          </p:cNvPr>
          <p:cNvPicPr/>
          <p:nvPr/>
        </p:nvPicPr>
        <p:blipFill rotWithShape="1">
          <a:blip r:embed="rId8" cstate="print"/>
          <a:srcRect t="16544" b="17508"/>
          <a:stretch/>
        </p:blipFill>
        <p:spPr>
          <a:xfrm>
            <a:off x="10049537" y="5998549"/>
            <a:ext cx="1921444" cy="75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0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FC1F83-F4B5-BA9B-1267-6AC08E3C6144}"/>
              </a:ext>
            </a:extLst>
          </p:cNvPr>
          <p:cNvSpPr txBox="1"/>
          <p:nvPr/>
        </p:nvSpPr>
        <p:spPr>
          <a:xfrm>
            <a:off x="277090" y="271014"/>
            <a:ext cx="5692473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733" b="1" dirty="0">
                <a:solidFill>
                  <a:schemeClr val="bg1"/>
                </a:solidFill>
              </a:rPr>
              <a:t>SMSA Strengths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B321F8-501F-E221-C611-C06D6BCD89E7}"/>
              </a:ext>
            </a:extLst>
          </p:cNvPr>
          <p:cNvSpPr/>
          <p:nvPr/>
        </p:nvSpPr>
        <p:spPr>
          <a:xfrm>
            <a:off x="2210540" y="6409678"/>
            <a:ext cx="7208668" cy="230817"/>
          </a:xfrm>
          <a:prstGeom prst="rect">
            <a:avLst/>
          </a:prstGeom>
          <a:solidFill>
            <a:srgbClr val="FF6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F2AA0DC9-5405-AAD8-F659-6E1F3D78B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538" y="6386973"/>
            <a:ext cx="4464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solidFill>
                  <a:schemeClr val="bg1"/>
                </a:solidFill>
              </a:rPr>
              <a:t>Reviewed  November 2023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CEE4862-BCB3-EE32-3CC2-2CBA88F2A5E7}"/>
              </a:ext>
            </a:extLst>
          </p:cNvPr>
          <p:cNvSpPr/>
          <p:nvPr/>
        </p:nvSpPr>
        <p:spPr>
          <a:xfrm>
            <a:off x="964933" y="1233289"/>
            <a:ext cx="388449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indent="-11271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noProof="1"/>
              <a:t>Hub &amp; Spoke</a:t>
            </a:r>
          </a:p>
          <a:p>
            <a:pPr marL="112713" indent="-11271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noProof="1"/>
              <a:t>Financial resources</a:t>
            </a:r>
          </a:p>
          <a:p>
            <a:pPr marL="112713" indent="-11271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noProof="1"/>
              <a:t>Positive Company reputation</a:t>
            </a:r>
          </a:p>
          <a:p>
            <a:pPr marL="112713" indent="-11271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noProof="1"/>
              <a:t>24/7 Customer Service</a:t>
            </a:r>
          </a:p>
          <a:p>
            <a:pPr marL="112713" indent="-11271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noProof="1"/>
              <a:t>Adapt new business ideas</a:t>
            </a:r>
          </a:p>
          <a:p>
            <a:pPr marL="112713" indent="-11271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noProof="1"/>
              <a:t>Better employment benefits and rewards</a:t>
            </a:r>
          </a:p>
          <a:p>
            <a:pPr marL="112713" indent="-11271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noProof="1"/>
              <a:t>Flexibility and fast decision making</a:t>
            </a:r>
          </a:p>
          <a:p>
            <a:pPr marL="112713" indent="-112713" defTabSz="801688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noProof="1"/>
              <a:t>Strong bundle of services</a:t>
            </a:r>
          </a:p>
          <a:p>
            <a:pPr marL="112713" indent="-11271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noProof="1"/>
              <a:t>Extensive experienced management and staff</a:t>
            </a:r>
          </a:p>
          <a:p>
            <a:pPr marL="112713" indent="-11271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noProof="1"/>
              <a:t>Membership WCA, MFA, FIATA, ISO, IATA Cat6</a:t>
            </a:r>
          </a:p>
          <a:p>
            <a:pPr marL="112713" indent="-11271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noProof="1"/>
              <a:t>Dedicated training calendar &amp; certifies trainees</a:t>
            </a:r>
          </a:p>
          <a:p>
            <a:pPr marL="112713" indent="-112713" defTabSz="801688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noProof="1"/>
              <a:t>One of the largest network in the Kingdom- Domestic reach</a:t>
            </a:r>
          </a:p>
          <a:p>
            <a:pPr marL="112713" indent="-11271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noProof="1"/>
              <a:t>Working towards (TQM) Total quality management</a:t>
            </a:r>
          </a:p>
          <a:p>
            <a:pPr marL="112713" indent="-11271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noProof="1"/>
              <a:t>Unique selling points MRM,SDC, Pharma, Coldchain, DG, Fulfillment</a:t>
            </a:r>
          </a:p>
          <a:p>
            <a:pPr marL="112713" indent="-112713" defTabSz="801688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noProof="1"/>
              <a:t>Good systems (CORE,SPOT,ERP,3PL,MRM, SDM,GUIDE, BCDR &amp; STAX)</a:t>
            </a:r>
          </a:p>
          <a:p>
            <a:pPr marL="112713" indent="-112713" defTabSz="801688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noProof="1"/>
              <a:t>Certification EHS, ISO 9001:2015, ISO 10002, ISO 10015, WHO-GDP, TAPA </a:t>
            </a:r>
          </a:p>
        </p:txBody>
      </p:sp>
      <p:sp>
        <p:nvSpPr>
          <p:cNvPr id="4" name="Freeform 33">
            <a:extLst>
              <a:ext uri="{FF2B5EF4-FFF2-40B4-BE49-F238E27FC236}">
                <a16:creationId xmlns:a16="http://schemas.microsoft.com/office/drawing/2014/main" id="{913487BF-BE9A-0049-6CD9-B5ABD09B9293}"/>
              </a:ext>
            </a:extLst>
          </p:cNvPr>
          <p:cNvSpPr/>
          <p:nvPr/>
        </p:nvSpPr>
        <p:spPr>
          <a:xfrm rot="18913979">
            <a:off x="9874790" y="2952535"/>
            <a:ext cx="1472517" cy="2451808"/>
          </a:xfrm>
          <a:custGeom>
            <a:avLst/>
            <a:gdLst>
              <a:gd name="connsiteX0" fmla="*/ 956733 w 1168400"/>
              <a:gd name="connsiteY0" fmla="*/ 0 h 1744131"/>
              <a:gd name="connsiteX1" fmla="*/ 1168400 w 1168400"/>
              <a:gd name="connsiteY1" fmla="*/ 0 h 1744131"/>
              <a:gd name="connsiteX2" fmla="*/ 1168400 w 1168400"/>
              <a:gd name="connsiteY2" fmla="*/ 1159931 h 1744131"/>
              <a:gd name="connsiteX3" fmla="*/ 584200 w 1168400"/>
              <a:gd name="connsiteY3" fmla="*/ 1744131 h 1744131"/>
              <a:gd name="connsiteX4" fmla="*/ 0 w 1168400"/>
              <a:gd name="connsiteY4" fmla="*/ 1159931 h 1744131"/>
              <a:gd name="connsiteX5" fmla="*/ 0 w 1168400"/>
              <a:gd name="connsiteY5" fmla="*/ 956733 h 1744131"/>
              <a:gd name="connsiteX6" fmla="*/ 211667 w 1168400"/>
              <a:gd name="connsiteY6" fmla="*/ 956733 h 1744131"/>
              <a:gd name="connsiteX7" fmla="*/ 211667 w 1168400"/>
              <a:gd name="connsiteY7" fmla="*/ 1134529 h 1744131"/>
              <a:gd name="connsiteX8" fmla="*/ 584200 w 1168400"/>
              <a:gd name="connsiteY8" fmla="*/ 1507062 h 1744131"/>
              <a:gd name="connsiteX9" fmla="*/ 956733 w 1168400"/>
              <a:gd name="connsiteY9" fmla="*/ 1134529 h 174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400" h="1744131">
                <a:moveTo>
                  <a:pt x="956733" y="0"/>
                </a:moveTo>
                <a:lnTo>
                  <a:pt x="1168400" y="0"/>
                </a:lnTo>
                <a:lnTo>
                  <a:pt x="1168400" y="1159931"/>
                </a:lnTo>
                <a:cubicBezTo>
                  <a:pt x="1168400" y="1482576"/>
                  <a:pt x="906845" y="1744131"/>
                  <a:pt x="584200" y="1744131"/>
                </a:cubicBezTo>
                <a:cubicBezTo>
                  <a:pt x="261555" y="1744131"/>
                  <a:pt x="0" y="1482576"/>
                  <a:pt x="0" y="1159931"/>
                </a:cubicBezTo>
                <a:lnTo>
                  <a:pt x="0" y="956733"/>
                </a:lnTo>
                <a:lnTo>
                  <a:pt x="211667" y="956733"/>
                </a:lnTo>
                <a:lnTo>
                  <a:pt x="211667" y="1134529"/>
                </a:lnTo>
                <a:cubicBezTo>
                  <a:pt x="211667" y="1340273"/>
                  <a:pt x="378456" y="1507062"/>
                  <a:pt x="584200" y="1507062"/>
                </a:cubicBezTo>
                <a:cubicBezTo>
                  <a:pt x="789944" y="1507062"/>
                  <a:pt x="956733" y="1340273"/>
                  <a:pt x="956733" y="1134529"/>
                </a:cubicBezTo>
                <a:close/>
              </a:path>
            </a:pathLst>
          </a:cu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34">
            <a:extLst>
              <a:ext uri="{FF2B5EF4-FFF2-40B4-BE49-F238E27FC236}">
                <a16:creationId xmlns:a16="http://schemas.microsoft.com/office/drawing/2014/main" id="{1B8D3A74-7A3D-E191-17F2-35D923D63A72}"/>
              </a:ext>
            </a:extLst>
          </p:cNvPr>
          <p:cNvSpPr/>
          <p:nvPr/>
        </p:nvSpPr>
        <p:spPr>
          <a:xfrm rot="8113979">
            <a:off x="8701353" y="1769515"/>
            <a:ext cx="1472517" cy="2451808"/>
          </a:xfrm>
          <a:custGeom>
            <a:avLst/>
            <a:gdLst>
              <a:gd name="connsiteX0" fmla="*/ 956733 w 1168400"/>
              <a:gd name="connsiteY0" fmla="*/ 0 h 1744131"/>
              <a:gd name="connsiteX1" fmla="*/ 1168400 w 1168400"/>
              <a:gd name="connsiteY1" fmla="*/ 0 h 1744131"/>
              <a:gd name="connsiteX2" fmla="*/ 1168400 w 1168400"/>
              <a:gd name="connsiteY2" fmla="*/ 1159931 h 1744131"/>
              <a:gd name="connsiteX3" fmla="*/ 584200 w 1168400"/>
              <a:gd name="connsiteY3" fmla="*/ 1744131 h 1744131"/>
              <a:gd name="connsiteX4" fmla="*/ 0 w 1168400"/>
              <a:gd name="connsiteY4" fmla="*/ 1159931 h 1744131"/>
              <a:gd name="connsiteX5" fmla="*/ 0 w 1168400"/>
              <a:gd name="connsiteY5" fmla="*/ 956733 h 1744131"/>
              <a:gd name="connsiteX6" fmla="*/ 211667 w 1168400"/>
              <a:gd name="connsiteY6" fmla="*/ 956733 h 1744131"/>
              <a:gd name="connsiteX7" fmla="*/ 211667 w 1168400"/>
              <a:gd name="connsiteY7" fmla="*/ 1134529 h 1744131"/>
              <a:gd name="connsiteX8" fmla="*/ 584200 w 1168400"/>
              <a:gd name="connsiteY8" fmla="*/ 1507062 h 1744131"/>
              <a:gd name="connsiteX9" fmla="*/ 956733 w 1168400"/>
              <a:gd name="connsiteY9" fmla="*/ 1134529 h 174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400" h="1744131">
                <a:moveTo>
                  <a:pt x="956733" y="0"/>
                </a:moveTo>
                <a:lnTo>
                  <a:pt x="1168400" y="0"/>
                </a:lnTo>
                <a:lnTo>
                  <a:pt x="1168400" y="1159931"/>
                </a:lnTo>
                <a:cubicBezTo>
                  <a:pt x="1168400" y="1482576"/>
                  <a:pt x="906845" y="1744131"/>
                  <a:pt x="584200" y="1744131"/>
                </a:cubicBezTo>
                <a:cubicBezTo>
                  <a:pt x="261555" y="1744131"/>
                  <a:pt x="0" y="1482576"/>
                  <a:pt x="0" y="1159931"/>
                </a:cubicBezTo>
                <a:lnTo>
                  <a:pt x="0" y="956733"/>
                </a:lnTo>
                <a:lnTo>
                  <a:pt x="211667" y="956733"/>
                </a:lnTo>
                <a:lnTo>
                  <a:pt x="211667" y="1134529"/>
                </a:lnTo>
                <a:cubicBezTo>
                  <a:pt x="211667" y="1340273"/>
                  <a:pt x="378456" y="1507062"/>
                  <a:pt x="584200" y="1507062"/>
                </a:cubicBezTo>
                <a:cubicBezTo>
                  <a:pt x="789944" y="1507062"/>
                  <a:pt x="956733" y="1340273"/>
                  <a:pt x="956733" y="113452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45">
            <a:extLst>
              <a:ext uri="{FF2B5EF4-FFF2-40B4-BE49-F238E27FC236}">
                <a16:creationId xmlns:a16="http://schemas.microsoft.com/office/drawing/2014/main" id="{FB827ACE-6D1C-529D-95C6-EF4D0A5BB266}"/>
              </a:ext>
            </a:extLst>
          </p:cNvPr>
          <p:cNvSpPr/>
          <p:nvPr/>
        </p:nvSpPr>
        <p:spPr>
          <a:xfrm rot="13513979">
            <a:off x="9744068" y="1961873"/>
            <a:ext cx="1642476" cy="2198101"/>
          </a:xfrm>
          <a:custGeom>
            <a:avLst/>
            <a:gdLst>
              <a:gd name="connsiteX0" fmla="*/ 956733 w 1168400"/>
              <a:gd name="connsiteY0" fmla="*/ 0 h 1744131"/>
              <a:gd name="connsiteX1" fmla="*/ 1168400 w 1168400"/>
              <a:gd name="connsiteY1" fmla="*/ 0 h 1744131"/>
              <a:gd name="connsiteX2" fmla="*/ 1168400 w 1168400"/>
              <a:gd name="connsiteY2" fmla="*/ 1159931 h 1744131"/>
              <a:gd name="connsiteX3" fmla="*/ 584200 w 1168400"/>
              <a:gd name="connsiteY3" fmla="*/ 1744131 h 1744131"/>
              <a:gd name="connsiteX4" fmla="*/ 0 w 1168400"/>
              <a:gd name="connsiteY4" fmla="*/ 1159931 h 1744131"/>
              <a:gd name="connsiteX5" fmla="*/ 0 w 1168400"/>
              <a:gd name="connsiteY5" fmla="*/ 956733 h 1744131"/>
              <a:gd name="connsiteX6" fmla="*/ 211667 w 1168400"/>
              <a:gd name="connsiteY6" fmla="*/ 956733 h 1744131"/>
              <a:gd name="connsiteX7" fmla="*/ 211667 w 1168400"/>
              <a:gd name="connsiteY7" fmla="*/ 1134529 h 1744131"/>
              <a:gd name="connsiteX8" fmla="*/ 584200 w 1168400"/>
              <a:gd name="connsiteY8" fmla="*/ 1507062 h 1744131"/>
              <a:gd name="connsiteX9" fmla="*/ 956733 w 1168400"/>
              <a:gd name="connsiteY9" fmla="*/ 1134529 h 174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400" h="1744131">
                <a:moveTo>
                  <a:pt x="956733" y="0"/>
                </a:moveTo>
                <a:lnTo>
                  <a:pt x="1168400" y="0"/>
                </a:lnTo>
                <a:lnTo>
                  <a:pt x="1168400" y="1159931"/>
                </a:lnTo>
                <a:cubicBezTo>
                  <a:pt x="1168400" y="1482576"/>
                  <a:pt x="906845" y="1744131"/>
                  <a:pt x="584200" y="1744131"/>
                </a:cubicBezTo>
                <a:cubicBezTo>
                  <a:pt x="261555" y="1744131"/>
                  <a:pt x="0" y="1482576"/>
                  <a:pt x="0" y="1159931"/>
                </a:cubicBezTo>
                <a:lnTo>
                  <a:pt x="0" y="956733"/>
                </a:lnTo>
                <a:lnTo>
                  <a:pt x="211667" y="956733"/>
                </a:lnTo>
                <a:lnTo>
                  <a:pt x="211667" y="1134529"/>
                </a:lnTo>
                <a:cubicBezTo>
                  <a:pt x="211667" y="1340273"/>
                  <a:pt x="378456" y="1507062"/>
                  <a:pt x="584200" y="1507062"/>
                </a:cubicBezTo>
                <a:cubicBezTo>
                  <a:pt x="789944" y="1507062"/>
                  <a:pt x="956733" y="1340273"/>
                  <a:pt x="956733" y="11345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46">
            <a:extLst>
              <a:ext uri="{FF2B5EF4-FFF2-40B4-BE49-F238E27FC236}">
                <a16:creationId xmlns:a16="http://schemas.microsoft.com/office/drawing/2014/main" id="{BF853431-22EB-2586-668F-C6B98637CC01}"/>
              </a:ext>
            </a:extLst>
          </p:cNvPr>
          <p:cNvSpPr/>
          <p:nvPr/>
        </p:nvSpPr>
        <p:spPr>
          <a:xfrm rot="2713979">
            <a:off x="8683463" y="3013885"/>
            <a:ext cx="1642476" cy="2198101"/>
          </a:xfrm>
          <a:custGeom>
            <a:avLst/>
            <a:gdLst>
              <a:gd name="connsiteX0" fmla="*/ 956733 w 1168400"/>
              <a:gd name="connsiteY0" fmla="*/ 0 h 1744131"/>
              <a:gd name="connsiteX1" fmla="*/ 1168400 w 1168400"/>
              <a:gd name="connsiteY1" fmla="*/ 0 h 1744131"/>
              <a:gd name="connsiteX2" fmla="*/ 1168400 w 1168400"/>
              <a:gd name="connsiteY2" fmla="*/ 1159931 h 1744131"/>
              <a:gd name="connsiteX3" fmla="*/ 584200 w 1168400"/>
              <a:gd name="connsiteY3" fmla="*/ 1744131 h 1744131"/>
              <a:gd name="connsiteX4" fmla="*/ 0 w 1168400"/>
              <a:gd name="connsiteY4" fmla="*/ 1159931 h 1744131"/>
              <a:gd name="connsiteX5" fmla="*/ 0 w 1168400"/>
              <a:gd name="connsiteY5" fmla="*/ 956733 h 1744131"/>
              <a:gd name="connsiteX6" fmla="*/ 211667 w 1168400"/>
              <a:gd name="connsiteY6" fmla="*/ 956733 h 1744131"/>
              <a:gd name="connsiteX7" fmla="*/ 211667 w 1168400"/>
              <a:gd name="connsiteY7" fmla="*/ 1134529 h 1744131"/>
              <a:gd name="connsiteX8" fmla="*/ 584200 w 1168400"/>
              <a:gd name="connsiteY8" fmla="*/ 1507062 h 1744131"/>
              <a:gd name="connsiteX9" fmla="*/ 956733 w 1168400"/>
              <a:gd name="connsiteY9" fmla="*/ 1134529 h 174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400" h="1744131">
                <a:moveTo>
                  <a:pt x="956733" y="0"/>
                </a:moveTo>
                <a:lnTo>
                  <a:pt x="1168400" y="0"/>
                </a:lnTo>
                <a:lnTo>
                  <a:pt x="1168400" y="1159931"/>
                </a:lnTo>
                <a:cubicBezTo>
                  <a:pt x="1168400" y="1482576"/>
                  <a:pt x="906845" y="1744131"/>
                  <a:pt x="584200" y="1744131"/>
                </a:cubicBezTo>
                <a:cubicBezTo>
                  <a:pt x="261555" y="1744131"/>
                  <a:pt x="0" y="1482576"/>
                  <a:pt x="0" y="1159931"/>
                </a:cubicBezTo>
                <a:lnTo>
                  <a:pt x="0" y="956733"/>
                </a:lnTo>
                <a:lnTo>
                  <a:pt x="211667" y="956733"/>
                </a:lnTo>
                <a:lnTo>
                  <a:pt x="211667" y="1134529"/>
                </a:lnTo>
                <a:cubicBezTo>
                  <a:pt x="211667" y="1340273"/>
                  <a:pt x="378456" y="1507062"/>
                  <a:pt x="584200" y="1507062"/>
                </a:cubicBezTo>
                <a:cubicBezTo>
                  <a:pt x="789944" y="1507062"/>
                  <a:pt x="956733" y="1340273"/>
                  <a:pt x="956733" y="1134529"/>
                </a:cubicBezTo>
                <a:close/>
              </a:path>
            </a:pathLst>
          </a:cu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3410DE-E6C5-DB15-AD4F-ADF9D0644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17" y="2486847"/>
            <a:ext cx="464802" cy="4274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199D10-F39B-3E86-460D-FB72EFC31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17" y="2454086"/>
            <a:ext cx="313087" cy="427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6A694F-4BD6-7764-258C-75A30C82A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52" y="4207563"/>
            <a:ext cx="385241" cy="5172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34AC9C-20F8-4C74-8447-9FC86AE045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027" y="4179785"/>
            <a:ext cx="444891" cy="517208"/>
          </a:xfrm>
          <a:prstGeom prst="rect">
            <a:avLst/>
          </a:prstGeom>
        </p:spPr>
      </p:pic>
      <p:pic>
        <p:nvPicPr>
          <p:cNvPr id="14" name="Picture 2" descr="d:\Data\DesktopFiles\Strategy 2021\radar-sweep.png">
            <a:extLst>
              <a:ext uri="{FF2B5EF4-FFF2-40B4-BE49-F238E27FC236}">
                <a16:creationId xmlns:a16="http://schemas.microsoft.com/office/drawing/2014/main" id="{3C17BEA5-55A7-8117-09B7-31563E28E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5725" y="1696714"/>
            <a:ext cx="588271" cy="586843"/>
          </a:xfrm>
          <a:prstGeom prst="rect">
            <a:avLst/>
          </a:prstGeom>
          <a:noFill/>
        </p:spPr>
      </p:pic>
      <p:sp>
        <p:nvSpPr>
          <p:cNvPr id="16" name="Google Shape;85;p15">
            <a:extLst>
              <a:ext uri="{FF2B5EF4-FFF2-40B4-BE49-F238E27FC236}">
                <a16:creationId xmlns:a16="http://schemas.microsoft.com/office/drawing/2014/main" id="{8AD427C3-FD64-D7C8-85EE-9C1E13640D3B}"/>
              </a:ext>
            </a:extLst>
          </p:cNvPr>
          <p:cNvSpPr/>
          <p:nvPr/>
        </p:nvSpPr>
        <p:spPr>
          <a:xfrm>
            <a:off x="8298615" y="1694979"/>
            <a:ext cx="588271" cy="586843"/>
          </a:xfrm>
          <a:custGeom>
            <a:avLst/>
            <a:gdLst/>
            <a:ahLst/>
            <a:cxnLst/>
            <a:rect l="l" t="t" r="r" b="b"/>
            <a:pathLst>
              <a:path w="24980" h="24980" extrusionOk="0">
                <a:moveTo>
                  <a:pt x="12490" y="0"/>
                </a:moveTo>
                <a:cubicBezTo>
                  <a:pt x="5585" y="0"/>
                  <a:pt x="1" y="5596"/>
                  <a:pt x="1" y="12490"/>
                </a:cubicBezTo>
                <a:cubicBezTo>
                  <a:pt x="1" y="19396"/>
                  <a:pt x="5585" y="24980"/>
                  <a:pt x="12490" y="24980"/>
                </a:cubicBezTo>
                <a:cubicBezTo>
                  <a:pt x="19384" y="24980"/>
                  <a:pt x="24980" y="19396"/>
                  <a:pt x="24980" y="12490"/>
                </a:cubicBezTo>
                <a:cubicBezTo>
                  <a:pt x="24980" y="5596"/>
                  <a:pt x="19384" y="0"/>
                  <a:pt x="1249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86;p15">
            <a:extLst>
              <a:ext uri="{FF2B5EF4-FFF2-40B4-BE49-F238E27FC236}">
                <a16:creationId xmlns:a16="http://schemas.microsoft.com/office/drawing/2014/main" id="{5096474D-A6CF-2457-E29C-C3AE6E66D61E}"/>
              </a:ext>
            </a:extLst>
          </p:cNvPr>
          <p:cNvSpPr/>
          <p:nvPr/>
        </p:nvSpPr>
        <p:spPr>
          <a:xfrm>
            <a:off x="8377504" y="1766584"/>
            <a:ext cx="444712" cy="443632"/>
          </a:xfrm>
          <a:custGeom>
            <a:avLst/>
            <a:gdLst/>
            <a:ahLst/>
            <a:cxnLst/>
            <a:rect l="l" t="t" r="r" b="b"/>
            <a:pathLst>
              <a:path w="18884" h="18884" extrusionOk="0">
                <a:moveTo>
                  <a:pt x="9442" y="0"/>
                </a:moveTo>
                <a:cubicBezTo>
                  <a:pt x="4227" y="0"/>
                  <a:pt x="1" y="4227"/>
                  <a:pt x="1" y="9442"/>
                </a:cubicBezTo>
                <a:cubicBezTo>
                  <a:pt x="1" y="14657"/>
                  <a:pt x="4227" y="18884"/>
                  <a:pt x="9442" y="18884"/>
                </a:cubicBezTo>
                <a:cubicBezTo>
                  <a:pt x="14657" y="18884"/>
                  <a:pt x="18884" y="14657"/>
                  <a:pt x="18884" y="9442"/>
                </a:cubicBezTo>
                <a:cubicBezTo>
                  <a:pt x="18884" y="4227"/>
                  <a:pt x="14657" y="0"/>
                  <a:pt x="9442" y="0"/>
                </a:cubicBezTo>
                <a:close/>
              </a:path>
            </a:pathLst>
          </a:custGeom>
          <a:solidFill>
            <a:srgbClr val="FF671F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</a:t>
            </a:r>
            <a:endParaRPr sz="2200" b="1" dirty="0">
              <a:solidFill>
                <a:srgbClr val="FFFFFF"/>
              </a:solidFill>
            </a:endParaRPr>
          </a:p>
        </p:txBody>
      </p:sp>
      <p:pic>
        <p:nvPicPr>
          <p:cNvPr id="20" name="Picture 19" descr="d:\Data\Pictures\Clipart\3D Sphere.png">
            <a:extLst>
              <a:ext uri="{FF2B5EF4-FFF2-40B4-BE49-F238E27FC236}">
                <a16:creationId xmlns:a16="http://schemas.microsoft.com/office/drawing/2014/main" id="{B7AEB798-4509-C171-F6C6-93B9A4A9F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3394" y="1741773"/>
            <a:ext cx="497908" cy="491262"/>
          </a:xfrm>
          <a:prstGeom prst="rect">
            <a:avLst/>
          </a:prstGeom>
          <a:noFill/>
        </p:spPr>
      </p:pic>
      <p:sp>
        <p:nvSpPr>
          <p:cNvPr id="22" name="Google Shape;244;p18">
            <a:extLst>
              <a:ext uri="{FF2B5EF4-FFF2-40B4-BE49-F238E27FC236}">
                <a16:creationId xmlns:a16="http://schemas.microsoft.com/office/drawing/2014/main" id="{18C719C6-93D8-836E-3102-CEC2B9C2C3BD}"/>
              </a:ext>
            </a:extLst>
          </p:cNvPr>
          <p:cNvSpPr/>
          <p:nvPr/>
        </p:nvSpPr>
        <p:spPr>
          <a:xfrm>
            <a:off x="9495287" y="3105480"/>
            <a:ext cx="962333" cy="949384"/>
          </a:xfrm>
          <a:custGeom>
            <a:avLst/>
            <a:gdLst/>
            <a:ahLst/>
            <a:cxnLst/>
            <a:rect l="l" t="t" r="r" b="b"/>
            <a:pathLst>
              <a:path w="39315" h="38786" extrusionOk="0">
                <a:moveTo>
                  <a:pt x="19659" y="1"/>
                </a:moveTo>
                <a:cubicBezTo>
                  <a:pt x="18964" y="1"/>
                  <a:pt x="18270" y="266"/>
                  <a:pt x="17740" y="796"/>
                </a:cubicBezTo>
                <a:lnTo>
                  <a:pt x="1072" y="17464"/>
                </a:lnTo>
                <a:cubicBezTo>
                  <a:pt x="0" y="18536"/>
                  <a:pt x="0" y="20250"/>
                  <a:pt x="1072" y="21322"/>
                </a:cubicBezTo>
                <a:lnTo>
                  <a:pt x="17740" y="37991"/>
                </a:lnTo>
                <a:cubicBezTo>
                  <a:pt x="18270" y="38521"/>
                  <a:pt x="18964" y="38785"/>
                  <a:pt x="19659" y="38785"/>
                </a:cubicBezTo>
                <a:cubicBezTo>
                  <a:pt x="20354" y="38785"/>
                  <a:pt x="21050" y="38521"/>
                  <a:pt x="21586" y="37991"/>
                </a:cubicBezTo>
                <a:lnTo>
                  <a:pt x="38255" y="21322"/>
                </a:lnTo>
                <a:cubicBezTo>
                  <a:pt x="39314" y="20250"/>
                  <a:pt x="39314" y="18536"/>
                  <a:pt x="38255" y="17464"/>
                </a:cubicBezTo>
                <a:lnTo>
                  <a:pt x="21586" y="796"/>
                </a:lnTo>
                <a:cubicBezTo>
                  <a:pt x="21050" y="266"/>
                  <a:pt x="20354" y="1"/>
                  <a:pt x="19659" y="1"/>
                </a:cubicBezTo>
                <a:close/>
              </a:path>
            </a:pathLst>
          </a:custGeom>
          <a:solidFill>
            <a:srgbClr val="4401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45;p18">
            <a:extLst>
              <a:ext uri="{FF2B5EF4-FFF2-40B4-BE49-F238E27FC236}">
                <a16:creationId xmlns:a16="http://schemas.microsoft.com/office/drawing/2014/main" id="{D923D99F-F228-B8CF-738B-6A5608828002}"/>
              </a:ext>
            </a:extLst>
          </p:cNvPr>
          <p:cNvGrpSpPr/>
          <p:nvPr/>
        </p:nvGrpSpPr>
        <p:grpSpPr>
          <a:xfrm>
            <a:off x="9472476" y="3048210"/>
            <a:ext cx="1114461" cy="1099456"/>
            <a:chOff x="4015272" y="2319989"/>
            <a:chExt cx="1114461" cy="1099456"/>
          </a:xfrm>
          <a:solidFill>
            <a:srgbClr val="440199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4" name="Google Shape;246;p18">
              <a:extLst>
                <a:ext uri="{FF2B5EF4-FFF2-40B4-BE49-F238E27FC236}">
                  <a16:creationId xmlns:a16="http://schemas.microsoft.com/office/drawing/2014/main" id="{E59C68D4-9869-AB7C-0C5B-60DB79CE1BE0}"/>
                </a:ext>
              </a:extLst>
            </p:cNvPr>
            <p:cNvSpPr/>
            <p:nvPr/>
          </p:nvSpPr>
          <p:spPr>
            <a:xfrm>
              <a:off x="4015272" y="2319989"/>
              <a:ext cx="1114461" cy="1099456"/>
            </a:xfrm>
            <a:custGeom>
              <a:avLst/>
              <a:gdLst/>
              <a:ahLst/>
              <a:cxnLst/>
              <a:rect l="l" t="t" r="r" b="b"/>
              <a:pathLst>
                <a:path w="45530" h="44917" extrusionOk="0">
                  <a:moveTo>
                    <a:pt x="22765" y="0"/>
                  </a:moveTo>
                  <a:cubicBezTo>
                    <a:pt x="21959" y="0"/>
                    <a:pt x="21152" y="307"/>
                    <a:pt x="20539" y="920"/>
                  </a:cubicBezTo>
                  <a:lnTo>
                    <a:pt x="1227" y="20232"/>
                  </a:lnTo>
                  <a:cubicBezTo>
                    <a:pt x="0" y="21458"/>
                    <a:pt x="0" y="23458"/>
                    <a:pt x="1227" y="24685"/>
                  </a:cubicBezTo>
                  <a:lnTo>
                    <a:pt x="20539" y="43997"/>
                  </a:lnTo>
                  <a:cubicBezTo>
                    <a:pt x="21152" y="44610"/>
                    <a:pt x="21959" y="44916"/>
                    <a:pt x="22765" y="44916"/>
                  </a:cubicBezTo>
                  <a:cubicBezTo>
                    <a:pt x="23572" y="44916"/>
                    <a:pt x="24379" y="44610"/>
                    <a:pt x="24992" y="43997"/>
                  </a:cubicBezTo>
                  <a:lnTo>
                    <a:pt x="44304" y="24685"/>
                  </a:lnTo>
                  <a:cubicBezTo>
                    <a:pt x="45530" y="23458"/>
                    <a:pt x="45530" y="21458"/>
                    <a:pt x="44304" y="20232"/>
                  </a:cubicBezTo>
                  <a:lnTo>
                    <a:pt x="24992" y="920"/>
                  </a:lnTo>
                  <a:cubicBezTo>
                    <a:pt x="24379" y="307"/>
                    <a:pt x="23572" y="0"/>
                    <a:pt x="22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7;p18">
              <a:extLst>
                <a:ext uri="{FF2B5EF4-FFF2-40B4-BE49-F238E27FC236}">
                  <a16:creationId xmlns:a16="http://schemas.microsoft.com/office/drawing/2014/main" id="{8504DCEA-B0F0-A4F3-4F35-D3E9A4B641A2}"/>
                </a:ext>
              </a:extLst>
            </p:cNvPr>
            <p:cNvSpPr/>
            <p:nvPr/>
          </p:nvSpPr>
          <p:spPr>
            <a:xfrm>
              <a:off x="4091624" y="2395263"/>
              <a:ext cx="962089" cy="949145"/>
            </a:xfrm>
            <a:custGeom>
              <a:avLst/>
              <a:gdLst/>
              <a:ahLst/>
              <a:cxnLst/>
              <a:rect l="l" t="t" r="r" b="b"/>
              <a:pathLst>
                <a:path w="33374" h="32925" extrusionOk="0">
                  <a:moveTo>
                    <a:pt x="16686" y="1"/>
                  </a:moveTo>
                  <a:cubicBezTo>
                    <a:pt x="16095" y="1"/>
                    <a:pt x="15503" y="224"/>
                    <a:pt x="15050" y="671"/>
                  </a:cubicBezTo>
                  <a:lnTo>
                    <a:pt x="894" y="14827"/>
                  </a:lnTo>
                  <a:cubicBezTo>
                    <a:pt x="1" y="15732"/>
                    <a:pt x="1" y="17184"/>
                    <a:pt x="894" y="18089"/>
                  </a:cubicBezTo>
                  <a:lnTo>
                    <a:pt x="15050" y="32246"/>
                  </a:lnTo>
                  <a:cubicBezTo>
                    <a:pt x="15503" y="32698"/>
                    <a:pt x="16095" y="32925"/>
                    <a:pt x="16686" y="32925"/>
                  </a:cubicBezTo>
                  <a:cubicBezTo>
                    <a:pt x="17277" y="32925"/>
                    <a:pt x="17866" y="32698"/>
                    <a:pt x="18312" y="32246"/>
                  </a:cubicBezTo>
                  <a:lnTo>
                    <a:pt x="32469" y="18089"/>
                  </a:lnTo>
                  <a:cubicBezTo>
                    <a:pt x="33374" y="17184"/>
                    <a:pt x="33374" y="15732"/>
                    <a:pt x="32469" y="14827"/>
                  </a:cubicBezTo>
                  <a:lnTo>
                    <a:pt x="18312" y="671"/>
                  </a:lnTo>
                  <a:cubicBezTo>
                    <a:pt x="17866" y="224"/>
                    <a:pt x="17277" y="1"/>
                    <a:pt x="16686" y="1"/>
                  </a:cubicBezTo>
                  <a:close/>
                </a:path>
              </a:pathLst>
            </a:custGeom>
            <a:solidFill>
              <a:srgbClr val="FF67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5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SWOT</a:t>
              </a:r>
              <a:endParaRPr sz="185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C2CC343-3751-F21F-F837-E3E26C1A44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8114" y="588788"/>
            <a:ext cx="1631151" cy="788351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6AE57C1A-F153-FF93-70D5-7E21594BD066}"/>
              </a:ext>
            </a:extLst>
          </p:cNvPr>
          <p:cNvSpPr/>
          <p:nvPr/>
        </p:nvSpPr>
        <p:spPr>
          <a:xfrm>
            <a:off x="4773432" y="1233289"/>
            <a:ext cx="390101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indent="-112713" defTabSz="801688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noProof="1">
                <a:cs typeface="Calibri" pitchFamily="34" charset="0"/>
              </a:rPr>
              <a:t>Affiliation with Global partners</a:t>
            </a:r>
          </a:p>
          <a:p>
            <a:pPr marL="112713" indent="-11271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noProof="1">
                <a:cs typeface="Calibri" pitchFamily="34" charset="0"/>
              </a:rPr>
              <a:t>Transit Licences</a:t>
            </a:r>
          </a:p>
          <a:p>
            <a:pPr marL="112713" indent="-11271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noProof="1">
                <a:cs typeface="Calibri" pitchFamily="34" charset="0"/>
              </a:rPr>
              <a:t>GCC Trucking</a:t>
            </a:r>
          </a:p>
          <a:p>
            <a:pPr marL="112713" indent="-11271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noProof="1">
                <a:cs typeface="Calibri" pitchFamily="34" charset="0"/>
              </a:rPr>
              <a:t>Authorized Economic Operator</a:t>
            </a:r>
          </a:p>
          <a:p>
            <a:pPr marL="112713" indent="-112713" defTabSz="801688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dirty="0"/>
              <a:t>3</a:t>
            </a:r>
            <a:r>
              <a:rPr lang="en-US" sz="1200" b="1" baseline="30000" dirty="0"/>
              <a:t>rd</a:t>
            </a:r>
            <a:r>
              <a:rPr lang="en-US" sz="1200" b="1" dirty="0"/>
              <a:t> party/ Freelance / outsource</a:t>
            </a:r>
          </a:p>
          <a:p>
            <a:pPr marL="112713" indent="-11271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noProof="1"/>
              <a:t>SMSA bonded facility KFIA/ Transhipment to DMM</a:t>
            </a:r>
          </a:p>
          <a:p>
            <a:pPr marL="112713" indent="-11271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noProof="1"/>
              <a:t>Corporate Customers loyalty</a:t>
            </a:r>
            <a:endParaRPr lang="en-US" sz="1200" b="1" noProof="1">
              <a:cs typeface="Calibri" pitchFamily="34" charset="0"/>
            </a:endParaRPr>
          </a:p>
          <a:p>
            <a:pPr marL="112713" indent="-112713" defTabSz="801688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noProof="1">
                <a:cs typeface="Calibri" pitchFamily="34" charset="0"/>
              </a:rPr>
              <a:t>SMSA Organizational Structure</a:t>
            </a:r>
          </a:p>
          <a:p>
            <a:pPr marL="112713" indent="-112713" defTabSz="801688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dirty="0">
                <a:cs typeface="Calibri" pitchFamily="34" charset="0"/>
              </a:rPr>
              <a:t>SMSA Support Service</a:t>
            </a:r>
          </a:p>
          <a:p>
            <a:pPr marL="112713" indent="-112713" defTabSz="801688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dirty="0">
                <a:cs typeface="Calibri" pitchFamily="34" charset="0"/>
              </a:rPr>
              <a:t>E-learning System(Skillsoft, SMSA-LMS &amp; CORE Modules)</a:t>
            </a:r>
          </a:p>
          <a:p>
            <a:pPr marL="112713" indent="-112713" defTabSz="801688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200" b="1" noProof="1"/>
              <a:t>GPTW(Great Place to Work) Certified Organization</a:t>
            </a:r>
            <a:endParaRPr lang="en-US" sz="1200" b="1" noProof="1">
              <a:cs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66FE3B-2FFA-DE90-5DFB-8F9727837D38}"/>
              </a:ext>
            </a:extLst>
          </p:cNvPr>
          <p:cNvSpPr/>
          <p:nvPr/>
        </p:nvSpPr>
        <p:spPr>
          <a:xfrm>
            <a:off x="9548828" y="6036906"/>
            <a:ext cx="2448260" cy="72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object 2">
            <a:extLst>
              <a:ext uri="{FF2B5EF4-FFF2-40B4-BE49-F238E27FC236}">
                <a16:creationId xmlns:a16="http://schemas.microsoft.com/office/drawing/2014/main" id="{3A0045FD-DE27-ECEB-BB35-5F7673ABE53F}"/>
              </a:ext>
            </a:extLst>
          </p:cNvPr>
          <p:cNvPicPr/>
          <p:nvPr/>
        </p:nvPicPr>
        <p:blipFill rotWithShape="1">
          <a:blip r:embed="rId9" cstate="print"/>
          <a:srcRect t="16544" b="17508"/>
          <a:stretch/>
        </p:blipFill>
        <p:spPr>
          <a:xfrm>
            <a:off x="9902616" y="5939587"/>
            <a:ext cx="1921444" cy="75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2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96AE03-8F20-BCE4-4C5B-8E42AD8686AF}"/>
              </a:ext>
            </a:extLst>
          </p:cNvPr>
          <p:cNvSpPr/>
          <p:nvPr/>
        </p:nvSpPr>
        <p:spPr>
          <a:xfrm>
            <a:off x="9548828" y="6036906"/>
            <a:ext cx="2448260" cy="72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FC1F83-F4B5-BA9B-1267-6AC08E3C6144}"/>
              </a:ext>
            </a:extLst>
          </p:cNvPr>
          <p:cNvSpPr txBox="1"/>
          <p:nvPr/>
        </p:nvSpPr>
        <p:spPr>
          <a:xfrm>
            <a:off x="277090" y="271014"/>
            <a:ext cx="5692473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733" b="1" dirty="0">
                <a:solidFill>
                  <a:schemeClr val="bg1"/>
                </a:solidFill>
              </a:rPr>
              <a:t>SMSA Weakness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B321F8-501F-E221-C611-C06D6BCD89E7}"/>
              </a:ext>
            </a:extLst>
          </p:cNvPr>
          <p:cNvSpPr/>
          <p:nvPr/>
        </p:nvSpPr>
        <p:spPr>
          <a:xfrm>
            <a:off x="2210540" y="6409678"/>
            <a:ext cx="7208668" cy="230817"/>
          </a:xfrm>
          <a:prstGeom prst="rect">
            <a:avLst/>
          </a:prstGeom>
          <a:solidFill>
            <a:srgbClr val="FF6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33">
            <a:extLst>
              <a:ext uri="{FF2B5EF4-FFF2-40B4-BE49-F238E27FC236}">
                <a16:creationId xmlns:a16="http://schemas.microsoft.com/office/drawing/2014/main" id="{7870B7AF-5A35-BFE1-34D3-DB25B8B93D62}"/>
              </a:ext>
            </a:extLst>
          </p:cNvPr>
          <p:cNvSpPr/>
          <p:nvPr/>
        </p:nvSpPr>
        <p:spPr>
          <a:xfrm rot="18913979">
            <a:off x="9874790" y="2952535"/>
            <a:ext cx="1472517" cy="2451808"/>
          </a:xfrm>
          <a:custGeom>
            <a:avLst/>
            <a:gdLst>
              <a:gd name="connsiteX0" fmla="*/ 956733 w 1168400"/>
              <a:gd name="connsiteY0" fmla="*/ 0 h 1744131"/>
              <a:gd name="connsiteX1" fmla="*/ 1168400 w 1168400"/>
              <a:gd name="connsiteY1" fmla="*/ 0 h 1744131"/>
              <a:gd name="connsiteX2" fmla="*/ 1168400 w 1168400"/>
              <a:gd name="connsiteY2" fmla="*/ 1159931 h 1744131"/>
              <a:gd name="connsiteX3" fmla="*/ 584200 w 1168400"/>
              <a:gd name="connsiteY3" fmla="*/ 1744131 h 1744131"/>
              <a:gd name="connsiteX4" fmla="*/ 0 w 1168400"/>
              <a:gd name="connsiteY4" fmla="*/ 1159931 h 1744131"/>
              <a:gd name="connsiteX5" fmla="*/ 0 w 1168400"/>
              <a:gd name="connsiteY5" fmla="*/ 956733 h 1744131"/>
              <a:gd name="connsiteX6" fmla="*/ 211667 w 1168400"/>
              <a:gd name="connsiteY6" fmla="*/ 956733 h 1744131"/>
              <a:gd name="connsiteX7" fmla="*/ 211667 w 1168400"/>
              <a:gd name="connsiteY7" fmla="*/ 1134529 h 1744131"/>
              <a:gd name="connsiteX8" fmla="*/ 584200 w 1168400"/>
              <a:gd name="connsiteY8" fmla="*/ 1507062 h 1744131"/>
              <a:gd name="connsiteX9" fmla="*/ 956733 w 1168400"/>
              <a:gd name="connsiteY9" fmla="*/ 1134529 h 174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400" h="1744131">
                <a:moveTo>
                  <a:pt x="956733" y="0"/>
                </a:moveTo>
                <a:lnTo>
                  <a:pt x="1168400" y="0"/>
                </a:lnTo>
                <a:lnTo>
                  <a:pt x="1168400" y="1159931"/>
                </a:lnTo>
                <a:cubicBezTo>
                  <a:pt x="1168400" y="1482576"/>
                  <a:pt x="906845" y="1744131"/>
                  <a:pt x="584200" y="1744131"/>
                </a:cubicBezTo>
                <a:cubicBezTo>
                  <a:pt x="261555" y="1744131"/>
                  <a:pt x="0" y="1482576"/>
                  <a:pt x="0" y="1159931"/>
                </a:cubicBezTo>
                <a:lnTo>
                  <a:pt x="0" y="956733"/>
                </a:lnTo>
                <a:lnTo>
                  <a:pt x="211667" y="956733"/>
                </a:lnTo>
                <a:lnTo>
                  <a:pt x="211667" y="1134529"/>
                </a:lnTo>
                <a:cubicBezTo>
                  <a:pt x="211667" y="1340273"/>
                  <a:pt x="378456" y="1507062"/>
                  <a:pt x="584200" y="1507062"/>
                </a:cubicBezTo>
                <a:cubicBezTo>
                  <a:pt x="789944" y="1507062"/>
                  <a:pt x="956733" y="1340273"/>
                  <a:pt x="956733" y="1134529"/>
                </a:cubicBezTo>
                <a:close/>
              </a:path>
            </a:pathLst>
          </a:cu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34">
            <a:extLst>
              <a:ext uri="{FF2B5EF4-FFF2-40B4-BE49-F238E27FC236}">
                <a16:creationId xmlns:a16="http://schemas.microsoft.com/office/drawing/2014/main" id="{B6EC678B-F601-C026-682E-AE16484AB305}"/>
              </a:ext>
            </a:extLst>
          </p:cNvPr>
          <p:cNvSpPr/>
          <p:nvPr/>
        </p:nvSpPr>
        <p:spPr>
          <a:xfrm rot="8113979">
            <a:off x="8701353" y="1769515"/>
            <a:ext cx="1472517" cy="2451808"/>
          </a:xfrm>
          <a:custGeom>
            <a:avLst/>
            <a:gdLst>
              <a:gd name="connsiteX0" fmla="*/ 956733 w 1168400"/>
              <a:gd name="connsiteY0" fmla="*/ 0 h 1744131"/>
              <a:gd name="connsiteX1" fmla="*/ 1168400 w 1168400"/>
              <a:gd name="connsiteY1" fmla="*/ 0 h 1744131"/>
              <a:gd name="connsiteX2" fmla="*/ 1168400 w 1168400"/>
              <a:gd name="connsiteY2" fmla="*/ 1159931 h 1744131"/>
              <a:gd name="connsiteX3" fmla="*/ 584200 w 1168400"/>
              <a:gd name="connsiteY3" fmla="*/ 1744131 h 1744131"/>
              <a:gd name="connsiteX4" fmla="*/ 0 w 1168400"/>
              <a:gd name="connsiteY4" fmla="*/ 1159931 h 1744131"/>
              <a:gd name="connsiteX5" fmla="*/ 0 w 1168400"/>
              <a:gd name="connsiteY5" fmla="*/ 956733 h 1744131"/>
              <a:gd name="connsiteX6" fmla="*/ 211667 w 1168400"/>
              <a:gd name="connsiteY6" fmla="*/ 956733 h 1744131"/>
              <a:gd name="connsiteX7" fmla="*/ 211667 w 1168400"/>
              <a:gd name="connsiteY7" fmla="*/ 1134529 h 1744131"/>
              <a:gd name="connsiteX8" fmla="*/ 584200 w 1168400"/>
              <a:gd name="connsiteY8" fmla="*/ 1507062 h 1744131"/>
              <a:gd name="connsiteX9" fmla="*/ 956733 w 1168400"/>
              <a:gd name="connsiteY9" fmla="*/ 1134529 h 174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400" h="1744131">
                <a:moveTo>
                  <a:pt x="956733" y="0"/>
                </a:moveTo>
                <a:lnTo>
                  <a:pt x="1168400" y="0"/>
                </a:lnTo>
                <a:lnTo>
                  <a:pt x="1168400" y="1159931"/>
                </a:lnTo>
                <a:cubicBezTo>
                  <a:pt x="1168400" y="1482576"/>
                  <a:pt x="906845" y="1744131"/>
                  <a:pt x="584200" y="1744131"/>
                </a:cubicBezTo>
                <a:cubicBezTo>
                  <a:pt x="261555" y="1744131"/>
                  <a:pt x="0" y="1482576"/>
                  <a:pt x="0" y="1159931"/>
                </a:cubicBezTo>
                <a:lnTo>
                  <a:pt x="0" y="956733"/>
                </a:lnTo>
                <a:lnTo>
                  <a:pt x="211667" y="956733"/>
                </a:lnTo>
                <a:lnTo>
                  <a:pt x="211667" y="1134529"/>
                </a:lnTo>
                <a:cubicBezTo>
                  <a:pt x="211667" y="1340273"/>
                  <a:pt x="378456" y="1507062"/>
                  <a:pt x="584200" y="1507062"/>
                </a:cubicBezTo>
                <a:cubicBezTo>
                  <a:pt x="789944" y="1507062"/>
                  <a:pt x="956733" y="1340273"/>
                  <a:pt x="956733" y="113452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 45">
            <a:extLst>
              <a:ext uri="{FF2B5EF4-FFF2-40B4-BE49-F238E27FC236}">
                <a16:creationId xmlns:a16="http://schemas.microsoft.com/office/drawing/2014/main" id="{443BFF7E-D943-4D03-768F-9CBDE9263A2C}"/>
              </a:ext>
            </a:extLst>
          </p:cNvPr>
          <p:cNvSpPr/>
          <p:nvPr/>
        </p:nvSpPr>
        <p:spPr>
          <a:xfrm rot="13513979">
            <a:off x="9744068" y="1961873"/>
            <a:ext cx="1642476" cy="2198101"/>
          </a:xfrm>
          <a:custGeom>
            <a:avLst/>
            <a:gdLst>
              <a:gd name="connsiteX0" fmla="*/ 956733 w 1168400"/>
              <a:gd name="connsiteY0" fmla="*/ 0 h 1744131"/>
              <a:gd name="connsiteX1" fmla="*/ 1168400 w 1168400"/>
              <a:gd name="connsiteY1" fmla="*/ 0 h 1744131"/>
              <a:gd name="connsiteX2" fmla="*/ 1168400 w 1168400"/>
              <a:gd name="connsiteY2" fmla="*/ 1159931 h 1744131"/>
              <a:gd name="connsiteX3" fmla="*/ 584200 w 1168400"/>
              <a:gd name="connsiteY3" fmla="*/ 1744131 h 1744131"/>
              <a:gd name="connsiteX4" fmla="*/ 0 w 1168400"/>
              <a:gd name="connsiteY4" fmla="*/ 1159931 h 1744131"/>
              <a:gd name="connsiteX5" fmla="*/ 0 w 1168400"/>
              <a:gd name="connsiteY5" fmla="*/ 956733 h 1744131"/>
              <a:gd name="connsiteX6" fmla="*/ 211667 w 1168400"/>
              <a:gd name="connsiteY6" fmla="*/ 956733 h 1744131"/>
              <a:gd name="connsiteX7" fmla="*/ 211667 w 1168400"/>
              <a:gd name="connsiteY7" fmla="*/ 1134529 h 1744131"/>
              <a:gd name="connsiteX8" fmla="*/ 584200 w 1168400"/>
              <a:gd name="connsiteY8" fmla="*/ 1507062 h 1744131"/>
              <a:gd name="connsiteX9" fmla="*/ 956733 w 1168400"/>
              <a:gd name="connsiteY9" fmla="*/ 1134529 h 174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400" h="1744131">
                <a:moveTo>
                  <a:pt x="956733" y="0"/>
                </a:moveTo>
                <a:lnTo>
                  <a:pt x="1168400" y="0"/>
                </a:lnTo>
                <a:lnTo>
                  <a:pt x="1168400" y="1159931"/>
                </a:lnTo>
                <a:cubicBezTo>
                  <a:pt x="1168400" y="1482576"/>
                  <a:pt x="906845" y="1744131"/>
                  <a:pt x="584200" y="1744131"/>
                </a:cubicBezTo>
                <a:cubicBezTo>
                  <a:pt x="261555" y="1744131"/>
                  <a:pt x="0" y="1482576"/>
                  <a:pt x="0" y="1159931"/>
                </a:cubicBezTo>
                <a:lnTo>
                  <a:pt x="0" y="956733"/>
                </a:lnTo>
                <a:lnTo>
                  <a:pt x="211667" y="956733"/>
                </a:lnTo>
                <a:lnTo>
                  <a:pt x="211667" y="1134529"/>
                </a:lnTo>
                <a:cubicBezTo>
                  <a:pt x="211667" y="1340273"/>
                  <a:pt x="378456" y="1507062"/>
                  <a:pt x="584200" y="1507062"/>
                </a:cubicBezTo>
                <a:cubicBezTo>
                  <a:pt x="789944" y="1507062"/>
                  <a:pt x="956733" y="1340273"/>
                  <a:pt x="956733" y="11345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 46">
            <a:extLst>
              <a:ext uri="{FF2B5EF4-FFF2-40B4-BE49-F238E27FC236}">
                <a16:creationId xmlns:a16="http://schemas.microsoft.com/office/drawing/2014/main" id="{83811DD9-F562-071A-8352-941BD4813F31}"/>
              </a:ext>
            </a:extLst>
          </p:cNvPr>
          <p:cNvSpPr/>
          <p:nvPr/>
        </p:nvSpPr>
        <p:spPr>
          <a:xfrm rot="2713979">
            <a:off x="8683463" y="3013885"/>
            <a:ext cx="1642476" cy="2198101"/>
          </a:xfrm>
          <a:custGeom>
            <a:avLst/>
            <a:gdLst>
              <a:gd name="connsiteX0" fmla="*/ 956733 w 1168400"/>
              <a:gd name="connsiteY0" fmla="*/ 0 h 1744131"/>
              <a:gd name="connsiteX1" fmla="*/ 1168400 w 1168400"/>
              <a:gd name="connsiteY1" fmla="*/ 0 h 1744131"/>
              <a:gd name="connsiteX2" fmla="*/ 1168400 w 1168400"/>
              <a:gd name="connsiteY2" fmla="*/ 1159931 h 1744131"/>
              <a:gd name="connsiteX3" fmla="*/ 584200 w 1168400"/>
              <a:gd name="connsiteY3" fmla="*/ 1744131 h 1744131"/>
              <a:gd name="connsiteX4" fmla="*/ 0 w 1168400"/>
              <a:gd name="connsiteY4" fmla="*/ 1159931 h 1744131"/>
              <a:gd name="connsiteX5" fmla="*/ 0 w 1168400"/>
              <a:gd name="connsiteY5" fmla="*/ 956733 h 1744131"/>
              <a:gd name="connsiteX6" fmla="*/ 211667 w 1168400"/>
              <a:gd name="connsiteY6" fmla="*/ 956733 h 1744131"/>
              <a:gd name="connsiteX7" fmla="*/ 211667 w 1168400"/>
              <a:gd name="connsiteY7" fmla="*/ 1134529 h 1744131"/>
              <a:gd name="connsiteX8" fmla="*/ 584200 w 1168400"/>
              <a:gd name="connsiteY8" fmla="*/ 1507062 h 1744131"/>
              <a:gd name="connsiteX9" fmla="*/ 956733 w 1168400"/>
              <a:gd name="connsiteY9" fmla="*/ 1134529 h 174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400" h="1744131">
                <a:moveTo>
                  <a:pt x="956733" y="0"/>
                </a:moveTo>
                <a:lnTo>
                  <a:pt x="1168400" y="0"/>
                </a:lnTo>
                <a:lnTo>
                  <a:pt x="1168400" y="1159931"/>
                </a:lnTo>
                <a:cubicBezTo>
                  <a:pt x="1168400" y="1482576"/>
                  <a:pt x="906845" y="1744131"/>
                  <a:pt x="584200" y="1744131"/>
                </a:cubicBezTo>
                <a:cubicBezTo>
                  <a:pt x="261555" y="1744131"/>
                  <a:pt x="0" y="1482576"/>
                  <a:pt x="0" y="1159931"/>
                </a:cubicBezTo>
                <a:lnTo>
                  <a:pt x="0" y="956733"/>
                </a:lnTo>
                <a:lnTo>
                  <a:pt x="211667" y="956733"/>
                </a:lnTo>
                <a:lnTo>
                  <a:pt x="211667" y="1134529"/>
                </a:lnTo>
                <a:cubicBezTo>
                  <a:pt x="211667" y="1340273"/>
                  <a:pt x="378456" y="1507062"/>
                  <a:pt x="584200" y="1507062"/>
                </a:cubicBezTo>
                <a:cubicBezTo>
                  <a:pt x="789944" y="1507062"/>
                  <a:pt x="956733" y="1340273"/>
                  <a:pt x="956733" y="1134529"/>
                </a:cubicBezTo>
                <a:close/>
              </a:path>
            </a:pathLst>
          </a:cu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D8461AE-B750-EA35-0BDE-D28E1A2C3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17" y="2486847"/>
            <a:ext cx="464802" cy="4274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CEF70AA-D312-63EB-C873-E3A2E489F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17" y="2454086"/>
            <a:ext cx="313087" cy="42744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0773741-A2C3-B89F-A8FF-882E5B0A5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52" y="4207563"/>
            <a:ext cx="385241" cy="5172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D331102-A04D-C16E-EAA0-F07444737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027" y="4179785"/>
            <a:ext cx="444891" cy="517208"/>
          </a:xfrm>
          <a:prstGeom prst="rect">
            <a:avLst/>
          </a:prstGeom>
        </p:spPr>
      </p:pic>
      <p:pic>
        <p:nvPicPr>
          <p:cNvPr id="37" name="Picture 2" descr="d:\Data\DesktopFiles\Strategy 2021\radar-sweep.png">
            <a:extLst>
              <a:ext uri="{FF2B5EF4-FFF2-40B4-BE49-F238E27FC236}">
                <a16:creationId xmlns:a16="http://schemas.microsoft.com/office/drawing/2014/main" id="{A029BF8E-C01F-8397-1267-9697FAD27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17945" y="1900004"/>
            <a:ext cx="588271" cy="586843"/>
          </a:xfrm>
          <a:prstGeom prst="rect">
            <a:avLst/>
          </a:prstGeom>
          <a:noFill/>
        </p:spPr>
      </p:pic>
      <p:sp>
        <p:nvSpPr>
          <p:cNvPr id="38" name="Google Shape;85;p15">
            <a:extLst>
              <a:ext uri="{FF2B5EF4-FFF2-40B4-BE49-F238E27FC236}">
                <a16:creationId xmlns:a16="http://schemas.microsoft.com/office/drawing/2014/main" id="{9EEEE08C-974A-FD16-DE3B-2BDBDFC02E49}"/>
              </a:ext>
            </a:extLst>
          </p:cNvPr>
          <p:cNvSpPr/>
          <p:nvPr/>
        </p:nvSpPr>
        <p:spPr>
          <a:xfrm>
            <a:off x="11110835" y="1898269"/>
            <a:ext cx="588271" cy="586843"/>
          </a:xfrm>
          <a:custGeom>
            <a:avLst/>
            <a:gdLst/>
            <a:ahLst/>
            <a:cxnLst/>
            <a:rect l="l" t="t" r="r" b="b"/>
            <a:pathLst>
              <a:path w="24980" h="24980" extrusionOk="0">
                <a:moveTo>
                  <a:pt x="12490" y="0"/>
                </a:moveTo>
                <a:cubicBezTo>
                  <a:pt x="5585" y="0"/>
                  <a:pt x="1" y="5596"/>
                  <a:pt x="1" y="12490"/>
                </a:cubicBezTo>
                <a:cubicBezTo>
                  <a:pt x="1" y="19396"/>
                  <a:pt x="5585" y="24980"/>
                  <a:pt x="12490" y="24980"/>
                </a:cubicBezTo>
                <a:cubicBezTo>
                  <a:pt x="19384" y="24980"/>
                  <a:pt x="24980" y="19396"/>
                  <a:pt x="24980" y="12490"/>
                </a:cubicBezTo>
                <a:cubicBezTo>
                  <a:pt x="24980" y="5596"/>
                  <a:pt x="19384" y="0"/>
                  <a:pt x="1249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" name="Google Shape;86;p15">
            <a:extLst>
              <a:ext uri="{FF2B5EF4-FFF2-40B4-BE49-F238E27FC236}">
                <a16:creationId xmlns:a16="http://schemas.microsoft.com/office/drawing/2014/main" id="{C86DDC5C-9C3D-A088-8992-C9FBAD95074F}"/>
              </a:ext>
            </a:extLst>
          </p:cNvPr>
          <p:cNvSpPr/>
          <p:nvPr/>
        </p:nvSpPr>
        <p:spPr>
          <a:xfrm>
            <a:off x="11189724" y="1969874"/>
            <a:ext cx="444712" cy="443632"/>
          </a:xfrm>
          <a:custGeom>
            <a:avLst/>
            <a:gdLst/>
            <a:ahLst/>
            <a:cxnLst/>
            <a:rect l="l" t="t" r="r" b="b"/>
            <a:pathLst>
              <a:path w="18884" h="18884" extrusionOk="0">
                <a:moveTo>
                  <a:pt x="9442" y="0"/>
                </a:moveTo>
                <a:cubicBezTo>
                  <a:pt x="4227" y="0"/>
                  <a:pt x="1" y="4227"/>
                  <a:pt x="1" y="9442"/>
                </a:cubicBezTo>
                <a:cubicBezTo>
                  <a:pt x="1" y="14657"/>
                  <a:pt x="4227" y="18884"/>
                  <a:pt x="9442" y="18884"/>
                </a:cubicBezTo>
                <a:cubicBezTo>
                  <a:pt x="14657" y="18884"/>
                  <a:pt x="18884" y="14657"/>
                  <a:pt x="18884" y="9442"/>
                </a:cubicBezTo>
                <a:cubicBezTo>
                  <a:pt x="18884" y="4227"/>
                  <a:pt x="14657" y="0"/>
                  <a:pt x="9442" y="0"/>
                </a:cubicBezTo>
                <a:close/>
              </a:path>
            </a:pathLst>
          </a:custGeom>
          <a:solidFill>
            <a:srgbClr val="FF671F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W</a:t>
            </a:r>
            <a:endParaRPr sz="2200" b="1" dirty="0">
              <a:solidFill>
                <a:srgbClr val="FFFFFF"/>
              </a:solidFill>
            </a:endParaRPr>
          </a:p>
        </p:txBody>
      </p:sp>
      <p:pic>
        <p:nvPicPr>
          <p:cNvPr id="40" name="Picture 39" descr="d:\Data\Pictures\Clipart\3D Sphere.png">
            <a:extLst>
              <a:ext uri="{FF2B5EF4-FFF2-40B4-BE49-F238E27FC236}">
                <a16:creationId xmlns:a16="http://schemas.microsoft.com/office/drawing/2014/main" id="{442FBDA0-6407-D814-09B5-0C8BFD47A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8759" y="1948184"/>
            <a:ext cx="497908" cy="491262"/>
          </a:xfrm>
          <a:prstGeom prst="rect">
            <a:avLst/>
          </a:prstGeom>
          <a:noFill/>
        </p:spPr>
      </p:pic>
      <p:sp>
        <p:nvSpPr>
          <p:cNvPr id="41" name="Google Shape;244;p18">
            <a:extLst>
              <a:ext uri="{FF2B5EF4-FFF2-40B4-BE49-F238E27FC236}">
                <a16:creationId xmlns:a16="http://schemas.microsoft.com/office/drawing/2014/main" id="{7BC6AD2B-4BA1-CE7B-DE81-0FB7BA9B1B5B}"/>
              </a:ext>
            </a:extLst>
          </p:cNvPr>
          <p:cNvSpPr/>
          <p:nvPr/>
        </p:nvSpPr>
        <p:spPr>
          <a:xfrm>
            <a:off x="9495287" y="3105480"/>
            <a:ext cx="962333" cy="949384"/>
          </a:xfrm>
          <a:custGeom>
            <a:avLst/>
            <a:gdLst/>
            <a:ahLst/>
            <a:cxnLst/>
            <a:rect l="l" t="t" r="r" b="b"/>
            <a:pathLst>
              <a:path w="39315" h="38786" extrusionOk="0">
                <a:moveTo>
                  <a:pt x="19659" y="1"/>
                </a:moveTo>
                <a:cubicBezTo>
                  <a:pt x="18964" y="1"/>
                  <a:pt x="18270" y="266"/>
                  <a:pt x="17740" y="796"/>
                </a:cubicBezTo>
                <a:lnTo>
                  <a:pt x="1072" y="17464"/>
                </a:lnTo>
                <a:cubicBezTo>
                  <a:pt x="0" y="18536"/>
                  <a:pt x="0" y="20250"/>
                  <a:pt x="1072" y="21322"/>
                </a:cubicBezTo>
                <a:lnTo>
                  <a:pt x="17740" y="37991"/>
                </a:lnTo>
                <a:cubicBezTo>
                  <a:pt x="18270" y="38521"/>
                  <a:pt x="18964" y="38785"/>
                  <a:pt x="19659" y="38785"/>
                </a:cubicBezTo>
                <a:cubicBezTo>
                  <a:pt x="20354" y="38785"/>
                  <a:pt x="21050" y="38521"/>
                  <a:pt x="21586" y="37991"/>
                </a:cubicBezTo>
                <a:lnTo>
                  <a:pt x="38255" y="21322"/>
                </a:lnTo>
                <a:cubicBezTo>
                  <a:pt x="39314" y="20250"/>
                  <a:pt x="39314" y="18536"/>
                  <a:pt x="38255" y="17464"/>
                </a:cubicBezTo>
                <a:lnTo>
                  <a:pt x="21586" y="796"/>
                </a:lnTo>
                <a:cubicBezTo>
                  <a:pt x="21050" y="266"/>
                  <a:pt x="20354" y="1"/>
                  <a:pt x="19659" y="1"/>
                </a:cubicBezTo>
                <a:close/>
              </a:path>
            </a:pathLst>
          </a:custGeom>
          <a:solidFill>
            <a:srgbClr val="4401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245;p18">
            <a:extLst>
              <a:ext uri="{FF2B5EF4-FFF2-40B4-BE49-F238E27FC236}">
                <a16:creationId xmlns:a16="http://schemas.microsoft.com/office/drawing/2014/main" id="{B4501413-FC37-3A53-831A-AB52FF9005BA}"/>
              </a:ext>
            </a:extLst>
          </p:cNvPr>
          <p:cNvGrpSpPr/>
          <p:nvPr/>
        </p:nvGrpSpPr>
        <p:grpSpPr>
          <a:xfrm>
            <a:off x="9472476" y="3048210"/>
            <a:ext cx="1114461" cy="1099456"/>
            <a:chOff x="4015272" y="2319989"/>
            <a:chExt cx="1114461" cy="1099456"/>
          </a:xfrm>
          <a:solidFill>
            <a:srgbClr val="440199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3" name="Google Shape;246;p18">
              <a:extLst>
                <a:ext uri="{FF2B5EF4-FFF2-40B4-BE49-F238E27FC236}">
                  <a16:creationId xmlns:a16="http://schemas.microsoft.com/office/drawing/2014/main" id="{1B8B8595-8F4A-A742-E46D-6DD282005331}"/>
                </a:ext>
              </a:extLst>
            </p:cNvPr>
            <p:cNvSpPr/>
            <p:nvPr/>
          </p:nvSpPr>
          <p:spPr>
            <a:xfrm>
              <a:off x="4015272" y="2319989"/>
              <a:ext cx="1114461" cy="1099456"/>
            </a:xfrm>
            <a:custGeom>
              <a:avLst/>
              <a:gdLst/>
              <a:ahLst/>
              <a:cxnLst/>
              <a:rect l="l" t="t" r="r" b="b"/>
              <a:pathLst>
                <a:path w="45530" h="44917" extrusionOk="0">
                  <a:moveTo>
                    <a:pt x="22765" y="0"/>
                  </a:moveTo>
                  <a:cubicBezTo>
                    <a:pt x="21959" y="0"/>
                    <a:pt x="21152" y="307"/>
                    <a:pt x="20539" y="920"/>
                  </a:cubicBezTo>
                  <a:lnTo>
                    <a:pt x="1227" y="20232"/>
                  </a:lnTo>
                  <a:cubicBezTo>
                    <a:pt x="0" y="21458"/>
                    <a:pt x="0" y="23458"/>
                    <a:pt x="1227" y="24685"/>
                  </a:cubicBezTo>
                  <a:lnTo>
                    <a:pt x="20539" y="43997"/>
                  </a:lnTo>
                  <a:cubicBezTo>
                    <a:pt x="21152" y="44610"/>
                    <a:pt x="21959" y="44916"/>
                    <a:pt x="22765" y="44916"/>
                  </a:cubicBezTo>
                  <a:cubicBezTo>
                    <a:pt x="23572" y="44916"/>
                    <a:pt x="24379" y="44610"/>
                    <a:pt x="24992" y="43997"/>
                  </a:cubicBezTo>
                  <a:lnTo>
                    <a:pt x="44304" y="24685"/>
                  </a:lnTo>
                  <a:cubicBezTo>
                    <a:pt x="45530" y="23458"/>
                    <a:pt x="45530" y="21458"/>
                    <a:pt x="44304" y="20232"/>
                  </a:cubicBezTo>
                  <a:lnTo>
                    <a:pt x="24992" y="920"/>
                  </a:lnTo>
                  <a:cubicBezTo>
                    <a:pt x="24379" y="307"/>
                    <a:pt x="23572" y="0"/>
                    <a:pt x="22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7;p18">
              <a:extLst>
                <a:ext uri="{FF2B5EF4-FFF2-40B4-BE49-F238E27FC236}">
                  <a16:creationId xmlns:a16="http://schemas.microsoft.com/office/drawing/2014/main" id="{465E2F27-131D-0AE8-A6C4-6C42E875449F}"/>
                </a:ext>
              </a:extLst>
            </p:cNvPr>
            <p:cNvSpPr/>
            <p:nvPr/>
          </p:nvSpPr>
          <p:spPr>
            <a:xfrm>
              <a:off x="4091624" y="2395263"/>
              <a:ext cx="962089" cy="949145"/>
            </a:xfrm>
            <a:custGeom>
              <a:avLst/>
              <a:gdLst/>
              <a:ahLst/>
              <a:cxnLst/>
              <a:rect l="l" t="t" r="r" b="b"/>
              <a:pathLst>
                <a:path w="33374" h="32925" extrusionOk="0">
                  <a:moveTo>
                    <a:pt x="16686" y="1"/>
                  </a:moveTo>
                  <a:cubicBezTo>
                    <a:pt x="16095" y="1"/>
                    <a:pt x="15503" y="224"/>
                    <a:pt x="15050" y="671"/>
                  </a:cubicBezTo>
                  <a:lnTo>
                    <a:pt x="894" y="14827"/>
                  </a:lnTo>
                  <a:cubicBezTo>
                    <a:pt x="1" y="15732"/>
                    <a:pt x="1" y="17184"/>
                    <a:pt x="894" y="18089"/>
                  </a:cubicBezTo>
                  <a:lnTo>
                    <a:pt x="15050" y="32246"/>
                  </a:lnTo>
                  <a:cubicBezTo>
                    <a:pt x="15503" y="32698"/>
                    <a:pt x="16095" y="32925"/>
                    <a:pt x="16686" y="32925"/>
                  </a:cubicBezTo>
                  <a:cubicBezTo>
                    <a:pt x="17277" y="32925"/>
                    <a:pt x="17866" y="32698"/>
                    <a:pt x="18312" y="32246"/>
                  </a:cubicBezTo>
                  <a:lnTo>
                    <a:pt x="32469" y="18089"/>
                  </a:lnTo>
                  <a:cubicBezTo>
                    <a:pt x="33374" y="17184"/>
                    <a:pt x="33374" y="15732"/>
                    <a:pt x="32469" y="14827"/>
                  </a:cubicBezTo>
                  <a:lnTo>
                    <a:pt x="18312" y="671"/>
                  </a:lnTo>
                  <a:cubicBezTo>
                    <a:pt x="17866" y="224"/>
                    <a:pt x="17277" y="1"/>
                    <a:pt x="16686" y="1"/>
                  </a:cubicBezTo>
                  <a:close/>
                </a:path>
              </a:pathLst>
            </a:custGeom>
            <a:solidFill>
              <a:srgbClr val="FF67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5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SWOT</a:t>
              </a:r>
              <a:endParaRPr sz="185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199191D1-542B-E1B3-8DE6-83652E89E5DD}"/>
              </a:ext>
            </a:extLst>
          </p:cNvPr>
          <p:cNvSpPr/>
          <p:nvPr/>
        </p:nvSpPr>
        <p:spPr>
          <a:xfrm>
            <a:off x="1316734" y="1261729"/>
            <a:ext cx="681328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buFont typeface="Arial" pitchFamily="34" charset="0"/>
              <a:buChar char="•"/>
              <a:defRPr/>
            </a:pPr>
            <a:r>
              <a:rPr lang="en-US" b="1" dirty="0">
                <a:cs typeface="Arial" panose="020B0604020202020204" pitchFamily="34" charset="0"/>
              </a:rPr>
              <a:t>Localization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b="1" noProof="1">
                <a:cs typeface="Arial" panose="020B0604020202020204" pitchFamily="34" charset="0"/>
              </a:rPr>
              <a:t>Manual AWB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b="1" noProof="1">
                <a:cs typeface="Arial" panose="020B0604020202020204" pitchFamily="34" charset="0"/>
              </a:rPr>
              <a:t>Manual Sorting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b="1" noProof="1">
                <a:cs typeface="Arial" panose="020B0604020202020204" pitchFamily="34" charset="0"/>
              </a:rPr>
              <a:t>Purchasing Speed</a:t>
            </a:r>
            <a:endParaRPr lang="en-US" b="1" dirty="0">
              <a:cs typeface="Arial" panose="020B0604020202020204" pitchFamily="34" charset="0"/>
            </a:endParaRPr>
          </a:p>
          <a:p>
            <a:pPr marL="169863" indent="-169863" eaLnBrk="1" hangingPunct="1">
              <a:buFont typeface="Arial" pitchFamily="34" charset="0"/>
              <a:buChar char="•"/>
              <a:defRPr/>
            </a:pPr>
            <a:r>
              <a:rPr lang="en-US" b="1" dirty="0">
                <a:cs typeface="Arial" panose="020B0604020202020204" pitchFamily="34" charset="0"/>
              </a:rPr>
              <a:t>Fleet management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b="1" dirty="0">
                <a:cs typeface="Arial" panose="020B0604020202020204" pitchFamily="34" charset="0"/>
              </a:rPr>
              <a:t>Customer Experience</a:t>
            </a:r>
          </a:p>
          <a:p>
            <a:pPr marL="169863" indent="-169863" eaLnBrk="1" hangingPunct="1">
              <a:buFont typeface="Arial" pitchFamily="34" charset="0"/>
              <a:buChar char="•"/>
              <a:defRPr/>
            </a:pPr>
            <a:r>
              <a:rPr lang="en-US" b="1" dirty="0">
                <a:cs typeface="Arial" panose="020B0604020202020204" pitchFamily="34" charset="0"/>
              </a:rPr>
              <a:t>International outbound transit time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b="1" dirty="0">
                <a:cs typeface="Arial" panose="020B0604020202020204" pitchFamily="34" charset="0"/>
              </a:rPr>
              <a:t>Tracking from original location  (integration with partners)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b="1" dirty="0">
                <a:cs typeface="Arial" panose="020B0604020202020204" pitchFamily="34" charset="0"/>
              </a:rPr>
              <a:t>Marketing SMSA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b="1" dirty="0">
                <a:cs typeface="Arial" panose="020B0604020202020204" pitchFamily="34" charset="0"/>
              </a:rPr>
              <a:t>Managing Social media accounts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GB" b="1" dirty="0">
                <a:cs typeface="Arial" panose="020B0604020202020204" pitchFamily="34" charset="0"/>
              </a:rPr>
              <a:t>Offices, parking, restroom, prayer room</a:t>
            </a:r>
            <a:endParaRPr lang="en-US" b="1" dirty="0">
              <a:cs typeface="Arial" panose="020B0604020202020204" pitchFamily="34" charset="0"/>
            </a:endParaRP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b="1" dirty="0">
                <a:cs typeface="Arial" panose="020B0604020202020204" pitchFamily="34" charset="0"/>
              </a:rPr>
              <a:t>Delay in ERP implementation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GB" b="1" dirty="0">
                <a:cs typeface="Arial" panose="020B0604020202020204" pitchFamily="34" charset="0"/>
              </a:rPr>
              <a:t>Salary scales have not been revised for a long time</a:t>
            </a:r>
            <a:endParaRPr lang="en-US" b="1" dirty="0">
              <a:cs typeface="Arial" panose="020B0604020202020204" pitchFamily="34" charset="0"/>
            </a:endParaRP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GB" b="1" dirty="0">
                <a:cs typeface="Arial" panose="020B0604020202020204" pitchFamily="34" charset="0"/>
              </a:rPr>
              <a:t>Bonus scheme in general has not been changed</a:t>
            </a:r>
            <a:endParaRPr lang="en-US" b="1" dirty="0">
              <a:cs typeface="Arial" panose="020B0604020202020204" pitchFamily="34" charset="0"/>
            </a:endParaRP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GB" b="1" dirty="0">
                <a:cs typeface="Arial" panose="020B0604020202020204" pitchFamily="34" charset="0"/>
              </a:rPr>
              <a:t>Implementation of new/update existing digital technologies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GB" b="1" dirty="0">
                <a:cs typeface="Arial" panose="020B0604020202020204" pitchFamily="34" charset="0"/>
              </a:rPr>
              <a:t>Employee rewards review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GB" b="1" dirty="0">
                <a:cs typeface="Arial" panose="020B0604020202020204" pitchFamily="34" charset="0"/>
              </a:rPr>
              <a:t>Succession planning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A354E25-A47B-F2A7-5FF8-D1BC84B5E4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8114" y="588788"/>
            <a:ext cx="1631151" cy="788351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1B98788D-742A-CDDF-CA26-036DBCA13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538" y="6386973"/>
            <a:ext cx="4464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solidFill>
                  <a:schemeClr val="bg1"/>
                </a:solidFill>
              </a:rPr>
              <a:t>Reviewed  November 2023</a:t>
            </a: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6A52B3D9-48CD-123F-EDFF-FFA084AA2455}"/>
              </a:ext>
            </a:extLst>
          </p:cNvPr>
          <p:cNvPicPr/>
          <p:nvPr/>
        </p:nvPicPr>
        <p:blipFill rotWithShape="1">
          <a:blip r:embed="rId9" cstate="print"/>
          <a:srcRect t="16544" b="17508"/>
          <a:stretch/>
        </p:blipFill>
        <p:spPr>
          <a:xfrm>
            <a:off x="9861250" y="5939587"/>
            <a:ext cx="1921444" cy="75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3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FC1F83-F4B5-BA9B-1267-6AC08E3C6144}"/>
              </a:ext>
            </a:extLst>
          </p:cNvPr>
          <p:cNvSpPr txBox="1"/>
          <p:nvPr/>
        </p:nvSpPr>
        <p:spPr>
          <a:xfrm>
            <a:off x="277090" y="271014"/>
            <a:ext cx="5692473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733" b="1" dirty="0">
                <a:solidFill>
                  <a:schemeClr val="bg1"/>
                </a:solidFill>
              </a:rPr>
              <a:t>SMSA Opportunities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B321F8-501F-E221-C611-C06D6BCD89E7}"/>
              </a:ext>
            </a:extLst>
          </p:cNvPr>
          <p:cNvSpPr/>
          <p:nvPr/>
        </p:nvSpPr>
        <p:spPr>
          <a:xfrm>
            <a:off x="2210540" y="6409678"/>
            <a:ext cx="7208668" cy="230817"/>
          </a:xfrm>
          <a:prstGeom prst="rect">
            <a:avLst/>
          </a:prstGeom>
          <a:solidFill>
            <a:srgbClr val="FF6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3">
            <a:extLst>
              <a:ext uri="{FF2B5EF4-FFF2-40B4-BE49-F238E27FC236}">
                <a16:creationId xmlns:a16="http://schemas.microsoft.com/office/drawing/2014/main" id="{BDB8C577-3611-6E39-3BE5-DEB4B44810B2}"/>
              </a:ext>
            </a:extLst>
          </p:cNvPr>
          <p:cNvSpPr/>
          <p:nvPr/>
        </p:nvSpPr>
        <p:spPr>
          <a:xfrm rot="18913979">
            <a:off x="9874790" y="2952535"/>
            <a:ext cx="1472517" cy="2451808"/>
          </a:xfrm>
          <a:custGeom>
            <a:avLst/>
            <a:gdLst>
              <a:gd name="connsiteX0" fmla="*/ 956733 w 1168400"/>
              <a:gd name="connsiteY0" fmla="*/ 0 h 1744131"/>
              <a:gd name="connsiteX1" fmla="*/ 1168400 w 1168400"/>
              <a:gd name="connsiteY1" fmla="*/ 0 h 1744131"/>
              <a:gd name="connsiteX2" fmla="*/ 1168400 w 1168400"/>
              <a:gd name="connsiteY2" fmla="*/ 1159931 h 1744131"/>
              <a:gd name="connsiteX3" fmla="*/ 584200 w 1168400"/>
              <a:gd name="connsiteY3" fmla="*/ 1744131 h 1744131"/>
              <a:gd name="connsiteX4" fmla="*/ 0 w 1168400"/>
              <a:gd name="connsiteY4" fmla="*/ 1159931 h 1744131"/>
              <a:gd name="connsiteX5" fmla="*/ 0 w 1168400"/>
              <a:gd name="connsiteY5" fmla="*/ 956733 h 1744131"/>
              <a:gd name="connsiteX6" fmla="*/ 211667 w 1168400"/>
              <a:gd name="connsiteY6" fmla="*/ 956733 h 1744131"/>
              <a:gd name="connsiteX7" fmla="*/ 211667 w 1168400"/>
              <a:gd name="connsiteY7" fmla="*/ 1134529 h 1744131"/>
              <a:gd name="connsiteX8" fmla="*/ 584200 w 1168400"/>
              <a:gd name="connsiteY8" fmla="*/ 1507062 h 1744131"/>
              <a:gd name="connsiteX9" fmla="*/ 956733 w 1168400"/>
              <a:gd name="connsiteY9" fmla="*/ 1134529 h 174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400" h="1744131">
                <a:moveTo>
                  <a:pt x="956733" y="0"/>
                </a:moveTo>
                <a:lnTo>
                  <a:pt x="1168400" y="0"/>
                </a:lnTo>
                <a:lnTo>
                  <a:pt x="1168400" y="1159931"/>
                </a:lnTo>
                <a:cubicBezTo>
                  <a:pt x="1168400" y="1482576"/>
                  <a:pt x="906845" y="1744131"/>
                  <a:pt x="584200" y="1744131"/>
                </a:cubicBezTo>
                <a:cubicBezTo>
                  <a:pt x="261555" y="1744131"/>
                  <a:pt x="0" y="1482576"/>
                  <a:pt x="0" y="1159931"/>
                </a:cubicBezTo>
                <a:lnTo>
                  <a:pt x="0" y="956733"/>
                </a:lnTo>
                <a:lnTo>
                  <a:pt x="211667" y="956733"/>
                </a:lnTo>
                <a:lnTo>
                  <a:pt x="211667" y="1134529"/>
                </a:lnTo>
                <a:cubicBezTo>
                  <a:pt x="211667" y="1340273"/>
                  <a:pt x="378456" y="1507062"/>
                  <a:pt x="584200" y="1507062"/>
                </a:cubicBezTo>
                <a:cubicBezTo>
                  <a:pt x="789944" y="1507062"/>
                  <a:pt x="956733" y="1340273"/>
                  <a:pt x="956733" y="1134529"/>
                </a:cubicBezTo>
                <a:close/>
              </a:path>
            </a:pathLst>
          </a:cu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34">
            <a:extLst>
              <a:ext uri="{FF2B5EF4-FFF2-40B4-BE49-F238E27FC236}">
                <a16:creationId xmlns:a16="http://schemas.microsoft.com/office/drawing/2014/main" id="{4DE45D06-C254-9BD9-B3FE-F6C9EC3CDDFF}"/>
              </a:ext>
            </a:extLst>
          </p:cNvPr>
          <p:cNvSpPr/>
          <p:nvPr/>
        </p:nvSpPr>
        <p:spPr>
          <a:xfrm rot="8113979">
            <a:off x="8701353" y="1769515"/>
            <a:ext cx="1472517" cy="2451808"/>
          </a:xfrm>
          <a:custGeom>
            <a:avLst/>
            <a:gdLst>
              <a:gd name="connsiteX0" fmla="*/ 956733 w 1168400"/>
              <a:gd name="connsiteY0" fmla="*/ 0 h 1744131"/>
              <a:gd name="connsiteX1" fmla="*/ 1168400 w 1168400"/>
              <a:gd name="connsiteY1" fmla="*/ 0 h 1744131"/>
              <a:gd name="connsiteX2" fmla="*/ 1168400 w 1168400"/>
              <a:gd name="connsiteY2" fmla="*/ 1159931 h 1744131"/>
              <a:gd name="connsiteX3" fmla="*/ 584200 w 1168400"/>
              <a:gd name="connsiteY3" fmla="*/ 1744131 h 1744131"/>
              <a:gd name="connsiteX4" fmla="*/ 0 w 1168400"/>
              <a:gd name="connsiteY4" fmla="*/ 1159931 h 1744131"/>
              <a:gd name="connsiteX5" fmla="*/ 0 w 1168400"/>
              <a:gd name="connsiteY5" fmla="*/ 956733 h 1744131"/>
              <a:gd name="connsiteX6" fmla="*/ 211667 w 1168400"/>
              <a:gd name="connsiteY6" fmla="*/ 956733 h 1744131"/>
              <a:gd name="connsiteX7" fmla="*/ 211667 w 1168400"/>
              <a:gd name="connsiteY7" fmla="*/ 1134529 h 1744131"/>
              <a:gd name="connsiteX8" fmla="*/ 584200 w 1168400"/>
              <a:gd name="connsiteY8" fmla="*/ 1507062 h 1744131"/>
              <a:gd name="connsiteX9" fmla="*/ 956733 w 1168400"/>
              <a:gd name="connsiteY9" fmla="*/ 1134529 h 174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400" h="1744131">
                <a:moveTo>
                  <a:pt x="956733" y="0"/>
                </a:moveTo>
                <a:lnTo>
                  <a:pt x="1168400" y="0"/>
                </a:lnTo>
                <a:lnTo>
                  <a:pt x="1168400" y="1159931"/>
                </a:lnTo>
                <a:cubicBezTo>
                  <a:pt x="1168400" y="1482576"/>
                  <a:pt x="906845" y="1744131"/>
                  <a:pt x="584200" y="1744131"/>
                </a:cubicBezTo>
                <a:cubicBezTo>
                  <a:pt x="261555" y="1744131"/>
                  <a:pt x="0" y="1482576"/>
                  <a:pt x="0" y="1159931"/>
                </a:cubicBezTo>
                <a:lnTo>
                  <a:pt x="0" y="956733"/>
                </a:lnTo>
                <a:lnTo>
                  <a:pt x="211667" y="956733"/>
                </a:lnTo>
                <a:lnTo>
                  <a:pt x="211667" y="1134529"/>
                </a:lnTo>
                <a:cubicBezTo>
                  <a:pt x="211667" y="1340273"/>
                  <a:pt x="378456" y="1507062"/>
                  <a:pt x="584200" y="1507062"/>
                </a:cubicBezTo>
                <a:cubicBezTo>
                  <a:pt x="789944" y="1507062"/>
                  <a:pt x="956733" y="1340273"/>
                  <a:pt x="956733" y="113452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45">
            <a:extLst>
              <a:ext uri="{FF2B5EF4-FFF2-40B4-BE49-F238E27FC236}">
                <a16:creationId xmlns:a16="http://schemas.microsoft.com/office/drawing/2014/main" id="{BC3D944A-4D0E-AFEA-F040-CD732D315D3B}"/>
              </a:ext>
            </a:extLst>
          </p:cNvPr>
          <p:cNvSpPr/>
          <p:nvPr/>
        </p:nvSpPr>
        <p:spPr>
          <a:xfrm rot="13513979">
            <a:off x="9744068" y="1961873"/>
            <a:ext cx="1642476" cy="2198101"/>
          </a:xfrm>
          <a:custGeom>
            <a:avLst/>
            <a:gdLst>
              <a:gd name="connsiteX0" fmla="*/ 956733 w 1168400"/>
              <a:gd name="connsiteY0" fmla="*/ 0 h 1744131"/>
              <a:gd name="connsiteX1" fmla="*/ 1168400 w 1168400"/>
              <a:gd name="connsiteY1" fmla="*/ 0 h 1744131"/>
              <a:gd name="connsiteX2" fmla="*/ 1168400 w 1168400"/>
              <a:gd name="connsiteY2" fmla="*/ 1159931 h 1744131"/>
              <a:gd name="connsiteX3" fmla="*/ 584200 w 1168400"/>
              <a:gd name="connsiteY3" fmla="*/ 1744131 h 1744131"/>
              <a:gd name="connsiteX4" fmla="*/ 0 w 1168400"/>
              <a:gd name="connsiteY4" fmla="*/ 1159931 h 1744131"/>
              <a:gd name="connsiteX5" fmla="*/ 0 w 1168400"/>
              <a:gd name="connsiteY5" fmla="*/ 956733 h 1744131"/>
              <a:gd name="connsiteX6" fmla="*/ 211667 w 1168400"/>
              <a:gd name="connsiteY6" fmla="*/ 956733 h 1744131"/>
              <a:gd name="connsiteX7" fmla="*/ 211667 w 1168400"/>
              <a:gd name="connsiteY7" fmla="*/ 1134529 h 1744131"/>
              <a:gd name="connsiteX8" fmla="*/ 584200 w 1168400"/>
              <a:gd name="connsiteY8" fmla="*/ 1507062 h 1744131"/>
              <a:gd name="connsiteX9" fmla="*/ 956733 w 1168400"/>
              <a:gd name="connsiteY9" fmla="*/ 1134529 h 174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400" h="1744131">
                <a:moveTo>
                  <a:pt x="956733" y="0"/>
                </a:moveTo>
                <a:lnTo>
                  <a:pt x="1168400" y="0"/>
                </a:lnTo>
                <a:lnTo>
                  <a:pt x="1168400" y="1159931"/>
                </a:lnTo>
                <a:cubicBezTo>
                  <a:pt x="1168400" y="1482576"/>
                  <a:pt x="906845" y="1744131"/>
                  <a:pt x="584200" y="1744131"/>
                </a:cubicBezTo>
                <a:cubicBezTo>
                  <a:pt x="261555" y="1744131"/>
                  <a:pt x="0" y="1482576"/>
                  <a:pt x="0" y="1159931"/>
                </a:cubicBezTo>
                <a:lnTo>
                  <a:pt x="0" y="956733"/>
                </a:lnTo>
                <a:lnTo>
                  <a:pt x="211667" y="956733"/>
                </a:lnTo>
                <a:lnTo>
                  <a:pt x="211667" y="1134529"/>
                </a:lnTo>
                <a:cubicBezTo>
                  <a:pt x="211667" y="1340273"/>
                  <a:pt x="378456" y="1507062"/>
                  <a:pt x="584200" y="1507062"/>
                </a:cubicBezTo>
                <a:cubicBezTo>
                  <a:pt x="789944" y="1507062"/>
                  <a:pt x="956733" y="1340273"/>
                  <a:pt x="956733" y="11345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46">
            <a:extLst>
              <a:ext uri="{FF2B5EF4-FFF2-40B4-BE49-F238E27FC236}">
                <a16:creationId xmlns:a16="http://schemas.microsoft.com/office/drawing/2014/main" id="{D5A9F9ED-28AD-8728-B86D-77FDC01EFCFB}"/>
              </a:ext>
            </a:extLst>
          </p:cNvPr>
          <p:cNvSpPr/>
          <p:nvPr/>
        </p:nvSpPr>
        <p:spPr>
          <a:xfrm rot="2713979">
            <a:off x="8683463" y="3013885"/>
            <a:ext cx="1642476" cy="2198101"/>
          </a:xfrm>
          <a:custGeom>
            <a:avLst/>
            <a:gdLst>
              <a:gd name="connsiteX0" fmla="*/ 956733 w 1168400"/>
              <a:gd name="connsiteY0" fmla="*/ 0 h 1744131"/>
              <a:gd name="connsiteX1" fmla="*/ 1168400 w 1168400"/>
              <a:gd name="connsiteY1" fmla="*/ 0 h 1744131"/>
              <a:gd name="connsiteX2" fmla="*/ 1168400 w 1168400"/>
              <a:gd name="connsiteY2" fmla="*/ 1159931 h 1744131"/>
              <a:gd name="connsiteX3" fmla="*/ 584200 w 1168400"/>
              <a:gd name="connsiteY3" fmla="*/ 1744131 h 1744131"/>
              <a:gd name="connsiteX4" fmla="*/ 0 w 1168400"/>
              <a:gd name="connsiteY4" fmla="*/ 1159931 h 1744131"/>
              <a:gd name="connsiteX5" fmla="*/ 0 w 1168400"/>
              <a:gd name="connsiteY5" fmla="*/ 956733 h 1744131"/>
              <a:gd name="connsiteX6" fmla="*/ 211667 w 1168400"/>
              <a:gd name="connsiteY6" fmla="*/ 956733 h 1744131"/>
              <a:gd name="connsiteX7" fmla="*/ 211667 w 1168400"/>
              <a:gd name="connsiteY7" fmla="*/ 1134529 h 1744131"/>
              <a:gd name="connsiteX8" fmla="*/ 584200 w 1168400"/>
              <a:gd name="connsiteY8" fmla="*/ 1507062 h 1744131"/>
              <a:gd name="connsiteX9" fmla="*/ 956733 w 1168400"/>
              <a:gd name="connsiteY9" fmla="*/ 1134529 h 174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400" h="1744131">
                <a:moveTo>
                  <a:pt x="956733" y="0"/>
                </a:moveTo>
                <a:lnTo>
                  <a:pt x="1168400" y="0"/>
                </a:lnTo>
                <a:lnTo>
                  <a:pt x="1168400" y="1159931"/>
                </a:lnTo>
                <a:cubicBezTo>
                  <a:pt x="1168400" y="1482576"/>
                  <a:pt x="906845" y="1744131"/>
                  <a:pt x="584200" y="1744131"/>
                </a:cubicBezTo>
                <a:cubicBezTo>
                  <a:pt x="261555" y="1744131"/>
                  <a:pt x="0" y="1482576"/>
                  <a:pt x="0" y="1159931"/>
                </a:cubicBezTo>
                <a:lnTo>
                  <a:pt x="0" y="956733"/>
                </a:lnTo>
                <a:lnTo>
                  <a:pt x="211667" y="956733"/>
                </a:lnTo>
                <a:lnTo>
                  <a:pt x="211667" y="1134529"/>
                </a:lnTo>
                <a:cubicBezTo>
                  <a:pt x="211667" y="1340273"/>
                  <a:pt x="378456" y="1507062"/>
                  <a:pt x="584200" y="1507062"/>
                </a:cubicBezTo>
                <a:cubicBezTo>
                  <a:pt x="789944" y="1507062"/>
                  <a:pt x="956733" y="1340273"/>
                  <a:pt x="956733" y="1134529"/>
                </a:cubicBezTo>
                <a:close/>
              </a:path>
            </a:pathLst>
          </a:cu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5A1A1B-0440-F2E6-8BBE-B00D270E9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17" y="2486847"/>
            <a:ext cx="464802" cy="4274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DDDB82-A19D-24D9-9634-70FB9EE60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17" y="2454086"/>
            <a:ext cx="313087" cy="427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C53A8F-9B78-145B-C928-3D85B7416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52" y="4207563"/>
            <a:ext cx="385241" cy="5172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A11ECA-9DA2-D317-FB9D-4DC6ACB87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027" y="4179785"/>
            <a:ext cx="444891" cy="517208"/>
          </a:xfrm>
          <a:prstGeom prst="rect">
            <a:avLst/>
          </a:prstGeom>
        </p:spPr>
      </p:pic>
      <p:sp>
        <p:nvSpPr>
          <p:cNvPr id="18" name="Google Shape;244;p18">
            <a:extLst>
              <a:ext uri="{FF2B5EF4-FFF2-40B4-BE49-F238E27FC236}">
                <a16:creationId xmlns:a16="http://schemas.microsoft.com/office/drawing/2014/main" id="{83A6E134-5B38-1197-77E8-4A9B74C3A484}"/>
              </a:ext>
            </a:extLst>
          </p:cNvPr>
          <p:cNvSpPr/>
          <p:nvPr/>
        </p:nvSpPr>
        <p:spPr>
          <a:xfrm>
            <a:off x="9495287" y="3105480"/>
            <a:ext cx="962333" cy="949384"/>
          </a:xfrm>
          <a:custGeom>
            <a:avLst/>
            <a:gdLst/>
            <a:ahLst/>
            <a:cxnLst/>
            <a:rect l="l" t="t" r="r" b="b"/>
            <a:pathLst>
              <a:path w="39315" h="38786" extrusionOk="0">
                <a:moveTo>
                  <a:pt x="19659" y="1"/>
                </a:moveTo>
                <a:cubicBezTo>
                  <a:pt x="18964" y="1"/>
                  <a:pt x="18270" y="266"/>
                  <a:pt x="17740" y="796"/>
                </a:cubicBezTo>
                <a:lnTo>
                  <a:pt x="1072" y="17464"/>
                </a:lnTo>
                <a:cubicBezTo>
                  <a:pt x="0" y="18536"/>
                  <a:pt x="0" y="20250"/>
                  <a:pt x="1072" y="21322"/>
                </a:cubicBezTo>
                <a:lnTo>
                  <a:pt x="17740" y="37991"/>
                </a:lnTo>
                <a:cubicBezTo>
                  <a:pt x="18270" y="38521"/>
                  <a:pt x="18964" y="38785"/>
                  <a:pt x="19659" y="38785"/>
                </a:cubicBezTo>
                <a:cubicBezTo>
                  <a:pt x="20354" y="38785"/>
                  <a:pt x="21050" y="38521"/>
                  <a:pt x="21586" y="37991"/>
                </a:cubicBezTo>
                <a:lnTo>
                  <a:pt x="38255" y="21322"/>
                </a:lnTo>
                <a:cubicBezTo>
                  <a:pt x="39314" y="20250"/>
                  <a:pt x="39314" y="18536"/>
                  <a:pt x="38255" y="17464"/>
                </a:cubicBezTo>
                <a:lnTo>
                  <a:pt x="21586" y="796"/>
                </a:lnTo>
                <a:cubicBezTo>
                  <a:pt x="21050" y="266"/>
                  <a:pt x="20354" y="1"/>
                  <a:pt x="19659" y="1"/>
                </a:cubicBezTo>
                <a:close/>
              </a:path>
            </a:pathLst>
          </a:custGeom>
          <a:solidFill>
            <a:srgbClr val="4401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5;p18">
            <a:extLst>
              <a:ext uri="{FF2B5EF4-FFF2-40B4-BE49-F238E27FC236}">
                <a16:creationId xmlns:a16="http://schemas.microsoft.com/office/drawing/2014/main" id="{2A7A79A4-98A9-4287-E6AB-649768D09DAC}"/>
              </a:ext>
            </a:extLst>
          </p:cNvPr>
          <p:cNvGrpSpPr/>
          <p:nvPr/>
        </p:nvGrpSpPr>
        <p:grpSpPr>
          <a:xfrm>
            <a:off x="9472476" y="3048210"/>
            <a:ext cx="1114461" cy="1099456"/>
            <a:chOff x="4015272" y="2319989"/>
            <a:chExt cx="1114461" cy="1099456"/>
          </a:xfrm>
          <a:solidFill>
            <a:srgbClr val="440199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0" name="Google Shape;246;p18">
              <a:extLst>
                <a:ext uri="{FF2B5EF4-FFF2-40B4-BE49-F238E27FC236}">
                  <a16:creationId xmlns:a16="http://schemas.microsoft.com/office/drawing/2014/main" id="{1F3328CC-3A45-0343-FE0A-AB4002B02F6E}"/>
                </a:ext>
              </a:extLst>
            </p:cNvPr>
            <p:cNvSpPr/>
            <p:nvPr/>
          </p:nvSpPr>
          <p:spPr>
            <a:xfrm>
              <a:off x="4015272" y="2319989"/>
              <a:ext cx="1114461" cy="1099456"/>
            </a:xfrm>
            <a:custGeom>
              <a:avLst/>
              <a:gdLst/>
              <a:ahLst/>
              <a:cxnLst/>
              <a:rect l="l" t="t" r="r" b="b"/>
              <a:pathLst>
                <a:path w="45530" h="44917" extrusionOk="0">
                  <a:moveTo>
                    <a:pt x="22765" y="0"/>
                  </a:moveTo>
                  <a:cubicBezTo>
                    <a:pt x="21959" y="0"/>
                    <a:pt x="21152" y="307"/>
                    <a:pt x="20539" y="920"/>
                  </a:cubicBezTo>
                  <a:lnTo>
                    <a:pt x="1227" y="20232"/>
                  </a:lnTo>
                  <a:cubicBezTo>
                    <a:pt x="0" y="21458"/>
                    <a:pt x="0" y="23458"/>
                    <a:pt x="1227" y="24685"/>
                  </a:cubicBezTo>
                  <a:lnTo>
                    <a:pt x="20539" y="43997"/>
                  </a:lnTo>
                  <a:cubicBezTo>
                    <a:pt x="21152" y="44610"/>
                    <a:pt x="21959" y="44916"/>
                    <a:pt x="22765" y="44916"/>
                  </a:cubicBezTo>
                  <a:cubicBezTo>
                    <a:pt x="23572" y="44916"/>
                    <a:pt x="24379" y="44610"/>
                    <a:pt x="24992" y="43997"/>
                  </a:cubicBezTo>
                  <a:lnTo>
                    <a:pt x="44304" y="24685"/>
                  </a:lnTo>
                  <a:cubicBezTo>
                    <a:pt x="45530" y="23458"/>
                    <a:pt x="45530" y="21458"/>
                    <a:pt x="44304" y="20232"/>
                  </a:cubicBezTo>
                  <a:lnTo>
                    <a:pt x="24992" y="920"/>
                  </a:lnTo>
                  <a:cubicBezTo>
                    <a:pt x="24379" y="307"/>
                    <a:pt x="23572" y="0"/>
                    <a:pt x="22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7;p18">
              <a:extLst>
                <a:ext uri="{FF2B5EF4-FFF2-40B4-BE49-F238E27FC236}">
                  <a16:creationId xmlns:a16="http://schemas.microsoft.com/office/drawing/2014/main" id="{CCF390B3-4222-FC59-771A-4DC9A1BD1C3C}"/>
                </a:ext>
              </a:extLst>
            </p:cNvPr>
            <p:cNvSpPr/>
            <p:nvPr/>
          </p:nvSpPr>
          <p:spPr>
            <a:xfrm>
              <a:off x="4091624" y="2395263"/>
              <a:ext cx="962089" cy="949145"/>
            </a:xfrm>
            <a:custGeom>
              <a:avLst/>
              <a:gdLst/>
              <a:ahLst/>
              <a:cxnLst/>
              <a:rect l="l" t="t" r="r" b="b"/>
              <a:pathLst>
                <a:path w="33374" h="32925" extrusionOk="0">
                  <a:moveTo>
                    <a:pt x="16686" y="1"/>
                  </a:moveTo>
                  <a:cubicBezTo>
                    <a:pt x="16095" y="1"/>
                    <a:pt x="15503" y="224"/>
                    <a:pt x="15050" y="671"/>
                  </a:cubicBezTo>
                  <a:lnTo>
                    <a:pt x="894" y="14827"/>
                  </a:lnTo>
                  <a:cubicBezTo>
                    <a:pt x="1" y="15732"/>
                    <a:pt x="1" y="17184"/>
                    <a:pt x="894" y="18089"/>
                  </a:cubicBezTo>
                  <a:lnTo>
                    <a:pt x="15050" y="32246"/>
                  </a:lnTo>
                  <a:cubicBezTo>
                    <a:pt x="15503" y="32698"/>
                    <a:pt x="16095" y="32925"/>
                    <a:pt x="16686" y="32925"/>
                  </a:cubicBezTo>
                  <a:cubicBezTo>
                    <a:pt x="17277" y="32925"/>
                    <a:pt x="17866" y="32698"/>
                    <a:pt x="18312" y="32246"/>
                  </a:cubicBezTo>
                  <a:lnTo>
                    <a:pt x="32469" y="18089"/>
                  </a:lnTo>
                  <a:cubicBezTo>
                    <a:pt x="33374" y="17184"/>
                    <a:pt x="33374" y="15732"/>
                    <a:pt x="32469" y="14827"/>
                  </a:cubicBezTo>
                  <a:lnTo>
                    <a:pt x="18312" y="671"/>
                  </a:lnTo>
                  <a:cubicBezTo>
                    <a:pt x="17866" y="224"/>
                    <a:pt x="17277" y="1"/>
                    <a:pt x="16686" y="1"/>
                  </a:cubicBezTo>
                  <a:close/>
                </a:path>
              </a:pathLst>
            </a:custGeom>
            <a:solidFill>
              <a:srgbClr val="FF67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5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SWOT</a:t>
              </a:r>
              <a:endParaRPr sz="185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22" name="Picture 2" descr="d:\Data\DesktopFiles\Strategy 2021\radar-sweep.png">
            <a:extLst>
              <a:ext uri="{FF2B5EF4-FFF2-40B4-BE49-F238E27FC236}">
                <a16:creationId xmlns:a16="http://schemas.microsoft.com/office/drawing/2014/main" id="{CA7CA579-E315-5B57-38E5-E3AC73D2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22769" y="4634570"/>
            <a:ext cx="588271" cy="586843"/>
          </a:xfrm>
          <a:prstGeom prst="rect">
            <a:avLst/>
          </a:prstGeom>
          <a:noFill/>
        </p:spPr>
      </p:pic>
      <p:sp>
        <p:nvSpPr>
          <p:cNvPr id="23" name="Google Shape;85;p15">
            <a:extLst>
              <a:ext uri="{FF2B5EF4-FFF2-40B4-BE49-F238E27FC236}">
                <a16:creationId xmlns:a16="http://schemas.microsoft.com/office/drawing/2014/main" id="{05FD3BC6-A3F1-9D28-4860-57E72B1BC4C4}"/>
              </a:ext>
            </a:extLst>
          </p:cNvPr>
          <p:cNvSpPr/>
          <p:nvPr/>
        </p:nvSpPr>
        <p:spPr>
          <a:xfrm>
            <a:off x="8315659" y="4632835"/>
            <a:ext cx="588271" cy="586843"/>
          </a:xfrm>
          <a:custGeom>
            <a:avLst/>
            <a:gdLst/>
            <a:ahLst/>
            <a:cxnLst/>
            <a:rect l="l" t="t" r="r" b="b"/>
            <a:pathLst>
              <a:path w="24980" h="24980" extrusionOk="0">
                <a:moveTo>
                  <a:pt x="12490" y="0"/>
                </a:moveTo>
                <a:cubicBezTo>
                  <a:pt x="5585" y="0"/>
                  <a:pt x="1" y="5596"/>
                  <a:pt x="1" y="12490"/>
                </a:cubicBezTo>
                <a:cubicBezTo>
                  <a:pt x="1" y="19396"/>
                  <a:pt x="5585" y="24980"/>
                  <a:pt x="12490" y="24980"/>
                </a:cubicBezTo>
                <a:cubicBezTo>
                  <a:pt x="19384" y="24980"/>
                  <a:pt x="24980" y="19396"/>
                  <a:pt x="24980" y="12490"/>
                </a:cubicBezTo>
                <a:cubicBezTo>
                  <a:pt x="24980" y="5596"/>
                  <a:pt x="19384" y="0"/>
                  <a:pt x="1249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86;p15">
            <a:extLst>
              <a:ext uri="{FF2B5EF4-FFF2-40B4-BE49-F238E27FC236}">
                <a16:creationId xmlns:a16="http://schemas.microsoft.com/office/drawing/2014/main" id="{50D084CC-E83B-A54C-37E5-C2B245DCA80E}"/>
              </a:ext>
            </a:extLst>
          </p:cNvPr>
          <p:cNvSpPr/>
          <p:nvPr/>
        </p:nvSpPr>
        <p:spPr>
          <a:xfrm>
            <a:off x="8394548" y="4704440"/>
            <a:ext cx="444712" cy="443632"/>
          </a:xfrm>
          <a:custGeom>
            <a:avLst/>
            <a:gdLst/>
            <a:ahLst/>
            <a:cxnLst/>
            <a:rect l="l" t="t" r="r" b="b"/>
            <a:pathLst>
              <a:path w="18884" h="18884" extrusionOk="0">
                <a:moveTo>
                  <a:pt x="9442" y="0"/>
                </a:moveTo>
                <a:cubicBezTo>
                  <a:pt x="4227" y="0"/>
                  <a:pt x="1" y="4227"/>
                  <a:pt x="1" y="9442"/>
                </a:cubicBezTo>
                <a:cubicBezTo>
                  <a:pt x="1" y="14657"/>
                  <a:pt x="4227" y="18884"/>
                  <a:pt x="9442" y="18884"/>
                </a:cubicBezTo>
                <a:cubicBezTo>
                  <a:pt x="14657" y="18884"/>
                  <a:pt x="18884" y="14657"/>
                  <a:pt x="18884" y="9442"/>
                </a:cubicBezTo>
                <a:cubicBezTo>
                  <a:pt x="18884" y="4227"/>
                  <a:pt x="14657" y="0"/>
                  <a:pt x="9442" y="0"/>
                </a:cubicBezTo>
                <a:close/>
              </a:path>
            </a:pathLst>
          </a:custGeom>
          <a:solidFill>
            <a:srgbClr val="FF671F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O</a:t>
            </a:r>
            <a:endParaRPr sz="2200" b="1" dirty="0">
              <a:solidFill>
                <a:srgbClr val="FFFFFF"/>
              </a:solidFill>
            </a:endParaRPr>
          </a:p>
        </p:txBody>
      </p:sp>
      <p:pic>
        <p:nvPicPr>
          <p:cNvPr id="25" name="Picture 24" descr="d:\Data\Pictures\Clipart\3D Sphere.png">
            <a:extLst>
              <a:ext uri="{FF2B5EF4-FFF2-40B4-BE49-F238E27FC236}">
                <a16:creationId xmlns:a16="http://schemas.microsoft.com/office/drawing/2014/main" id="{C495855B-B8C1-3B2C-A0D9-F64268B4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67950" y="4676950"/>
            <a:ext cx="497908" cy="491262"/>
          </a:xfrm>
          <a:prstGeom prst="rect">
            <a:avLst/>
          </a:prstGeom>
          <a:noFill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2FB04BB-986C-EE0C-ADFB-BBF2CA4B6710}"/>
              </a:ext>
            </a:extLst>
          </p:cNvPr>
          <p:cNvSpPr/>
          <p:nvPr/>
        </p:nvSpPr>
        <p:spPr>
          <a:xfrm>
            <a:off x="673133" y="1660970"/>
            <a:ext cx="3869072" cy="392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1271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="1" noProof="1">
                <a:cs typeface="Calibri" pitchFamily="34" charset="0"/>
              </a:rPr>
              <a:t>Specialized Services</a:t>
            </a:r>
          </a:p>
          <a:p>
            <a:pPr marL="169863" indent="-112713" defTabSz="801688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="1" noProof="1">
                <a:cs typeface="Calibri" pitchFamily="34" charset="0"/>
              </a:rPr>
              <a:t>Inbound express growth</a:t>
            </a:r>
          </a:p>
          <a:p>
            <a:pPr marL="169863" indent="-112713" defTabSz="801688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="1" noProof="1">
                <a:cs typeface="Calibri" pitchFamily="34" charset="0"/>
              </a:rPr>
              <a:t>New services development</a:t>
            </a:r>
          </a:p>
          <a:p>
            <a:pPr marL="169863" indent="-11271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="1" noProof="1">
                <a:cs typeface="Calibri" pitchFamily="34" charset="0"/>
              </a:rPr>
              <a:t>More global partners FTL,LTL,Air freight</a:t>
            </a:r>
          </a:p>
          <a:p>
            <a:pPr marL="169863" indent="-112713" defTabSz="801688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="1" noProof="1">
                <a:cs typeface="Calibri" pitchFamily="34" charset="0"/>
              </a:rPr>
              <a:t>Existing value added services development and enhancement</a:t>
            </a:r>
          </a:p>
          <a:p>
            <a:pPr marL="169863" indent="-112713" defTabSz="801688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="1" noProof="1">
                <a:cs typeface="Calibri" pitchFamily="34" charset="0"/>
              </a:rPr>
              <a:t>Development of E-Commerce business/ Cross border E-Commerce</a:t>
            </a:r>
          </a:p>
          <a:p>
            <a:pPr marL="169863" indent="-112713" defTabSz="801688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="1" noProof="1">
                <a:cs typeface="Calibri" pitchFamily="34" charset="0"/>
              </a:rPr>
              <a:t>Use of SMSA Service Center (SSC) for new projects</a:t>
            </a:r>
          </a:p>
          <a:p>
            <a:pPr marL="169863" indent="-112713" defTabSz="801688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="1" noProof="1">
                <a:cs typeface="Calibri" pitchFamily="34" charset="0"/>
              </a:rPr>
              <a:t>Providing total logistic solutions/supply chain/ warehousing/ healthcare 3PL</a:t>
            </a:r>
          </a:p>
          <a:p>
            <a:pPr marL="169863" indent="-112713" defTabSz="801688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="1" noProof="1">
                <a:cs typeface="Calibri" pitchFamily="34" charset="0"/>
              </a:rPr>
              <a:t>Expand coming projects in the Kingdom for Urban/ Indstl/ Comm’ l dev’t. include NEOM</a:t>
            </a:r>
          </a:p>
          <a:p>
            <a:pPr marL="169863" indent="-112713" defTabSz="801688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="1" noProof="1">
                <a:cs typeface="Calibri" pitchFamily="34" charset="0"/>
              </a:rPr>
              <a:t>Automation of PAS (Performance Appraisal System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EA0F97-255F-84F2-3C40-12BE487DB195}"/>
              </a:ext>
            </a:extLst>
          </p:cNvPr>
          <p:cNvSpPr/>
          <p:nvPr/>
        </p:nvSpPr>
        <p:spPr>
          <a:xfrm>
            <a:off x="4606545" y="1660970"/>
            <a:ext cx="37614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12713">
              <a:buFont typeface="Arial" pitchFamily="34" charset="0"/>
              <a:buChar char="•"/>
              <a:defRPr/>
            </a:pPr>
            <a:r>
              <a:rPr lang="en-US" sz="1400" b="1" noProof="1">
                <a:cs typeface="Calibri" pitchFamily="34" charset="0"/>
              </a:rPr>
              <a:t>Archiving</a:t>
            </a:r>
          </a:p>
          <a:p>
            <a:pPr marL="169863" indent="-112713">
              <a:buFont typeface="Arial" pitchFamily="34" charset="0"/>
              <a:buChar char="•"/>
              <a:defRPr/>
            </a:pPr>
            <a:r>
              <a:rPr lang="en-US" sz="1400" b="1" noProof="1"/>
              <a:t>Mobile Apps</a:t>
            </a:r>
            <a:endParaRPr lang="en-US" sz="1400" b="1" noProof="1">
              <a:cs typeface="Calibri" pitchFamily="34" charset="0"/>
            </a:endParaRPr>
          </a:p>
          <a:p>
            <a:pPr marL="169863" indent="-112713">
              <a:buFont typeface="Arial" pitchFamily="34" charset="0"/>
              <a:buChar char="•"/>
              <a:defRPr/>
            </a:pPr>
            <a:r>
              <a:rPr lang="en-US" sz="1400" b="1" noProof="1">
                <a:cs typeface="Calibri" pitchFamily="34" charset="0"/>
              </a:rPr>
              <a:t>Smart Lockers</a:t>
            </a:r>
          </a:p>
          <a:p>
            <a:pPr marL="169863" indent="-112713" eaLnBrk="1" hangingPunct="1">
              <a:buFont typeface="Arial" pitchFamily="34" charset="0"/>
              <a:buChar char="•"/>
              <a:defRPr/>
            </a:pPr>
            <a:r>
              <a:rPr lang="en-US" sz="1400" b="1" noProof="1">
                <a:cs typeface="Calibri" pitchFamily="34" charset="0"/>
              </a:rPr>
              <a:t>Cold chain services</a:t>
            </a:r>
          </a:p>
          <a:p>
            <a:pPr marL="169863" indent="-112713" eaLnBrk="1" hangingPunct="1">
              <a:buFont typeface="Arial" pitchFamily="34" charset="0"/>
              <a:buChar char="•"/>
              <a:defRPr/>
            </a:pPr>
            <a:r>
              <a:rPr lang="en-US" sz="1400" b="1" noProof="1">
                <a:cs typeface="Calibri" pitchFamily="34" charset="0"/>
              </a:rPr>
              <a:t>IBU expansion</a:t>
            </a:r>
          </a:p>
          <a:p>
            <a:pPr marL="169863" indent="-112713">
              <a:buFont typeface="Arial" pitchFamily="34" charset="0"/>
              <a:buChar char="•"/>
              <a:defRPr/>
            </a:pPr>
            <a:r>
              <a:rPr lang="en-US" sz="1400" b="1" dirty="0"/>
              <a:t>Growth international freight</a:t>
            </a:r>
            <a:endParaRPr lang="en-US" sz="1400" b="1" noProof="1">
              <a:cs typeface="Calibri" pitchFamily="34" charset="0"/>
            </a:endParaRPr>
          </a:p>
          <a:p>
            <a:pPr marL="169863" indent="-112713">
              <a:buFont typeface="Arial" pitchFamily="34" charset="0"/>
              <a:buChar char="•"/>
              <a:defRPr/>
            </a:pPr>
            <a:r>
              <a:rPr lang="en-US" sz="1400" b="1" dirty="0"/>
              <a:t>Export Air cargo &amp; Screening</a:t>
            </a:r>
            <a:endParaRPr lang="en-US" sz="1400" b="1" noProof="1">
              <a:cs typeface="Calibri" pitchFamily="34" charset="0"/>
            </a:endParaRPr>
          </a:p>
          <a:p>
            <a:pPr marL="169863" indent="-112713">
              <a:buFont typeface="Arial" pitchFamily="34" charset="0"/>
              <a:buChar char="•"/>
              <a:defRPr/>
            </a:pPr>
            <a:r>
              <a:rPr lang="en-US" sz="1400" b="1" dirty="0"/>
              <a:t>Optimization work/ resources</a:t>
            </a:r>
            <a:endParaRPr lang="en-US" sz="1400" b="1" noProof="1">
              <a:cs typeface="Calibri" pitchFamily="34" charset="0"/>
            </a:endParaRPr>
          </a:p>
          <a:p>
            <a:pPr marL="169863" indent="-112713" eaLnBrk="1" hangingPunct="1">
              <a:buFont typeface="Arial" pitchFamily="34" charset="0"/>
              <a:buChar char="•"/>
              <a:defRPr/>
            </a:pPr>
            <a:r>
              <a:rPr lang="en-US" sz="1400" b="1" noProof="1">
                <a:cs typeface="Calibri" pitchFamily="34" charset="0"/>
              </a:rPr>
              <a:t>Capitalize on Haj &amp; Umrah seasons</a:t>
            </a:r>
          </a:p>
          <a:p>
            <a:pPr marL="169863" indent="-112713">
              <a:buFont typeface="Arial" pitchFamily="34" charset="0"/>
              <a:buChar char="•"/>
              <a:defRPr/>
            </a:pPr>
            <a:r>
              <a:rPr lang="en-US" sz="1400" b="1" noProof="1">
                <a:cs typeface="Calibri" pitchFamily="34" charset="0"/>
              </a:rPr>
              <a:t>General sales agent airlines for cargo</a:t>
            </a:r>
          </a:p>
          <a:p>
            <a:pPr marL="169863" indent="-169863" eaLnBrk="1" hangingPunct="1">
              <a:buFont typeface="Arial" pitchFamily="34" charset="0"/>
              <a:buChar char="•"/>
              <a:defRPr/>
            </a:pPr>
            <a:r>
              <a:rPr lang="en-US" sz="1400" b="1" dirty="0"/>
              <a:t>Enhance delivery performance for remote Location %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sz="1400" b="1" dirty="0"/>
              <a:t>Automation / sorting Machine – All Location</a:t>
            </a:r>
          </a:p>
          <a:p>
            <a:pPr marL="169863" indent="-169863" eaLnBrk="1" hangingPunct="1">
              <a:buFont typeface="Arial" pitchFamily="34" charset="0"/>
              <a:buChar char="•"/>
              <a:defRPr/>
            </a:pPr>
            <a:r>
              <a:rPr lang="en-GB" sz="1400" b="1" dirty="0"/>
              <a:t>Expanding /Increasing selling International shipments</a:t>
            </a:r>
            <a:endParaRPr lang="en-US" sz="1400" b="1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308ACC8-95EF-BB6A-FB25-960EB055F5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8114" y="588788"/>
            <a:ext cx="1631151" cy="788351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C8179119-67C0-9F8A-4A15-819C871DE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538" y="6386973"/>
            <a:ext cx="4464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solidFill>
                  <a:schemeClr val="bg1"/>
                </a:solidFill>
              </a:rPr>
              <a:t>Reviewed  November 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D4A6A8-EABD-9AD4-166B-8CCFBB279684}"/>
              </a:ext>
            </a:extLst>
          </p:cNvPr>
          <p:cNvSpPr/>
          <p:nvPr/>
        </p:nvSpPr>
        <p:spPr>
          <a:xfrm>
            <a:off x="9548828" y="6036906"/>
            <a:ext cx="2448260" cy="72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bject 2">
            <a:extLst>
              <a:ext uri="{FF2B5EF4-FFF2-40B4-BE49-F238E27FC236}">
                <a16:creationId xmlns:a16="http://schemas.microsoft.com/office/drawing/2014/main" id="{FA2C0106-F8A7-28A6-12D3-2A88D5CB2600}"/>
              </a:ext>
            </a:extLst>
          </p:cNvPr>
          <p:cNvPicPr/>
          <p:nvPr/>
        </p:nvPicPr>
        <p:blipFill rotWithShape="1">
          <a:blip r:embed="rId9" cstate="print"/>
          <a:srcRect t="16544" b="17508"/>
          <a:stretch/>
        </p:blipFill>
        <p:spPr>
          <a:xfrm>
            <a:off x="9861250" y="5939587"/>
            <a:ext cx="1921444" cy="75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3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FC1F83-F4B5-BA9B-1267-6AC08E3C6144}"/>
              </a:ext>
            </a:extLst>
          </p:cNvPr>
          <p:cNvSpPr txBox="1"/>
          <p:nvPr/>
        </p:nvSpPr>
        <p:spPr>
          <a:xfrm>
            <a:off x="277090" y="271014"/>
            <a:ext cx="5692473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733" b="1" dirty="0">
                <a:solidFill>
                  <a:schemeClr val="bg1"/>
                </a:solidFill>
              </a:rPr>
              <a:t>SMSA Threats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B321F8-501F-E221-C611-C06D6BCD89E7}"/>
              </a:ext>
            </a:extLst>
          </p:cNvPr>
          <p:cNvSpPr/>
          <p:nvPr/>
        </p:nvSpPr>
        <p:spPr>
          <a:xfrm>
            <a:off x="2210540" y="6409678"/>
            <a:ext cx="7208668" cy="230817"/>
          </a:xfrm>
          <a:prstGeom prst="rect">
            <a:avLst/>
          </a:prstGeom>
          <a:solidFill>
            <a:srgbClr val="FF6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3">
            <a:extLst>
              <a:ext uri="{FF2B5EF4-FFF2-40B4-BE49-F238E27FC236}">
                <a16:creationId xmlns:a16="http://schemas.microsoft.com/office/drawing/2014/main" id="{CECDC0A4-8B73-E268-0F5B-CF2BAE6F9730}"/>
              </a:ext>
            </a:extLst>
          </p:cNvPr>
          <p:cNvSpPr/>
          <p:nvPr/>
        </p:nvSpPr>
        <p:spPr>
          <a:xfrm rot="18913979">
            <a:off x="9874790" y="2952535"/>
            <a:ext cx="1472517" cy="2451808"/>
          </a:xfrm>
          <a:custGeom>
            <a:avLst/>
            <a:gdLst>
              <a:gd name="connsiteX0" fmla="*/ 956733 w 1168400"/>
              <a:gd name="connsiteY0" fmla="*/ 0 h 1744131"/>
              <a:gd name="connsiteX1" fmla="*/ 1168400 w 1168400"/>
              <a:gd name="connsiteY1" fmla="*/ 0 h 1744131"/>
              <a:gd name="connsiteX2" fmla="*/ 1168400 w 1168400"/>
              <a:gd name="connsiteY2" fmla="*/ 1159931 h 1744131"/>
              <a:gd name="connsiteX3" fmla="*/ 584200 w 1168400"/>
              <a:gd name="connsiteY3" fmla="*/ 1744131 h 1744131"/>
              <a:gd name="connsiteX4" fmla="*/ 0 w 1168400"/>
              <a:gd name="connsiteY4" fmla="*/ 1159931 h 1744131"/>
              <a:gd name="connsiteX5" fmla="*/ 0 w 1168400"/>
              <a:gd name="connsiteY5" fmla="*/ 956733 h 1744131"/>
              <a:gd name="connsiteX6" fmla="*/ 211667 w 1168400"/>
              <a:gd name="connsiteY6" fmla="*/ 956733 h 1744131"/>
              <a:gd name="connsiteX7" fmla="*/ 211667 w 1168400"/>
              <a:gd name="connsiteY7" fmla="*/ 1134529 h 1744131"/>
              <a:gd name="connsiteX8" fmla="*/ 584200 w 1168400"/>
              <a:gd name="connsiteY8" fmla="*/ 1507062 h 1744131"/>
              <a:gd name="connsiteX9" fmla="*/ 956733 w 1168400"/>
              <a:gd name="connsiteY9" fmla="*/ 1134529 h 174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400" h="1744131">
                <a:moveTo>
                  <a:pt x="956733" y="0"/>
                </a:moveTo>
                <a:lnTo>
                  <a:pt x="1168400" y="0"/>
                </a:lnTo>
                <a:lnTo>
                  <a:pt x="1168400" y="1159931"/>
                </a:lnTo>
                <a:cubicBezTo>
                  <a:pt x="1168400" y="1482576"/>
                  <a:pt x="906845" y="1744131"/>
                  <a:pt x="584200" y="1744131"/>
                </a:cubicBezTo>
                <a:cubicBezTo>
                  <a:pt x="261555" y="1744131"/>
                  <a:pt x="0" y="1482576"/>
                  <a:pt x="0" y="1159931"/>
                </a:cubicBezTo>
                <a:lnTo>
                  <a:pt x="0" y="956733"/>
                </a:lnTo>
                <a:lnTo>
                  <a:pt x="211667" y="956733"/>
                </a:lnTo>
                <a:lnTo>
                  <a:pt x="211667" y="1134529"/>
                </a:lnTo>
                <a:cubicBezTo>
                  <a:pt x="211667" y="1340273"/>
                  <a:pt x="378456" y="1507062"/>
                  <a:pt x="584200" y="1507062"/>
                </a:cubicBezTo>
                <a:cubicBezTo>
                  <a:pt x="789944" y="1507062"/>
                  <a:pt x="956733" y="1340273"/>
                  <a:pt x="956733" y="1134529"/>
                </a:cubicBezTo>
                <a:close/>
              </a:path>
            </a:pathLst>
          </a:cu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34">
            <a:extLst>
              <a:ext uri="{FF2B5EF4-FFF2-40B4-BE49-F238E27FC236}">
                <a16:creationId xmlns:a16="http://schemas.microsoft.com/office/drawing/2014/main" id="{C808A82B-0F2A-8D3A-CE5D-848272273B46}"/>
              </a:ext>
            </a:extLst>
          </p:cNvPr>
          <p:cNvSpPr/>
          <p:nvPr/>
        </p:nvSpPr>
        <p:spPr>
          <a:xfrm rot="8113979">
            <a:off x="8701353" y="1769515"/>
            <a:ext cx="1472517" cy="2451808"/>
          </a:xfrm>
          <a:custGeom>
            <a:avLst/>
            <a:gdLst>
              <a:gd name="connsiteX0" fmla="*/ 956733 w 1168400"/>
              <a:gd name="connsiteY0" fmla="*/ 0 h 1744131"/>
              <a:gd name="connsiteX1" fmla="*/ 1168400 w 1168400"/>
              <a:gd name="connsiteY1" fmla="*/ 0 h 1744131"/>
              <a:gd name="connsiteX2" fmla="*/ 1168400 w 1168400"/>
              <a:gd name="connsiteY2" fmla="*/ 1159931 h 1744131"/>
              <a:gd name="connsiteX3" fmla="*/ 584200 w 1168400"/>
              <a:gd name="connsiteY3" fmla="*/ 1744131 h 1744131"/>
              <a:gd name="connsiteX4" fmla="*/ 0 w 1168400"/>
              <a:gd name="connsiteY4" fmla="*/ 1159931 h 1744131"/>
              <a:gd name="connsiteX5" fmla="*/ 0 w 1168400"/>
              <a:gd name="connsiteY5" fmla="*/ 956733 h 1744131"/>
              <a:gd name="connsiteX6" fmla="*/ 211667 w 1168400"/>
              <a:gd name="connsiteY6" fmla="*/ 956733 h 1744131"/>
              <a:gd name="connsiteX7" fmla="*/ 211667 w 1168400"/>
              <a:gd name="connsiteY7" fmla="*/ 1134529 h 1744131"/>
              <a:gd name="connsiteX8" fmla="*/ 584200 w 1168400"/>
              <a:gd name="connsiteY8" fmla="*/ 1507062 h 1744131"/>
              <a:gd name="connsiteX9" fmla="*/ 956733 w 1168400"/>
              <a:gd name="connsiteY9" fmla="*/ 1134529 h 174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400" h="1744131">
                <a:moveTo>
                  <a:pt x="956733" y="0"/>
                </a:moveTo>
                <a:lnTo>
                  <a:pt x="1168400" y="0"/>
                </a:lnTo>
                <a:lnTo>
                  <a:pt x="1168400" y="1159931"/>
                </a:lnTo>
                <a:cubicBezTo>
                  <a:pt x="1168400" y="1482576"/>
                  <a:pt x="906845" y="1744131"/>
                  <a:pt x="584200" y="1744131"/>
                </a:cubicBezTo>
                <a:cubicBezTo>
                  <a:pt x="261555" y="1744131"/>
                  <a:pt x="0" y="1482576"/>
                  <a:pt x="0" y="1159931"/>
                </a:cubicBezTo>
                <a:lnTo>
                  <a:pt x="0" y="956733"/>
                </a:lnTo>
                <a:lnTo>
                  <a:pt x="211667" y="956733"/>
                </a:lnTo>
                <a:lnTo>
                  <a:pt x="211667" y="1134529"/>
                </a:lnTo>
                <a:cubicBezTo>
                  <a:pt x="211667" y="1340273"/>
                  <a:pt x="378456" y="1507062"/>
                  <a:pt x="584200" y="1507062"/>
                </a:cubicBezTo>
                <a:cubicBezTo>
                  <a:pt x="789944" y="1507062"/>
                  <a:pt x="956733" y="1340273"/>
                  <a:pt x="956733" y="113452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45">
            <a:extLst>
              <a:ext uri="{FF2B5EF4-FFF2-40B4-BE49-F238E27FC236}">
                <a16:creationId xmlns:a16="http://schemas.microsoft.com/office/drawing/2014/main" id="{E3AE7B20-6EF1-BD1A-EB30-4AD0E9026E1A}"/>
              </a:ext>
            </a:extLst>
          </p:cNvPr>
          <p:cNvSpPr/>
          <p:nvPr/>
        </p:nvSpPr>
        <p:spPr>
          <a:xfrm rot="13513979">
            <a:off x="9744068" y="1961873"/>
            <a:ext cx="1642476" cy="2198101"/>
          </a:xfrm>
          <a:custGeom>
            <a:avLst/>
            <a:gdLst>
              <a:gd name="connsiteX0" fmla="*/ 956733 w 1168400"/>
              <a:gd name="connsiteY0" fmla="*/ 0 h 1744131"/>
              <a:gd name="connsiteX1" fmla="*/ 1168400 w 1168400"/>
              <a:gd name="connsiteY1" fmla="*/ 0 h 1744131"/>
              <a:gd name="connsiteX2" fmla="*/ 1168400 w 1168400"/>
              <a:gd name="connsiteY2" fmla="*/ 1159931 h 1744131"/>
              <a:gd name="connsiteX3" fmla="*/ 584200 w 1168400"/>
              <a:gd name="connsiteY3" fmla="*/ 1744131 h 1744131"/>
              <a:gd name="connsiteX4" fmla="*/ 0 w 1168400"/>
              <a:gd name="connsiteY4" fmla="*/ 1159931 h 1744131"/>
              <a:gd name="connsiteX5" fmla="*/ 0 w 1168400"/>
              <a:gd name="connsiteY5" fmla="*/ 956733 h 1744131"/>
              <a:gd name="connsiteX6" fmla="*/ 211667 w 1168400"/>
              <a:gd name="connsiteY6" fmla="*/ 956733 h 1744131"/>
              <a:gd name="connsiteX7" fmla="*/ 211667 w 1168400"/>
              <a:gd name="connsiteY7" fmla="*/ 1134529 h 1744131"/>
              <a:gd name="connsiteX8" fmla="*/ 584200 w 1168400"/>
              <a:gd name="connsiteY8" fmla="*/ 1507062 h 1744131"/>
              <a:gd name="connsiteX9" fmla="*/ 956733 w 1168400"/>
              <a:gd name="connsiteY9" fmla="*/ 1134529 h 174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400" h="1744131">
                <a:moveTo>
                  <a:pt x="956733" y="0"/>
                </a:moveTo>
                <a:lnTo>
                  <a:pt x="1168400" y="0"/>
                </a:lnTo>
                <a:lnTo>
                  <a:pt x="1168400" y="1159931"/>
                </a:lnTo>
                <a:cubicBezTo>
                  <a:pt x="1168400" y="1482576"/>
                  <a:pt x="906845" y="1744131"/>
                  <a:pt x="584200" y="1744131"/>
                </a:cubicBezTo>
                <a:cubicBezTo>
                  <a:pt x="261555" y="1744131"/>
                  <a:pt x="0" y="1482576"/>
                  <a:pt x="0" y="1159931"/>
                </a:cubicBezTo>
                <a:lnTo>
                  <a:pt x="0" y="956733"/>
                </a:lnTo>
                <a:lnTo>
                  <a:pt x="211667" y="956733"/>
                </a:lnTo>
                <a:lnTo>
                  <a:pt x="211667" y="1134529"/>
                </a:lnTo>
                <a:cubicBezTo>
                  <a:pt x="211667" y="1340273"/>
                  <a:pt x="378456" y="1507062"/>
                  <a:pt x="584200" y="1507062"/>
                </a:cubicBezTo>
                <a:cubicBezTo>
                  <a:pt x="789944" y="1507062"/>
                  <a:pt x="956733" y="1340273"/>
                  <a:pt x="956733" y="11345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46">
            <a:extLst>
              <a:ext uri="{FF2B5EF4-FFF2-40B4-BE49-F238E27FC236}">
                <a16:creationId xmlns:a16="http://schemas.microsoft.com/office/drawing/2014/main" id="{8491D257-3B5B-C7F6-E5AD-18AFCD30E535}"/>
              </a:ext>
            </a:extLst>
          </p:cNvPr>
          <p:cNvSpPr/>
          <p:nvPr/>
        </p:nvSpPr>
        <p:spPr>
          <a:xfrm rot="2713979">
            <a:off x="8683463" y="3013885"/>
            <a:ext cx="1642476" cy="2198101"/>
          </a:xfrm>
          <a:custGeom>
            <a:avLst/>
            <a:gdLst>
              <a:gd name="connsiteX0" fmla="*/ 956733 w 1168400"/>
              <a:gd name="connsiteY0" fmla="*/ 0 h 1744131"/>
              <a:gd name="connsiteX1" fmla="*/ 1168400 w 1168400"/>
              <a:gd name="connsiteY1" fmla="*/ 0 h 1744131"/>
              <a:gd name="connsiteX2" fmla="*/ 1168400 w 1168400"/>
              <a:gd name="connsiteY2" fmla="*/ 1159931 h 1744131"/>
              <a:gd name="connsiteX3" fmla="*/ 584200 w 1168400"/>
              <a:gd name="connsiteY3" fmla="*/ 1744131 h 1744131"/>
              <a:gd name="connsiteX4" fmla="*/ 0 w 1168400"/>
              <a:gd name="connsiteY4" fmla="*/ 1159931 h 1744131"/>
              <a:gd name="connsiteX5" fmla="*/ 0 w 1168400"/>
              <a:gd name="connsiteY5" fmla="*/ 956733 h 1744131"/>
              <a:gd name="connsiteX6" fmla="*/ 211667 w 1168400"/>
              <a:gd name="connsiteY6" fmla="*/ 956733 h 1744131"/>
              <a:gd name="connsiteX7" fmla="*/ 211667 w 1168400"/>
              <a:gd name="connsiteY7" fmla="*/ 1134529 h 1744131"/>
              <a:gd name="connsiteX8" fmla="*/ 584200 w 1168400"/>
              <a:gd name="connsiteY8" fmla="*/ 1507062 h 1744131"/>
              <a:gd name="connsiteX9" fmla="*/ 956733 w 1168400"/>
              <a:gd name="connsiteY9" fmla="*/ 1134529 h 174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400" h="1744131">
                <a:moveTo>
                  <a:pt x="956733" y="0"/>
                </a:moveTo>
                <a:lnTo>
                  <a:pt x="1168400" y="0"/>
                </a:lnTo>
                <a:lnTo>
                  <a:pt x="1168400" y="1159931"/>
                </a:lnTo>
                <a:cubicBezTo>
                  <a:pt x="1168400" y="1482576"/>
                  <a:pt x="906845" y="1744131"/>
                  <a:pt x="584200" y="1744131"/>
                </a:cubicBezTo>
                <a:cubicBezTo>
                  <a:pt x="261555" y="1744131"/>
                  <a:pt x="0" y="1482576"/>
                  <a:pt x="0" y="1159931"/>
                </a:cubicBezTo>
                <a:lnTo>
                  <a:pt x="0" y="956733"/>
                </a:lnTo>
                <a:lnTo>
                  <a:pt x="211667" y="956733"/>
                </a:lnTo>
                <a:lnTo>
                  <a:pt x="211667" y="1134529"/>
                </a:lnTo>
                <a:cubicBezTo>
                  <a:pt x="211667" y="1340273"/>
                  <a:pt x="378456" y="1507062"/>
                  <a:pt x="584200" y="1507062"/>
                </a:cubicBezTo>
                <a:cubicBezTo>
                  <a:pt x="789944" y="1507062"/>
                  <a:pt x="956733" y="1340273"/>
                  <a:pt x="956733" y="1134529"/>
                </a:cubicBezTo>
                <a:close/>
              </a:path>
            </a:pathLst>
          </a:cu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201980-AB5A-110D-8068-930F585EC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17" y="2486847"/>
            <a:ext cx="464802" cy="4274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B5AB47-F3D9-28D3-9E64-89909986A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17" y="2454086"/>
            <a:ext cx="313087" cy="427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CB2D2D-8E5F-5FB6-8AE6-8D08FB197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52" y="4207563"/>
            <a:ext cx="385241" cy="5172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479570-07D2-F8EE-5B4F-8E0A4A068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027" y="4179785"/>
            <a:ext cx="444891" cy="517208"/>
          </a:xfrm>
          <a:prstGeom prst="rect">
            <a:avLst/>
          </a:prstGeom>
        </p:spPr>
      </p:pic>
      <p:sp>
        <p:nvSpPr>
          <p:cNvPr id="18" name="Google Shape;244;p18">
            <a:extLst>
              <a:ext uri="{FF2B5EF4-FFF2-40B4-BE49-F238E27FC236}">
                <a16:creationId xmlns:a16="http://schemas.microsoft.com/office/drawing/2014/main" id="{F3FEF74F-9EED-4892-DED7-22F8A5F890FA}"/>
              </a:ext>
            </a:extLst>
          </p:cNvPr>
          <p:cNvSpPr/>
          <p:nvPr/>
        </p:nvSpPr>
        <p:spPr>
          <a:xfrm>
            <a:off x="9495287" y="3105480"/>
            <a:ext cx="962333" cy="949384"/>
          </a:xfrm>
          <a:custGeom>
            <a:avLst/>
            <a:gdLst/>
            <a:ahLst/>
            <a:cxnLst/>
            <a:rect l="l" t="t" r="r" b="b"/>
            <a:pathLst>
              <a:path w="39315" h="38786" extrusionOk="0">
                <a:moveTo>
                  <a:pt x="19659" y="1"/>
                </a:moveTo>
                <a:cubicBezTo>
                  <a:pt x="18964" y="1"/>
                  <a:pt x="18270" y="266"/>
                  <a:pt x="17740" y="796"/>
                </a:cubicBezTo>
                <a:lnTo>
                  <a:pt x="1072" y="17464"/>
                </a:lnTo>
                <a:cubicBezTo>
                  <a:pt x="0" y="18536"/>
                  <a:pt x="0" y="20250"/>
                  <a:pt x="1072" y="21322"/>
                </a:cubicBezTo>
                <a:lnTo>
                  <a:pt x="17740" y="37991"/>
                </a:lnTo>
                <a:cubicBezTo>
                  <a:pt x="18270" y="38521"/>
                  <a:pt x="18964" y="38785"/>
                  <a:pt x="19659" y="38785"/>
                </a:cubicBezTo>
                <a:cubicBezTo>
                  <a:pt x="20354" y="38785"/>
                  <a:pt x="21050" y="38521"/>
                  <a:pt x="21586" y="37991"/>
                </a:cubicBezTo>
                <a:lnTo>
                  <a:pt x="38255" y="21322"/>
                </a:lnTo>
                <a:cubicBezTo>
                  <a:pt x="39314" y="20250"/>
                  <a:pt x="39314" y="18536"/>
                  <a:pt x="38255" y="17464"/>
                </a:cubicBezTo>
                <a:lnTo>
                  <a:pt x="21586" y="796"/>
                </a:lnTo>
                <a:cubicBezTo>
                  <a:pt x="21050" y="266"/>
                  <a:pt x="20354" y="1"/>
                  <a:pt x="19659" y="1"/>
                </a:cubicBezTo>
                <a:close/>
              </a:path>
            </a:pathLst>
          </a:custGeom>
          <a:solidFill>
            <a:srgbClr val="4401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5;p18">
            <a:extLst>
              <a:ext uri="{FF2B5EF4-FFF2-40B4-BE49-F238E27FC236}">
                <a16:creationId xmlns:a16="http://schemas.microsoft.com/office/drawing/2014/main" id="{98E9D3A3-416A-7F29-4D9C-B4C9C094CCF3}"/>
              </a:ext>
            </a:extLst>
          </p:cNvPr>
          <p:cNvGrpSpPr/>
          <p:nvPr/>
        </p:nvGrpSpPr>
        <p:grpSpPr>
          <a:xfrm>
            <a:off x="9472476" y="3048210"/>
            <a:ext cx="1114461" cy="1099456"/>
            <a:chOff x="4015272" y="2319989"/>
            <a:chExt cx="1114461" cy="1099456"/>
          </a:xfrm>
          <a:solidFill>
            <a:srgbClr val="440199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0" name="Google Shape;246;p18">
              <a:extLst>
                <a:ext uri="{FF2B5EF4-FFF2-40B4-BE49-F238E27FC236}">
                  <a16:creationId xmlns:a16="http://schemas.microsoft.com/office/drawing/2014/main" id="{9EADFB8B-5D10-595C-37C1-5706FE13CCEF}"/>
                </a:ext>
              </a:extLst>
            </p:cNvPr>
            <p:cNvSpPr/>
            <p:nvPr/>
          </p:nvSpPr>
          <p:spPr>
            <a:xfrm>
              <a:off x="4015272" y="2319989"/>
              <a:ext cx="1114461" cy="1099456"/>
            </a:xfrm>
            <a:custGeom>
              <a:avLst/>
              <a:gdLst/>
              <a:ahLst/>
              <a:cxnLst/>
              <a:rect l="l" t="t" r="r" b="b"/>
              <a:pathLst>
                <a:path w="45530" h="44917" extrusionOk="0">
                  <a:moveTo>
                    <a:pt x="22765" y="0"/>
                  </a:moveTo>
                  <a:cubicBezTo>
                    <a:pt x="21959" y="0"/>
                    <a:pt x="21152" y="307"/>
                    <a:pt x="20539" y="920"/>
                  </a:cubicBezTo>
                  <a:lnTo>
                    <a:pt x="1227" y="20232"/>
                  </a:lnTo>
                  <a:cubicBezTo>
                    <a:pt x="0" y="21458"/>
                    <a:pt x="0" y="23458"/>
                    <a:pt x="1227" y="24685"/>
                  </a:cubicBezTo>
                  <a:lnTo>
                    <a:pt x="20539" y="43997"/>
                  </a:lnTo>
                  <a:cubicBezTo>
                    <a:pt x="21152" y="44610"/>
                    <a:pt x="21959" y="44916"/>
                    <a:pt x="22765" y="44916"/>
                  </a:cubicBezTo>
                  <a:cubicBezTo>
                    <a:pt x="23572" y="44916"/>
                    <a:pt x="24379" y="44610"/>
                    <a:pt x="24992" y="43997"/>
                  </a:cubicBezTo>
                  <a:lnTo>
                    <a:pt x="44304" y="24685"/>
                  </a:lnTo>
                  <a:cubicBezTo>
                    <a:pt x="45530" y="23458"/>
                    <a:pt x="45530" y="21458"/>
                    <a:pt x="44304" y="20232"/>
                  </a:cubicBezTo>
                  <a:lnTo>
                    <a:pt x="24992" y="920"/>
                  </a:lnTo>
                  <a:cubicBezTo>
                    <a:pt x="24379" y="307"/>
                    <a:pt x="23572" y="0"/>
                    <a:pt x="22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7;p18">
              <a:extLst>
                <a:ext uri="{FF2B5EF4-FFF2-40B4-BE49-F238E27FC236}">
                  <a16:creationId xmlns:a16="http://schemas.microsoft.com/office/drawing/2014/main" id="{291C6D79-6DFD-9AFF-B1E9-F964B4C69E9E}"/>
                </a:ext>
              </a:extLst>
            </p:cNvPr>
            <p:cNvSpPr/>
            <p:nvPr/>
          </p:nvSpPr>
          <p:spPr>
            <a:xfrm>
              <a:off x="4091624" y="2395263"/>
              <a:ext cx="962089" cy="949145"/>
            </a:xfrm>
            <a:custGeom>
              <a:avLst/>
              <a:gdLst/>
              <a:ahLst/>
              <a:cxnLst/>
              <a:rect l="l" t="t" r="r" b="b"/>
              <a:pathLst>
                <a:path w="33374" h="32925" extrusionOk="0">
                  <a:moveTo>
                    <a:pt x="16686" y="1"/>
                  </a:moveTo>
                  <a:cubicBezTo>
                    <a:pt x="16095" y="1"/>
                    <a:pt x="15503" y="224"/>
                    <a:pt x="15050" y="671"/>
                  </a:cubicBezTo>
                  <a:lnTo>
                    <a:pt x="894" y="14827"/>
                  </a:lnTo>
                  <a:cubicBezTo>
                    <a:pt x="1" y="15732"/>
                    <a:pt x="1" y="17184"/>
                    <a:pt x="894" y="18089"/>
                  </a:cubicBezTo>
                  <a:lnTo>
                    <a:pt x="15050" y="32246"/>
                  </a:lnTo>
                  <a:cubicBezTo>
                    <a:pt x="15503" y="32698"/>
                    <a:pt x="16095" y="32925"/>
                    <a:pt x="16686" y="32925"/>
                  </a:cubicBezTo>
                  <a:cubicBezTo>
                    <a:pt x="17277" y="32925"/>
                    <a:pt x="17866" y="32698"/>
                    <a:pt x="18312" y="32246"/>
                  </a:cubicBezTo>
                  <a:lnTo>
                    <a:pt x="32469" y="18089"/>
                  </a:lnTo>
                  <a:cubicBezTo>
                    <a:pt x="33374" y="17184"/>
                    <a:pt x="33374" y="15732"/>
                    <a:pt x="32469" y="14827"/>
                  </a:cubicBezTo>
                  <a:lnTo>
                    <a:pt x="18312" y="671"/>
                  </a:lnTo>
                  <a:cubicBezTo>
                    <a:pt x="17866" y="224"/>
                    <a:pt x="17277" y="1"/>
                    <a:pt x="16686" y="1"/>
                  </a:cubicBezTo>
                  <a:close/>
                </a:path>
              </a:pathLst>
            </a:custGeom>
            <a:solidFill>
              <a:srgbClr val="FF67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5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SWOT</a:t>
              </a:r>
              <a:endParaRPr sz="185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22" name="Picture 2" descr="d:\Data\DesktopFiles\Strategy 2021\radar-sweep.png">
            <a:extLst>
              <a:ext uri="{FF2B5EF4-FFF2-40B4-BE49-F238E27FC236}">
                <a16:creationId xmlns:a16="http://schemas.microsoft.com/office/drawing/2014/main" id="{019E6DAE-43AE-9D94-966C-F759B4E2F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59309" y="4797206"/>
            <a:ext cx="588271" cy="586843"/>
          </a:xfrm>
          <a:prstGeom prst="rect">
            <a:avLst/>
          </a:prstGeom>
          <a:noFill/>
        </p:spPr>
      </p:pic>
      <p:sp>
        <p:nvSpPr>
          <p:cNvPr id="23" name="Google Shape;85;p15">
            <a:extLst>
              <a:ext uri="{FF2B5EF4-FFF2-40B4-BE49-F238E27FC236}">
                <a16:creationId xmlns:a16="http://schemas.microsoft.com/office/drawing/2014/main" id="{4D47ADD2-A7A9-91B5-BB3B-995518D93ED7}"/>
              </a:ext>
            </a:extLst>
          </p:cNvPr>
          <p:cNvSpPr/>
          <p:nvPr/>
        </p:nvSpPr>
        <p:spPr>
          <a:xfrm>
            <a:off x="11252199" y="4795471"/>
            <a:ext cx="588271" cy="586843"/>
          </a:xfrm>
          <a:custGeom>
            <a:avLst/>
            <a:gdLst/>
            <a:ahLst/>
            <a:cxnLst/>
            <a:rect l="l" t="t" r="r" b="b"/>
            <a:pathLst>
              <a:path w="24980" h="24980" extrusionOk="0">
                <a:moveTo>
                  <a:pt x="12490" y="0"/>
                </a:moveTo>
                <a:cubicBezTo>
                  <a:pt x="5585" y="0"/>
                  <a:pt x="1" y="5596"/>
                  <a:pt x="1" y="12490"/>
                </a:cubicBezTo>
                <a:cubicBezTo>
                  <a:pt x="1" y="19396"/>
                  <a:pt x="5585" y="24980"/>
                  <a:pt x="12490" y="24980"/>
                </a:cubicBezTo>
                <a:cubicBezTo>
                  <a:pt x="19384" y="24980"/>
                  <a:pt x="24980" y="19396"/>
                  <a:pt x="24980" y="12490"/>
                </a:cubicBezTo>
                <a:cubicBezTo>
                  <a:pt x="24980" y="5596"/>
                  <a:pt x="19384" y="0"/>
                  <a:pt x="1249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86;p15">
            <a:extLst>
              <a:ext uri="{FF2B5EF4-FFF2-40B4-BE49-F238E27FC236}">
                <a16:creationId xmlns:a16="http://schemas.microsoft.com/office/drawing/2014/main" id="{DFF88B9B-B520-5426-A439-B04F23F3A82A}"/>
              </a:ext>
            </a:extLst>
          </p:cNvPr>
          <p:cNvSpPr/>
          <p:nvPr/>
        </p:nvSpPr>
        <p:spPr>
          <a:xfrm>
            <a:off x="11331088" y="4867076"/>
            <a:ext cx="444712" cy="443632"/>
          </a:xfrm>
          <a:custGeom>
            <a:avLst/>
            <a:gdLst/>
            <a:ahLst/>
            <a:cxnLst/>
            <a:rect l="l" t="t" r="r" b="b"/>
            <a:pathLst>
              <a:path w="18884" h="18884" extrusionOk="0">
                <a:moveTo>
                  <a:pt x="9442" y="0"/>
                </a:moveTo>
                <a:cubicBezTo>
                  <a:pt x="4227" y="0"/>
                  <a:pt x="1" y="4227"/>
                  <a:pt x="1" y="9442"/>
                </a:cubicBezTo>
                <a:cubicBezTo>
                  <a:pt x="1" y="14657"/>
                  <a:pt x="4227" y="18884"/>
                  <a:pt x="9442" y="18884"/>
                </a:cubicBezTo>
                <a:cubicBezTo>
                  <a:pt x="14657" y="18884"/>
                  <a:pt x="18884" y="14657"/>
                  <a:pt x="18884" y="9442"/>
                </a:cubicBezTo>
                <a:cubicBezTo>
                  <a:pt x="18884" y="4227"/>
                  <a:pt x="14657" y="0"/>
                  <a:pt x="9442" y="0"/>
                </a:cubicBezTo>
                <a:close/>
              </a:path>
            </a:pathLst>
          </a:custGeom>
          <a:solidFill>
            <a:srgbClr val="FF671F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T</a:t>
            </a:r>
            <a:endParaRPr sz="2200" b="1" dirty="0">
              <a:solidFill>
                <a:srgbClr val="FFFFFF"/>
              </a:solidFill>
            </a:endParaRPr>
          </a:p>
        </p:txBody>
      </p:sp>
      <p:pic>
        <p:nvPicPr>
          <p:cNvPr id="25" name="Picture 24" descr="d:\Data\Pictures\Clipart\3D Sphere.png">
            <a:extLst>
              <a:ext uri="{FF2B5EF4-FFF2-40B4-BE49-F238E27FC236}">
                <a16:creationId xmlns:a16="http://schemas.microsoft.com/office/drawing/2014/main" id="{EC168333-260A-0BA7-9686-FB5D8EC5D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05897" y="4843261"/>
            <a:ext cx="497908" cy="491262"/>
          </a:xfrm>
          <a:prstGeom prst="rect">
            <a:avLst/>
          </a:prstGeom>
          <a:noFill/>
        </p:spPr>
      </p:pic>
      <p:sp>
        <p:nvSpPr>
          <p:cNvPr id="26" name="Rektangel 161">
            <a:extLst>
              <a:ext uri="{FF2B5EF4-FFF2-40B4-BE49-F238E27FC236}">
                <a16:creationId xmlns:a16="http://schemas.microsoft.com/office/drawing/2014/main" id="{CE97A544-1A42-4AEC-5800-3BF0508D5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891" y="1933449"/>
            <a:ext cx="6349876" cy="32932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69863" indent="-16986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noProof="1">
                <a:cs typeface="Calibri" pitchFamily="34" charset="0"/>
              </a:rPr>
              <a:t>Losing key customers</a:t>
            </a:r>
          </a:p>
          <a:p>
            <a:pPr marL="169863" indent="-16986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noProof="1">
                <a:cs typeface="Calibri" pitchFamily="34" charset="0"/>
              </a:rPr>
              <a:t>Saudization control (Turnover)</a:t>
            </a:r>
          </a:p>
          <a:p>
            <a:pPr marL="169863" indent="-16986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noProof="1">
                <a:cs typeface="Calibri" pitchFamily="34" charset="0"/>
              </a:rPr>
              <a:t>Change in government regulations</a:t>
            </a:r>
          </a:p>
          <a:p>
            <a:pPr marL="169863" indent="-16986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noProof="1">
                <a:cs typeface="Calibri" pitchFamily="34" charset="0"/>
              </a:rPr>
              <a:t>Use of casual labor / vehicale</a:t>
            </a:r>
          </a:p>
          <a:p>
            <a:pPr marL="169863" indent="-16986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noProof="1">
                <a:cs typeface="Calibri" pitchFamily="34" charset="0"/>
              </a:rPr>
              <a:t>Not keeping upto date with technology</a:t>
            </a:r>
          </a:p>
          <a:p>
            <a:pPr marL="169863" indent="-16986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noProof="1">
                <a:cs typeface="Calibri" pitchFamily="34" charset="0"/>
              </a:rPr>
              <a:t>International outbound business (express)</a:t>
            </a:r>
          </a:p>
          <a:p>
            <a:pPr marL="169863" indent="-16986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noProof="1">
                <a:cs typeface="Calibri" pitchFamily="34" charset="0"/>
              </a:rPr>
              <a:t>Unlicensed and unofficial players in the market</a:t>
            </a:r>
          </a:p>
          <a:p>
            <a:pPr marL="169863" indent="-169863" defTabSz="801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600" b="1" noProof="1">
                <a:cs typeface="Calibri" pitchFamily="34" charset="0"/>
              </a:rPr>
              <a:t>unclear global political scene affecting global economy</a:t>
            </a:r>
            <a:endParaRPr lang="en-US" sz="1600" b="1" noProof="1">
              <a:cs typeface="Calibri" pitchFamily="34" charset="0"/>
            </a:endParaRPr>
          </a:p>
          <a:p>
            <a:pPr marL="169863" indent="-169863" defTabSz="801688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noProof="1">
                <a:cs typeface="Calibri" pitchFamily="34" charset="0"/>
              </a:rPr>
              <a:t>Entry of new competitors and price war – low overheads</a:t>
            </a:r>
          </a:p>
          <a:p>
            <a:pPr marL="169863" indent="-169863" defTabSz="801688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noProof="1">
                <a:cs typeface="Calibri" pitchFamily="34" charset="0"/>
              </a:rPr>
              <a:t>Technology spending very low</a:t>
            </a:r>
          </a:p>
          <a:p>
            <a:pPr marL="169863" indent="-169863" defTabSz="801688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600" b="1" noProof="1">
                <a:cs typeface="Calibri" pitchFamily="34" charset="0"/>
              </a:rPr>
              <a:t>Invoicing process, a major part requires manual intervention</a:t>
            </a:r>
            <a:endParaRPr lang="en-US" sz="1600" b="1" noProof="1">
              <a:cs typeface="Calibri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E9AC87D-BC92-343A-2F73-408D8E8F86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8114" y="588788"/>
            <a:ext cx="1631151" cy="788351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CA0ED444-10D1-BA36-D6C5-F2573EE13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717" y="6400075"/>
            <a:ext cx="4464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solidFill>
                  <a:schemeClr val="bg1"/>
                </a:solidFill>
              </a:rPr>
              <a:t>Reviewed  November 2023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i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2FD900-A4DD-B2CD-F252-1283849C11E8}"/>
              </a:ext>
            </a:extLst>
          </p:cNvPr>
          <p:cNvSpPr/>
          <p:nvPr/>
        </p:nvSpPr>
        <p:spPr>
          <a:xfrm>
            <a:off x="9548828" y="6036906"/>
            <a:ext cx="2448260" cy="72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bject 2">
            <a:extLst>
              <a:ext uri="{FF2B5EF4-FFF2-40B4-BE49-F238E27FC236}">
                <a16:creationId xmlns:a16="http://schemas.microsoft.com/office/drawing/2014/main" id="{AD4134D0-83D3-4F4B-96D7-C8330CFACD03}"/>
              </a:ext>
            </a:extLst>
          </p:cNvPr>
          <p:cNvPicPr/>
          <p:nvPr/>
        </p:nvPicPr>
        <p:blipFill rotWithShape="1">
          <a:blip r:embed="rId9" cstate="print"/>
          <a:srcRect t="16544" b="17508"/>
          <a:stretch/>
        </p:blipFill>
        <p:spPr>
          <a:xfrm>
            <a:off x="9902616" y="5946537"/>
            <a:ext cx="1921444" cy="75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4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ED33C2-5A85-7B01-90EA-65DC3F475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519" y="165235"/>
            <a:ext cx="1728846" cy="46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2BE898-2EF5-BA79-48E2-9616D6E27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47" y="6061974"/>
            <a:ext cx="2079666" cy="53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E38467-45E2-7AAA-9AF5-DDBE2D120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6094" y="6035340"/>
            <a:ext cx="1631151" cy="7883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ED507A-9D72-EC83-BFEC-B0A56D2EA468}"/>
              </a:ext>
            </a:extLst>
          </p:cNvPr>
          <p:cNvSpPr/>
          <p:nvPr/>
        </p:nvSpPr>
        <p:spPr>
          <a:xfrm>
            <a:off x="9548828" y="6036906"/>
            <a:ext cx="2448260" cy="72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F04A8CAE-940D-CAD9-88C9-800D1CA1C4C3}"/>
              </a:ext>
            </a:extLst>
          </p:cNvPr>
          <p:cNvPicPr/>
          <p:nvPr/>
        </p:nvPicPr>
        <p:blipFill rotWithShape="1">
          <a:blip r:embed="rId5" cstate="print"/>
          <a:srcRect t="16544" b="17508"/>
          <a:stretch/>
        </p:blipFill>
        <p:spPr>
          <a:xfrm>
            <a:off x="9932827" y="5967949"/>
            <a:ext cx="1921444" cy="75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49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490</Words>
  <Application>Microsoft Office PowerPoint</Application>
  <PresentationFormat>Widescreen</PresentationFormat>
  <Paragraphs>104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Fira Sans Extra Condensed Medium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Nifraz</dc:creator>
  <cp:lastModifiedBy>Hassan Ali Akram</cp:lastModifiedBy>
  <cp:revision>51</cp:revision>
  <cp:lastPrinted>2024-03-31T07:50:22Z</cp:lastPrinted>
  <dcterms:created xsi:type="dcterms:W3CDTF">2022-09-28T05:51:14Z</dcterms:created>
  <dcterms:modified xsi:type="dcterms:W3CDTF">2024-03-31T10:13:51Z</dcterms:modified>
</cp:coreProperties>
</file>