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00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2" r:id="rId34"/>
    <p:sldId id="293" r:id="rId35"/>
    <p:sldId id="294" r:id="rId36"/>
    <p:sldId id="295" r:id="rId37"/>
    <p:sldId id="297" r:id="rId38"/>
    <p:sldId id="296" r:id="rId39"/>
    <p:sldId id="298" r:id="rId40"/>
    <p:sldId id="299" r:id="rId41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0099"/>
    <a:srgbClr val="FC6322"/>
    <a:srgbClr val="521B93"/>
    <a:srgbClr val="0000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90"/>
  </p:normalViewPr>
  <p:slideViewPr>
    <p:cSldViewPr snapToGrid="0">
      <p:cViewPr varScale="1">
        <p:scale>
          <a:sx n="67" d="100"/>
          <a:sy n="67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28FEE-B038-E44A-A037-B6CBB76AA8B6}" type="datetimeFigureOut">
              <a:rPr lang="en-SA" smtClean="0"/>
              <a:t>07/28/2024</a:t>
            </a:fld>
            <a:endParaRPr lang="en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5DB42-6627-8849-805D-7464FEC66602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533296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4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654009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13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402029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14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319020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15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45209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16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749299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17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092211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18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70352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19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79620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20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58547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27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038977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28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3673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5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940275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29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90681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30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35959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31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323488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32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529327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33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78475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34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44361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35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252348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36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539967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37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852783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38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70687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6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441369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39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447910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40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72063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7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471710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8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888907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9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70113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10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920511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11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526877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5DB42-6627-8849-805D-7464FEC66602}" type="slidenum">
              <a:rPr lang="en-SA" smtClean="0"/>
              <a:t>12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24842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79B803-1F48-F09F-02BC-CE7A502944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3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8DC52-18C4-3FC5-7F3F-87081774C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AC3B8-2B0C-1A1B-F67D-D960C5FE3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F9B0C-15E8-A854-263B-52BA718E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4BD4-4DC6-2242-A283-02529D74CF6A}" type="datetimeFigureOut">
              <a:rPr lang="en-SA" smtClean="0"/>
              <a:t>07/28/2024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4B37A-ABE4-1567-3329-E3966669A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FDAA7-3AB8-E8A1-03FA-CA87A4B1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6A5C-ED68-5041-BDC0-8E143C8ACC9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83100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B9118F-112E-568B-21F5-C1B3D7445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277B8-F9AF-959C-81E2-89EF68E4B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4A8F1-9573-2EC8-A5B9-D3D71DF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4BD4-4DC6-2242-A283-02529D74CF6A}" type="datetimeFigureOut">
              <a:rPr lang="en-SA" smtClean="0"/>
              <a:t>07/28/2024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171DD-D6A3-3E95-9F40-E09CE879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5AE47-8C09-F95F-0DD4-3A072619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6A5C-ED68-5041-BDC0-8E143C8ACC9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7940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A209CC-3067-54D6-D825-551DBF457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7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4A5F-29F6-E3EC-5CB1-0079886B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D996C-9C63-8087-65DD-BE5CF054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51FA7-973A-9A67-1EB7-E8EA76E7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4BD4-4DC6-2242-A283-02529D74CF6A}" type="datetimeFigureOut">
              <a:rPr lang="en-SA" smtClean="0"/>
              <a:t>07/28/2024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052BC-4ADE-B1EC-4F9E-1F0B191F5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BBC27-245E-B58D-9748-118F9874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6A5C-ED68-5041-BDC0-8E143C8ACC9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26440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0FA21-613E-D734-4D5B-BB8452E3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FDDFD-928D-0FC7-A8C6-CBC1B507B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C3A0C-E6ED-CD69-7722-3B85964B2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6BF64-9B3C-D965-1F31-277EAB25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4BD4-4DC6-2242-A283-02529D74CF6A}" type="datetimeFigureOut">
              <a:rPr lang="en-SA" smtClean="0"/>
              <a:t>07/28/2024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25799-0A25-2149-F1A3-42B1B2A6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DD80A-0F95-9F02-6D38-F3331DEF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6A5C-ED68-5041-BDC0-8E143C8ACC9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81452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C5790-DB58-40D6-68EA-36E06032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5F95B-F9DC-2577-BAE6-2CA093EFA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768D8-E8A0-0388-0175-C89FE5628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BA0B15-51FA-DCC0-F288-10829829E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85E27-7B8A-E6DB-B42D-2E8E43398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A3F33-AE95-C1BC-92D7-70E5656D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4BD4-4DC6-2242-A283-02529D74CF6A}" type="datetimeFigureOut">
              <a:rPr lang="en-SA" smtClean="0"/>
              <a:t>07/28/2024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046ECC-4F89-508C-4855-D9847808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37A7BA-EC3C-3D53-1C54-A242C956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6A5C-ED68-5041-BDC0-8E143C8ACC9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81963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0B42B-F344-21AB-02D9-B6F9FDD6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673324-6CF3-082B-559D-36124349E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4BD4-4DC6-2242-A283-02529D74CF6A}" type="datetimeFigureOut">
              <a:rPr lang="en-SA" smtClean="0"/>
              <a:t>07/28/2024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37D6F-D8FD-D5BB-0BE1-90762079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678B3-50EE-CDD8-E866-151B0FA5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6A5C-ED68-5041-BDC0-8E143C8ACC9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98579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0DB76-E558-7682-7E6B-7004D363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4BD4-4DC6-2242-A283-02529D74CF6A}" type="datetimeFigureOut">
              <a:rPr lang="en-SA" smtClean="0"/>
              <a:t>07/28/2024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964C9-CE3A-73CB-CF18-42E0B513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497FF-1717-F83E-AE57-76819EAB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6A5C-ED68-5041-BDC0-8E143C8ACC9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9924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20DDB-497F-E678-374E-20383E9C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11BAD-A2A5-A939-36B3-8C32FFB06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5CB68-4452-F5CE-6696-9A7987C9F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AAE6D-859C-F8A4-B297-BDC16D39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4BD4-4DC6-2242-A283-02529D74CF6A}" type="datetimeFigureOut">
              <a:rPr lang="en-SA" smtClean="0"/>
              <a:t>07/28/2024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16C6D-6DEE-AB55-4639-C443973C5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2C8B3-7B8F-31FB-B182-F6A222B12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6A5C-ED68-5041-BDC0-8E143C8ACC9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4189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F0C6-2C4F-9607-2C17-BF70496E4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E6237-3C04-287C-8A5F-309D792318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1D0CF-D5D5-CD5C-2819-8A95BCEC4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CF26E-F65A-E3BF-8B66-989EF287D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4BD4-4DC6-2242-A283-02529D74CF6A}" type="datetimeFigureOut">
              <a:rPr lang="en-SA" smtClean="0"/>
              <a:t>07/28/2024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525E3-E971-93F0-03B6-AEF198499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FD2DE-6F21-0EF8-578B-A7F44370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16A5C-ED68-5041-BDC0-8E143C8ACC9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28743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A3FE00-65B7-B3A5-8EFD-E2D30C328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B0DA5-87B8-2669-A17C-3AE89E757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16322-F747-846D-8EBF-AAE988226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F4BD4-4DC6-2242-A283-02529D74CF6A}" type="datetimeFigureOut">
              <a:rPr lang="en-SA" smtClean="0"/>
              <a:t>07/28/2024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35522-2071-AA29-EA3F-EE7471AEF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66B32-ACEC-AA44-B9EF-110E96B5D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16A5C-ED68-5041-BDC0-8E143C8ACC9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8854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10.png"/><Relationship Id="rId9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10.png"/><Relationship Id="rId9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.png"/><Relationship Id="rId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5" Type="http://schemas.openxmlformats.org/officeDocument/2006/relationships/image" Target="../media/image118.png"/><Relationship Id="rId10" Type="http://schemas.openxmlformats.org/officeDocument/2006/relationships/image" Target="../media/image122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0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0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jpeg"/><Relationship Id="rId5" Type="http://schemas.openxmlformats.org/officeDocument/2006/relationships/image" Target="../media/image95.png"/><Relationship Id="rId4" Type="http://schemas.openxmlformats.org/officeDocument/2006/relationships/image" Target="../media/image134.png"/><Relationship Id="rId9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3" Type="http://schemas.openxmlformats.org/officeDocument/2006/relationships/image" Target="../media/image146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17" Type="http://schemas.openxmlformats.org/officeDocument/2006/relationships/image" Target="../media/image158.png"/><Relationship Id="rId2" Type="http://schemas.openxmlformats.org/officeDocument/2006/relationships/image" Target="../media/image145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5" Type="http://schemas.openxmlformats.org/officeDocument/2006/relationships/image" Target="../media/image156.png"/><Relationship Id="rId10" Type="http://schemas.openxmlformats.org/officeDocument/2006/relationships/image" Target="../media/image152.png"/><Relationship Id="rId4" Type="http://schemas.openxmlformats.org/officeDocument/2006/relationships/image" Target="../media/image10.png"/><Relationship Id="rId9" Type="http://schemas.openxmlformats.org/officeDocument/2006/relationships/image" Target="../media/image151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60.png"/><Relationship Id="rId7" Type="http://schemas.openxmlformats.org/officeDocument/2006/relationships/image" Target="../media/image158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34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9.emf"/><Relationship Id="rId7" Type="http://schemas.openxmlformats.org/officeDocument/2006/relationships/image" Target="../media/image17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34.png"/><Relationship Id="rId9" Type="http://schemas.openxmlformats.org/officeDocument/2006/relationships/image" Target="../media/image1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0.png"/><Relationship Id="rId7" Type="http://schemas.openxmlformats.org/officeDocument/2006/relationships/image" Target="../media/image134.png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11" Type="http://schemas.openxmlformats.org/officeDocument/2006/relationships/image" Target="../media/image181.png"/><Relationship Id="rId5" Type="http://schemas.openxmlformats.org/officeDocument/2006/relationships/image" Target="../media/image176.png"/><Relationship Id="rId15" Type="http://schemas.openxmlformats.org/officeDocument/2006/relationships/image" Target="../media/image185.png"/><Relationship Id="rId10" Type="http://schemas.openxmlformats.org/officeDocument/2006/relationships/image" Target="../media/image180.png"/><Relationship Id="rId4" Type="http://schemas.openxmlformats.org/officeDocument/2006/relationships/image" Target="../media/image175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0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png"/><Relationship Id="rId5" Type="http://schemas.openxmlformats.org/officeDocument/2006/relationships/image" Target="../media/image10.png"/><Relationship Id="rId4" Type="http://schemas.openxmlformats.org/officeDocument/2006/relationships/image" Target="../media/image2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30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1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png"/><Relationship Id="rId18" Type="http://schemas.openxmlformats.org/officeDocument/2006/relationships/image" Target="../media/image75.emf"/><Relationship Id="rId3" Type="http://schemas.openxmlformats.org/officeDocument/2006/relationships/image" Target="../media/image10.png"/><Relationship Id="rId7" Type="http://schemas.openxmlformats.org/officeDocument/2006/relationships/image" Target="../media/image64.png"/><Relationship Id="rId12" Type="http://schemas.openxmlformats.org/officeDocument/2006/relationships/image" Target="../media/image69.emf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3.emf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emf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0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F3A2B5-1E4C-4D43-34C7-1900DECD35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CBEC6-DBCD-FF64-3D86-429A1CC5E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327" y="5747406"/>
            <a:ext cx="2202288" cy="9161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BDDB9F-ACDE-731C-CE59-6371F5CF5CB7}"/>
              </a:ext>
            </a:extLst>
          </p:cNvPr>
          <p:cNvSpPr txBox="1"/>
          <p:nvPr/>
        </p:nvSpPr>
        <p:spPr>
          <a:xfrm>
            <a:off x="364841" y="5097487"/>
            <a:ext cx="554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A" sz="6000" b="1" dirty="0">
                <a:solidFill>
                  <a:schemeClr val="bg1"/>
                </a:solidFill>
              </a:rPr>
              <a:t>SMSA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7E25B6-400A-9B6C-5EA4-8137B58E2574}"/>
              </a:ext>
            </a:extLst>
          </p:cNvPr>
          <p:cNvSpPr txBox="1"/>
          <p:nvPr/>
        </p:nvSpPr>
        <p:spPr>
          <a:xfrm>
            <a:off x="3402310" y="5900800"/>
            <a:ext cx="2294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A" sz="3200" i="1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99511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166DEDF-0DD1-A309-3EDB-08469EFA0B72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38CA20-1D9B-93D5-BA69-00A6F571EF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8842" y="1484833"/>
            <a:ext cx="1418847" cy="1055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86425"/>
            <a:ext cx="53773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Application Functionality</a:t>
            </a:r>
            <a:endParaRPr lang="en-SA" sz="38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246C5B-1A3E-02A7-41D3-FAF98467A2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06211" y="1305551"/>
            <a:ext cx="1396563" cy="1226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EB2F6E-2B94-4518-9CCD-C0DF680E4A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89227" y="1860373"/>
            <a:ext cx="1418569" cy="6746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8CBCFD-32FD-082F-457C-7732017F55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032420" y="1856982"/>
            <a:ext cx="1418569" cy="674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38A5B-4D15-DA27-86D8-160E04817A5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36944" y="2457637"/>
            <a:ext cx="1937345" cy="3558390"/>
          </a:xfrm>
          <a:prstGeom prst="rect">
            <a:avLst/>
          </a:prstGeom>
          <a:effectLst>
            <a:reflection blurRad="6350" stA="29906" endPos="10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AEEF6-EC22-B8AB-E48A-4F729F6615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835820" y="2457638"/>
            <a:ext cx="1937345" cy="3558389"/>
          </a:xfrm>
          <a:prstGeom prst="rect">
            <a:avLst/>
          </a:prstGeom>
          <a:effectLst>
            <a:reflection blurRad="6350" stA="29906" endPos="10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9FFF4F-05D5-D549-5713-00BC83882DD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45148" y="2457637"/>
            <a:ext cx="1937345" cy="3558390"/>
          </a:xfrm>
          <a:prstGeom prst="rect">
            <a:avLst/>
          </a:prstGeom>
          <a:effectLst>
            <a:reflection blurRad="6350" stA="29906" endPos="10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A8F93A-CDE5-516B-7AB1-DC9CCCC9E04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800452" y="2457637"/>
            <a:ext cx="1937345" cy="3558390"/>
          </a:xfrm>
          <a:prstGeom prst="rect">
            <a:avLst/>
          </a:prstGeom>
          <a:effectLst>
            <a:reflection blurRad="6350" stA="29906" endPos="10000" dir="5400000" sy="-100000" algn="bl" rotWithShape="0"/>
          </a:effec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C5CAE401-2968-7F4C-BE4A-1F611A8D2138}"/>
              </a:ext>
            </a:extLst>
          </p:cNvPr>
          <p:cNvGrpSpPr/>
          <p:nvPr/>
        </p:nvGrpSpPr>
        <p:grpSpPr>
          <a:xfrm>
            <a:off x="9247851" y="1982028"/>
            <a:ext cx="1158259" cy="233397"/>
            <a:chOff x="9247851" y="1982028"/>
            <a:chExt cx="1158259" cy="2333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63A72E-44E2-0372-47C5-35C1424D15A7}"/>
                </a:ext>
              </a:extLst>
            </p:cNvPr>
            <p:cNvSpPr txBox="1"/>
            <p:nvPr/>
          </p:nvSpPr>
          <p:spPr>
            <a:xfrm>
              <a:off x="9381540" y="1982028"/>
              <a:ext cx="1024570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GPS direction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1AE95D2-8C85-7CD5-F250-B703BA20B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9247851" y="2061445"/>
              <a:ext cx="48646" cy="45943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AA818E2-F2DD-7917-3446-8E2AA46A527B}"/>
              </a:ext>
            </a:extLst>
          </p:cNvPr>
          <p:cNvGrpSpPr/>
          <p:nvPr/>
        </p:nvGrpSpPr>
        <p:grpSpPr>
          <a:xfrm>
            <a:off x="6866723" y="1985151"/>
            <a:ext cx="1418569" cy="233397"/>
            <a:chOff x="6866723" y="1985151"/>
            <a:chExt cx="1418569" cy="2333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045102-51B6-6948-88F6-4A24BDE7F45C}"/>
                </a:ext>
              </a:extLst>
            </p:cNvPr>
            <p:cNvSpPr txBox="1"/>
            <p:nvPr/>
          </p:nvSpPr>
          <p:spPr>
            <a:xfrm>
              <a:off x="6950681" y="1985151"/>
              <a:ext cx="1334611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List of inspections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BF3F708-E86F-18C8-7790-DF94969FE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6866723" y="2061445"/>
              <a:ext cx="48646" cy="4594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2BDC197-7BB5-A5C5-3056-55A797A9E000}"/>
              </a:ext>
            </a:extLst>
          </p:cNvPr>
          <p:cNvGrpSpPr/>
          <p:nvPr/>
        </p:nvGrpSpPr>
        <p:grpSpPr>
          <a:xfrm>
            <a:off x="4214026" y="1355985"/>
            <a:ext cx="1530644" cy="861839"/>
            <a:chOff x="4214026" y="1355985"/>
            <a:chExt cx="1530644" cy="86183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7A4046-254F-4F38-4739-9BC459382F7D}"/>
                </a:ext>
              </a:extLst>
            </p:cNvPr>
            <p:cNvSpPr txBox="1"/>
            <p:nvPr/>
          </p:nvSpPr>
          <p:spPr>
            <a:xfrm>
              <a:off x="4348107" y="1355985"/>
              <a:ext cx="1396563" cy="86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Select the date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Schedule inspection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Status pending,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completed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Status schedule,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cancelled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781E0A6-5BAF-7A5F-BE3D-CFC9B814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214026" y="1437251"/>
              <a:ext cx="48646" cy="4594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6FD2375-3FE8-AC50-DB8C-3256C6989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214026" y="1561574"/>
              <a:ext cx="48646" cy="4594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6E92045-FFAF-0C0F-FF23-6A276E9CB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214026" y="1686716"/>
              <a:ext cx="48646" cy="4594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B3DA4D4-D9AF-4074-FC14-2D4ED1764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214026" y="1942012"/>
              <a:ext cx="48646" cy="4594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BA79D88-6454-FE4A-7A2F-901CCFBA7E11}"/>
              </a:ext>
            </a:extLst>
          </p:cNvPr>
          <p:cNvGrpSpPr/>
          <p:nvPr/>
        </p:nvGrpSpPr>
        <p:grpSpPr>
          <a:xfrm>
            <a:off x="1905801" y="1564223"/>
            <a:ext cx="1406963" cy="656590"/>
            <a:chOff x="1905801" y="1564223"/>
            <a:chExt cx="1406963" cy="6565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3255F7-16B4-043A-09AC-27589222D8DB}"/>
                </a:ext>
              </a:extLst>
            </p:cNvPr>
            <p:cNvSpPr txBox="1"/>
            <p:nvPr/>
          </p:nvSpPr>
          <p:spPr>
            <a:xfrm>
              <a:off x="1978153" y="1564223"/>
              <a:ext cx="1334611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Sign in using email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Page appears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Unique Password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Login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DE211B1-5826-C228-983F-2C1844A62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905801" y="1649253"/>
              <a:ext cx="48646" cy="4594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B1CC4D0-CB09-1F28-1BCF-F92376DBF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905801" y="1792489"/>
              <a:ext cx="48646" cy="4594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C3C1017-5110-F1F9-6212-E0884A08D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905801" y="1932020"/>
              <a:ext cx="48646" cy="45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846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3B09350-AE96-0E7D-7768-4A8299679F80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CDD602-3854-9052-8046-8F4AB51EC9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88187" y="1285993"/>
            <a:ext cx="1528788" cy="1250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86425"/>
            <a:ext cx="53773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Application Functionality</a:t>
            </a:r>
            <a:endParaRPr lang="en-SA" sz="3800" b="1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C5F224-3D46-9E9D-FFB8-1F5F3700B6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45148" y="2465577"/>
            <a:ext cx="1937345" cy="3558390"/>
          </a:xfrm>
          <a:prstGeom prst="rect">
            <a:avLst/>
          </a:prstGeom>
          <a:effectLst>
            <a:reflection blurRad="6350" stA="30000" endPos="10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A65CDD-C389-9BB6-FC4F-C745244E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26587" y="2457636"/>
            <a:ext cx="1941669" cy="3566331"/>
          </a:xfrm>
          <a:prstGeom prst="rect">
            <a:avLst/>
          </a:prstGeom>
          <a:effectLst>
            <a:reflection blurRad="6350" stA="30000" endPos="10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E1FA4B-B7F3-7542-110B-B6A4BE76CA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32060" y="2457636"/>
            <a:ext cx="1941669" cy="3566331"/>
          </a:xfrm>
          <a:prstGeom prst="rect">
            <a:avLst/>
          </a:prstGeom>
          <a:effectLst>
            <a:reflection blurRad="6350" stA="30000" endPos="10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E4C7DF-4B4B-8634-3FD8-54B70B9416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800451" y="2463115"/>
            <a:ext cx="1937345" cy="3558390"/>
          </a:xfrm>
          <a:prstGeom prst="rect">
            <a:avLst/>
          </a:prstGeom>
          <a:effectLst>
            <a:reflection blurRad="6350" stA="30000" endPos="10000" dir="5400000" sy="-100000" algn="bl" rotWithShape="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78C83D-8388-D700-ED81-60877407AE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067305" y="1233174"/>
            <a:ext cx="1474373" cy="12945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6BF3B2-4270-76B5-73B6-030C8187CD9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665600" y="936502"/>
            <a:ext cx="1474372" cy="16002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656FBCF-CC51-2D81-D494-70F17CE13B3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94187" y="1719209"/>
            <a:ext cx="1540146" cy="81752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3B545C0-79B5-4ECB-0C1F-4A87CE7253BC}"/>
              </a:ext>
            </a:extLst>
          </p:cNvPr>
          <p:cNvGrpSpPr/>
          <p:nvPr/>
        </p:nvGrpSpPr>
        <p:grpSpPr>
          <a:xfrm>
            <a:off x="9087583" y="1734415"/>
            <a:ext cx="1695820" cy="515526"/>
            <a:chOff x="9087583" y="1734415"/>
            <a:chExt cx="1695820" cy="51552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63A72E-44E2-0372-47C5-35C1424D15A7}"/>
                </a:ext>
              </a:extLst>
            </p:cNvPr>
            <p:cNvSpPr txBox="1"/>
            <p:nvPr/>
          </p:nvSpPr>
          <p:spPr>
            <a:xfrm>
              <a:off x="9129079" y="1734415"/>
              <a:ext cx="1654324" cy="51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If no issues found on 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entering the branch or 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ATM, ‘ Start Inspection ’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78A342F-54DC-544B-6FE8-1A19DF98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9087583" y="1820931"/>
              <a:ext cx="48646" cy="4594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AA996C-00F7-95B7-CE09-2BEFC1551520}"/>
              </a:ext>
            </a:extLst>
          </p:cNvPr>
          <p:cNvGrpSpPr/>
          <p:nvPr/>
        </p:nvGrpSpPr>
        <p:grpSpPr>
          <a:xfrm>
            <a:off x="6755476" y="1013684"/>
            <a:ext cx="1566443" cy="1220847"/>
            <a:chOff x="6755476" y="1000984"/>
            <a:chExt cx="1566443" cy="122084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045102-51B6-6948-88F6-4A24BDE7F45C}"/>
                </a:ext>
              </a:extLst>
            </p:cNvPr>
            <p:cNvSpPr txBox="1"/>
            <p:nvPr/>
          </p:nvSpPr>
          <p:spPr>
            <a:xfrm>
              <a:off x="6804122" y="1000984"/>
              <a:ext cx="1517797" cy="122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Submission of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corrected coordinates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Notification process: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automated email to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admin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Admin updates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coordinates in bank</a:t>
              </a:r>
            </a:p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provided List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8F63EF6-5512-6228-8A50-57E09363C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6755476" y="1083816"/>
              <a:ext cx="48646" cy="4594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75284D7-519E-E80A-77E5-34270C3CE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6755476" y="1364276"/>
              <a:ext cx="48646" cy="4594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813411C-C0C6-1854-FA88-C641CD62C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6755476" y="1778770"/>
              <a:ext cx="48646" cy="4594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50FFE49-C5C6-E71D-8CB6-7F36A9A7A4FE}"/>
              </a:ext>
            </a:extLst>
          </p:cNvPr>
          <p:cNvGrpSpPr/>
          <p:nvPr/>
        </p:nvGrpSpPr>
        <p:grpSpPr>
          <a:xfrm>
            <a:off x="4199601" y="1351721"/>
            <a:ext cx="1445209" cy="861839"/>
            <a:chOff x="4199601" y="1280047"/>
            <a:chExt cx="1445209" cy="86183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7A4046-254F-4F38-4739-9BC459382F7D}"/>
                </a:ext>
              </a:extLst>
            </p:cNvPr>
            <p:cNvSpPr txBox="1"/>
            <p:nvPr/>
          </p:nvSpPr>
          <p:spPr>
            <a:xfrm>
              <a:off x="4248247" y="1280047"/>
              <a:ext cx="1396563" cy="86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Identified coordinate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errors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Manual correction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of locations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Updating coordinates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in the system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651382-C311-058B-2150-3BF0F98E1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199601" y="1354004"/>
              <a:ext cx="48646" cy="4594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BF9F7F-6C32-D42D-9BB9-6F7B10B8B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199601" y="1606803"/>
              <a:ext cx="48646" cy="4594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47006ED-5E8F-BA1C-B2BB-3CB05FE2B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199601" y="1855452"/>
              <a:ext cx="48646" cy="4594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640EAA-09B7-5948-FCC3-29495FF57248}"/>
              </a:ext>
            </a:extLst>
          </p:cNvPr>
          <p:cNvGrpSpPr/>
          <p:nvPr/>
        </p:nvGrpSpPr>
        <p:grpSpPr>
          <a:xfrm>
            <a:off x="1796126" y="1290058"/>
            <a:ext cx="1594143" cy="990079"/>
            <a:chOff x="1796126" y="1290058"/>
            <a:chExt cx="1594143" cy="9900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3255F7-16B4-043A-09AC-27589222D8DB}"/>
                </a:ext>
              </a:extLst>
            </p:cNvPr>
            <p:cNvSpPr txBox="1"/>
            <p:nvPr/>
          </p:nvSpPr>
          <p:spPr>
            <a:xfrm>
              <a:off x="1861480" y="1290058"/>
              <a:ext cx="1528789" cy="99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Reaching location 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Close inspection due to 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various reasons such as 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(Location closed, 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No permission to enter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the facility,  ATM /</a:t>
              </a:r>
            </a:p>
            <a:p>
              <a:pPr>
                <a:lnSpc>
                  <a:spcPts val="1000"/>
                </a:lnSpc>
              </a:pPr>
              <a:r>
                <a:rPr lang="en-US" sz="950" dirty="0">
                  <a:solidFill>
                    <a:schemeClr val="bg1"/>
                  </a:solidFill>
                </a:rPr>
                <a:t>Branch not found etc )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73EACF0-6322-D250-83DD-466CCECCD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796126" y="1372826"/>
              <a:ext cx="48646" cy="45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6977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A8DD5B54-27AA-9724-191B-73567CDC93E2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8AC5DD-3220-DA42-F4FE-0D2A6D590C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4755" y="2190523"/>
            <a:ext cx="2037826" cy="287221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22394D1-4B2C-C079-86E3-60EFAAE290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82632" y="2190523"/>
            <a:ext cx="2153713" cy="1814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86425"/>
            <a:ext cx="53773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Application Functionality</a:t>
            </a:r>
            <a:endParaRPr lang="en-SA" sz="3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3255F7-16B4-043A-09AC-27589222D8DB}"/>
              </a:ext>
            </a:extLst>
          </p:cNvPr>
          <p:cNvSpPr txBox="1"/>
          <p:nvPr/>
        </p:nvSpPr>
        <p:spPr>
          <a:xfrm>
            <a:off x="1629606" y="2609414"/>
            <a:ext cx="1930178" cy="22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50" b="1" dirty="0">
                <a:solidFill>
                  <a:srgbClr val="FC6322"/>
                </a:solidFill>
              </a:rPr>
              <a:t>Compliance with bank standards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159EB9-BEC0-C254-C46F-50E22DC08B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941121" y="1960445"/>
            <a:ext cx="1941669" cy="3566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41AC6-B63A-B4A3-A948-6D69F97F50A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269825" y="1959091"/>
            <a:ext cx="1941668" cy="35663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29EB3E-4896-EB91-2998-6E23CA0CF163}"/>
              </a:ext>
            </a:extLst>
          </p:cNvPr>
          <p:cNvSpPr txBox="1"/>
          <p:nvPr/>
        </p:nvSpPr>
        <p:spPr>
          <a:xfrm>
            <a:off x="1708376" y="2739751"/>
            <a:ext cx="1710111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If no issues: mark with a tick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If issues mark with a cross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4725C7-5522-5C85-38FA-239ED7C2D9E3}"/>
              </a:ext>
            </a:extLst>
          </p:cNvPr>
          <p:cNvSpPr/>
          <p:nvPr/>
        </p:nvSpPr>
        <p:spPr>
          <a:xfrm>
            <a:off x="1727426" y="2819777"/>
            <a:ext cx="39600" cy="3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AD704B-33DE-F70F-CF7D-98913DF8C7DB}"/>
              </a:ext>
            </a:extLst>
          </p:cNvPr>
          <p:cNvSpPr/>
          <p:nvPr/>
        </p:nvSpPr>
        <p:spPr>
          <a:xfrm>
            <a:off x="1727426" y="2965827"/>
            <a:ext cx="39600" cy="3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FA609-0BEF-E223-D47E-CE73DD2D3843}"/>
              </a:ext>
            </a:extLst>
          </p:cNvPr>
          <p:cNvSpPr txBox="1"/>
          <p:nvPr/>
        </p:nvSpPr>
        <p:spPr>
          <a:xfrm>
            <a:off x="1629606" y="3140774"/>
            <a:ext cx="1710389" cy="22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50" b="1" dirty="0">
                <a:solidFill>
                  <a:srgbClr val="FC6322"/>
                </a:solidFill>
              </a:rPr>
              <a:t>Documenting problem areas: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06DE58-0C16-AA5B-418E-3686911ACE14}"/>
              </a:ext>
            </a:extLst>
          </p:cNvPr>
          <p:cNvSpPr txBox="1"/>
          <p:nvPr/>
        </p:nvSpPr>
        <p:spPr>
          <a:xfrm>
            <a:off x="1708376" y="3274848"/>
            <a:ext cx="193017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Mandatory upload of multiple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photographs for problematic areas.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Designated icon to upload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photographs.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8FC3B92-36DD-64C4-4E8E-C130D61F40D8}"/>
              </a:ext>
            </a:extLst>
          </p:cNvPr>
          <p:cNvSpPr/>
          <p:nvPr/>
        </p:nvSpPr>
        <p:spPr>
          <a:xfrm>
            <a:off x="1727426" y="3367504"/>
            <a:ext cx="39600" cy="3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C76319-E8BE-3663-E3E6-11BA98191E76}"/>
              </a:ext>
            </a:extLst>
          </p:cNvPr>
          <p:cNvSpPr/>
          <p:nvPr/>
        </p:nvSpPr>
        <p:spPr>
          <a:xfrm>
            <a:off x="1727426" y="3618723"/>
            <a:ext cx="39600" cy="3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7110E4-2B5E-087A-FD49-C45D93E26A0B}"/>
              </a:ext>
            </a:extLst>
          </p:cNvPr>
          <p:cNvSpPr txBox="1"/>
          <p:nvPr/>
        </p:nvSpPr>
        <p:spPr>
          <a:xfrm>
            <a:off x="1620592" y="3974650"/>
            <a:ext cx="2008948" cy="22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00" b="1" kern="900" dirty="0">
                <a:solidFill>
                  <a:srgbClr val="FC6322"/>
                </a:solidFill>
              </a:rPr>
              <a:t>Completing each inspection section: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43E6CC-5FB6-700C-170E-744D741F25D9}"/>
              </a:ext>
            </a:extLst>
          </p:cNvPr>
          <p:cNvSpPr txBox="1"/>
          <p:nvPr/>
        </p:nvSpPr>
        <p:spPr>
          <a:xfrm>
            <a:off x="1708376" y="4131377"/>
            <a:ext cx="1930178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All sections are thoroughly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inspected.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Space for comments in each section.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Record discrepancies found in each section.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FA35D75-7777-4CC4-A23F-D01ABD9A3B71}"/>
              </a:ext>
            </a:extLst>
          </p:cNvPr>
          <p:cNvSpPr/>
          <p:nvPr/>
        </p:nvSpPr>
        <p:spPr>
          <a:xfrm>
            <a:off x="1727426" y="4223942"/>
            <a:ext cx="39600" cy="3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9493A0D-9088-C414-EFB6-A58E52D23627}"/>
              </a:ext>
            </a:extLst>
          </p:cNvPr>
          <p:cNvSpPr/>
          <p:nvPr/>
        </p:nvSpPr>
        <p:spPr>
          <a:xfrm>
            <a:off x="1727426" y="4475161"/>
            <a:ext cx="39600" cy="3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FB01EB0-C71E-3D7E-C8D8-85F62BC49E59}"/>
              </a:ext>
            </a:extLst>
          </p:cNvPr>
          <p:cNvSpPr/>
          <p:nvPr/>
        </p:nvSpPr>
        <p:spPr>
          <a:xfrm>
            <a:off x="1727426" y="4598986"/>
            <a:ext cx="39600" cy="3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BAD3C8-7A5F-FF38-788F-810F375DAF4C}"/>
              </a:ext>
            </a:extLst>
          </p:cNvPr>
          <p:cNvSpPr txBox="1"/>
          <p:nvPr/>
        </p:nvSpPr>
        <p:spPr>
          <a:xfrm>
            <a:off x="8706395" y="2609414"/>
            <a:ext cx="1930178" cy="22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50" b="1" dirty="0">
                <a:solidFill>
                  <a:srgbClr val="FC6322"/>
                </a:solidFill>
              </a:rPr>
              <a:t>Completion checklist: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26E753-2A8C-3D2C-51EB-3F783281519E}"/>
              </a:ext>
            </a:extLst>
          </p:cNvPr>
          <p:cNvSpPr txBox="1"/>
          <p:nvPr/>
        </p:nvSpPr>
        <p:spPr>
          <a:xfrm>
            <a:off x="8785165" y="2739751"/>
            <a:ext cx="201420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Overall Audit Results and Time Spent.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Overall Comments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28D792D-59A8-6A84-3BDE-ABA1C32530F9}"/>
              </a:ext>
            </a:extLst>
          </p:cNvPr>
          <p:cNvSpPr/>
          <p:nvPr/>
        </p:nvSpPr>
        <p:spPr>
          <a:xfrm>
            <a:off x="8804215" y="2819777"/>
            <a:ext cx="39600" cy="3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5AB4C9F-01EA-852D-E3B8-0C6BE5CDD9B9}"/>
              </a:ext>
            </a:extLst>
          </p:cNvPr>
          <p:cNvSpPr/>
          <p:nvPr/>
        </p:nvSpPr>
        <p:spPr>
          <a:xfrm>
            <a:off x="8804215" y="2965827"/>
            <a:ext cx="39600" cy="3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C26A5F-2061-2921-F032-9820108318BB}"/>
              </a:ext>
            </a:extLst>
          </p:cNvPr>
          <p:cNvSpPr txBox="1"/>
          <p:nvPr/>
        </p:nvSpPr>
        <p:spPr>
          <a:xfrm>
            <a:off x="8706395" y="3140774"/>
            <a:ext cx="1710389" cy="22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50" b="1" dirty="0">
                <a:solidFill>
                  <a:srgbClr val="FC6322"/>
                </a:solidFill>
              </a:rPr>
              <a:t>Modifications to the Checklist: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74802E-B9F2-E7F3-DDCE-1F39F26C2FDF}"/>
              </a:ext>
            </a:extLst>
          </p:cNvPr>
          <p:cNvSpPr txBox="1"/>
          <p:nvPr/>
        </p:nvSpPr>
        <p:spPr>
          <a:xfrm>
            <a:off x="8785165" y="3274848"/>
            <a:ext cx="193017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Documentation of Compliance: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9-10 images as proof if no issues  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are found in any category or </a:t>
            </a:r>
          </a:p>
          <a:p>
            <a:pPr>
              <a:lnSpc>
                <a:spcPts val="1000"/>
              </a:lnSpc>
            </a:pPr>
            <a:r>
              <a:rPr lang="en-US" sz="900" dirty="0">
                <a:solidFill>
                  <a:schemeClr val="bg1"/>
                </a:solidFill>
              </a:rPr>
              <a:t>sub-category.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6206C82-EA7F-DAE0-8751-887702DE258D}"/>
              </a:ext>
            </a:extLst>
          </p:cNvPr>
          <p:cNvSpPr/>
          <p:nvPr/>
        </p:nvSpPr>
        <p:spPr>
          <a:xfrm>
            <a:off x="8804215" y="3367504"/>
            <a:ext cx="39600" cy="3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85214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A16F348-4D19-3CFF-01F7-8F3D8852C3FB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86425"/>
            <a:ext cx="62052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Customer Portal Functionality</a:t>
            </a:r>
            <a:endParaRPr lang="en-SA" sz="3800" b="1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59FD12-CE47-0B40-C9F0-A9CB809AB4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9632" y="1636753"/>
            <a:ext cx="3296347" cy="19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C555F0-95F1-7E2B-6E48-9BA30E9B37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48549" y="1636753"/>
            <a:ext cx="3296347" cy="1944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27E94F-1BFF-911F-8F6C-A499B1D8C9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29631" y="3927508"/>
            <a:ext cx="3296347" cy="194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6925D3-6DF6-58CA-B1C1-C0A57F4C7F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348744" y="3927623"/>
            <a:ext cx="3295957" cy="19437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49B251-F7F4-7566-0EEF-75ED14CFC409}"/>
              </a:ext>
            </a:extLst>
          </p:cNvPr>
          <p:cNvSpPr txBox="1"/>
          <p:nvPr/>
        </p:nvSpPr>
        <p:spPr>
          <a:xfrm>
            <a:off x="1111030" y="2346815"/>
            <a:ext cx="1282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Customer Portal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access login page :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Login credentials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given.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B8E708-B14E-D965-3367-C429B7CE4478}"/>
              </a:ext>
            </a:extLst>
          </p:cNvPr>
          <p:cNvSpPr txBox="1"/>
          <p:nvPr/>
        </p:nvSpPr>
        <p:spPr>
          <a:xfrm>
            <a:off x="1072557" y="4712811"/>
            <a:ext cx="1359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Click on Inspections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and the inspections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page will pop up. </a:t>
            </a:r>
          </a:p>
          <a:p>
            <a:pPr algn="ctr">
              <a:lnSpc>
                <a:spcPts val="1200"/>
              </a:lnSpc>
            </a:pPr>
            <a:endParaRPr lang="en-US" sz="1125" b="1" kern="13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245AD9-241A-EE48-948E-EDB6EFFF0635}"/>
              </a:ext>
            </a:extLst>
          </p:cNvPr>
          <p:cNvSpPr txBox="1"/>
          <p:nvPr/>
        </p:nvSpPr>
        <p:spPr>
          <a:xfrm>
            <a:off x="9746181" y="2351316"/>
            <a:ext cx="14077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After login, the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dashboard screen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will appear to 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view the inspections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F8DA04-7300-48FE-07B1-E4C9B52AB5B5}"/>
              </a:ext>
            </a:extLst>
          </p:cNvPr>
          <p:cNvSpPr txBox="1"/>
          <p:nvPr/>
        </p:nvSpPr>
        <p:spPr>
          <a:xfrm>
            <a:off x="9791867" y="4717312"/>
            <a:ext cx="13163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All Inspections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details will appear.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Click on Actions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CBD6E2D-C5C4-483D-AF13-84ED218213F8}"/>
              </a:ext>
            </a:extLst>
          </p:cNvPr>
          <p:cNvGrpSpPr/>
          <p:nvPr/>
        </p:nvGrpSpPr>
        <p:grpSpPr>
          <a:xfrm>
            <a:off x="10143856" y="4016177"/>
            <a:ext cx="612409" cy="612409"/>
            <a:chOff x="10143856" y="4016177"/>
            <a:chExt cx="612409" cy="6124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118484-3745-3B4A-DCC9-45651148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43856" y="4016177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579D0F-D582-C279-7BDE-F8144DD64AC4}"/>
                </a:ext>
              </a:extLst>
            </p:cNvPr>
            <p:cNvSpPr txBox="1"/>
            <p:nvPr/>
          </p:nvSpPr>
          <p:spPr>
            <a:xfrm>
              <a:off x="10281515" y="4246983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9802F6F-A358-BB73-16B8-F4094273C2BA}"/>
              </a:ext>
            </a:extLst>
          </p:cNvPr>
          <p:cNvGrpSpPr/>
          <p:nvPr/>
        </p:nvGrpSpPr>
        <p:grpSpPr>
          <a:xfrm>
            <a:off x="10143856" y="1662729"/>
            <a:ext cx="612409" cy="612409"/>
            <a:chOff x="10143856" y="1662729"/>
            <a:chExt cx="612409" cy="6124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F5FCAC-C438-88A9-18EC-FA4D6D61D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43856" y="1662729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F118BE-9FEA-4811-950B-7B5496E8DC8A}"/>
                </a:ext>
              </a:extLst>
            </p:cNvPr>
            <p:cNvSpPr txBox="1"/>
            <p:nvPr/>
          </p:nvSpPr>
          <p:spPr>
            <a:xfrm>
              <a:off x="10281515" y="1905062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F78982E-7D42-06AC-2E1D-6941EBF69950}"/>
              </a:ext>
            </a:extLst>
          </p:cNvPr>
          <p:cNvGrpSpPr/>
          <p:nvPr/>
        </p:nvGrpSpPr>
        <p:grpSpPr>
          <a:xfrm>
            <a:off x="1442401" y="4016177"/>
            <a:ext cx="612409" cy="612409"/>
            <a:chOff x="1442401" y="4016177"/>
            <a:chExt cx="612409" cy="6124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1BB8B9-F782-B966-D6D1-AFCFC1F19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2401" y="4016177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EA69CB-16E0-F7CD-AB8B-09971E1F8609}"/>
                </a:ext>
              </a:extLst>
            </p:cNvPr>
            <p:cNvSpPr txBox="1"/>
            <p:nvPr/>
          </p:nvSpPr>
          <p:spPr>
            <a:xfrm>
              <a:off x="1587552" y="4246983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26C328-F534-3887-8C5C-096843E98704}"/>
              </a:ext>
            </a:extLst>
          </p:cNvPr>
          <p:cNvGrpSpPr/>
          <p:nvPr/>
        </p:nvGrpSpPr>
        <p:grpSpPr>
          <a:xfrm>
            <a:off x="1446187" y="1662729"/>
            <a:ext cx="612409" cy="612409"/>
            <a:chOff x="1446187" y="1662729"/>
            <a:chExt cx="612409" cy="6124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D785EB-B8D8-5C87-ACDB-7D78BF505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46187" y="1662729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4BC310-EEDA-E516-4265-4AF3FAF28232}"/>
                </a:ext>
              </a:extLst>
            </p:cNvPr>
            <p:cNvSpPr txBox="1"/>
            <p:nvPr/>
          </p:nvSpPr>
          <p:spPr>
            <a:xfrm>
              <a:off x="1587552" y="1905062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615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86425"/>
            <a:ext cx="62052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Customer Portal Functionality</a:t>
            </a:r>
            <a:endParaRPr lang="en-SA" sz="3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49B251-F7F4-7566-0EEF-75ED14CFC409}"/>
              </a:ext>
            </a:extLst>
          </p:cNvPr>
          <p:cNvSpPr txBox="1"/>
          <p:nvPr/>
        </p:nvSpPr>
        <p:spPr>
          <a:xfrm>
            <a:off x="1143891" y="2346815"/>
            <a:ext cx="1217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Inspection report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will appear with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All inspections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details.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B8E708-B14E-D965-3367-C429B7CE4478}"/>
              </a:ext>
            </a:extLst>
          </p:cNvPr>
          <p:cNvSpPr txBox="1"/>
          <p:nvPr/>
        </p:nvSpPr>
        <p:spPr>
          <a:xfrm>
            <a:off x="1202401" y="4712811"/>
            <a:ext cx="10999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After fixing the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issues the fixed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images will be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uploaded and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ticket will be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resolved.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245AD9-241A-EE48-948E-EDB6EFFF0635}"/>
              </a:ext>
            </a:extLst>
          </p:cNvPr>
          <p:cNvSpPr txBox="1"/>
          <p:nvPr/>
        </p:nvSpPr>
        <p:spPr>
          <a:xfrm>
            <a:off x="9692481" y="2351316"/>
            <a:ext cx="151515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Continued Inspections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report shows the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ticket details which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will be initiated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in bank system and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will be recorded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in this screen.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F8DA04-7300-48FE-07B1-E4C9B52AB5B5}"/>
              </a:ext>
            </a:extLst>
          </p:cNvPr>
          <p:cNvSpPr txBox="1"/>
          <p:nvPr/>
        </p:nvSpPr>
        <p:spPr>
          <a:xfrm>
            <a:off x="9764616" y="4717312"/>
            <a:ext cx="137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Overall view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of all inspections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as a helicopter view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can be reviewed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AFD7FA-57F0-3169-91C5-1C2ACE59673A}"/>
              </a:ext>
            </a:extLst>
          </p:cNvPr>
          <p:cNvGrpSpPr/>
          <p:nvPr/>
        </p:nvGrpSpPr>
        <p:grpSpPr>
          <a:xfrm>
            <a:off x="10143856" y="4016177"/>
            <a:ext cx="612409" cy="612409"/>
            <a:chOff x="10143856" y="4016177"/>
            <a:chExt cx="612409" cy="6124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118484-3745-3B4A-DCC9-45651148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3856" y="4016177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579D0F-D582-C279-7BDE-F8144DD64AC4}"/>
                </a:ext>
              </a:extLst>
            </p:cNvPr>
            <p:cNvSpPr txBox="1"/>
            <p:nvPr/>
          </p:nvSpPr>
          <p:spPr>
            <a:xfrm>
              <a:off x="10281515" y="4246983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0B86C6-E61D-8A27-BB72-98D3C61FA0B2}"/>
              </a:ext>
            </a:extLst>
          </p:cNvPr>
          <p:cNvGrpSpPr/>
          <p:nvPr/>
        </p:nvGrpSpPr>
        <p:grpSpPr>
          <a:xfrm>
            <a:off x="10143856" y="1662729"/>
            <a:ext cx="612409" cy="612409"/>
            <a:chOff x="10143856" y="1662729"/>
            <a:chExt cx="612409" cy="6124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F5FCAC-C438-88A9-18EC-FA4D6D61D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3856" y="1662729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F118BE-9FEA-4811-950B-7B5496E8DC8A}"/>
                </a:ext>
              </a:extLst>
            </p:cNvPr>
            <p:cNvSpPr txBox="1"/>
            <p:nvPr/>
          </p:nvSpPr>
          <p:spPr>
            <a:xfrm>
              <a:off x="10281515" y="1905062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2A1396-8B12-B868-F3FE-8922256195CC}"/>
              </a:ext>
            </a:extLst>
          </p:cNvPr>
          <p:cNvGrpSpPr/>
          <p:nvPr/>
        </p:nvGrpSpPr>
        <p:grpSpPr>
          <a:xfrm>
            <a:off x="1442401" y="4016177"/>
            <a:ext cx="612409" cy="612409"/>
            <a:chOff x="1442401" y="4016177"/>
            <a:chExt cx="612409" cy="6124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1BB8B9-F782-B966-D6D1-AFCFC1F19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2401" y="4016177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EA69CB-16E0-F7CD-AB8B-09971E1F8609}"/>
                </a:ext>
              </a:extLst>
            </p:cNvPr>
            <p:cNvSpPr txBox="1"/>
            <p:nvPr/>
          </p:nvSpPr>
          <p:spPr>
            <a:xfrm>
              <a:off x="1587552" y="4246983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4F9E74-F106-5458-3AE9-2553EC169AFD}"/>
              </a:ext>
            </a:extLst>
          </p:cNvPr>
          <p:cNvGrpSpPr/>
          <p:nvPr/>
        </p:nvGrpSpPr>
        <p:grpSpPr>
          <a:xfrm>
            <a:off x="1446187" y="1662729"/>
            <a:ext cx="612409" cy="612409"/>
            <a:chOff x="1446187" y="1662729"/>
            <a:chExt cx="612409" cy="6124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D785EB-B8D8-5C87-ACDB-7D78BF505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6187" y="1662729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4BC310-EEDA-E516-4265-4AF3FAF28232}"/>
                </a:ext>
              </a:extLst>
            </p:cNvPr>
            <p:cNvSpPr txBox="1"/>
            <p:nvPr/>
          </p:nvSpPr>
          <p:spPr>
            <a:xfrm>
              <a:off x="1587552" y="1905062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47B5C4-7EDC-D19E-66DB-7DC0AA3C97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35478" y="1636752"/>
            <a:ext cx="3296346" cy="1943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CCB88-35DD-F3AC-A9E3-27F2DE4652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48354" y="1636750"/>
            <a:ext cx="3295957" cy="1943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5DD76D-836B-3AFE-BD1B-83AE0537FE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35478" y="3927506"/>
            <a:ext cx="3295957" cy="1943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3F918-5A39-32DE-8595-DE5263A800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348354" y="3927276"/>
            <a:ext cx="3296347" cy="1944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2921905-E58F-49C6-A952-BCFCDFA8BBE0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755289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86425"/>
            <a:ext cx="62052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Customer Portal Functionality</a:t>
            </a:r>
            <a:endParaRPr lang="en-SA" sz="38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EC757-A2BF-E360-3BD5-EE17BBB002C1}"/>
              </a:ext>
            </a:extLst>
          </p:cNvPr>
          <p:cNvSpPr txBox="1"/>
          <p:nvPr/>
        </p:nvSpPr>
        <p:spPr>
          <a:xfrm>
            <a:off x="1584732" y="5708922"/>
            <a:ext cx="9022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50" b="1" dirty="0">
                <a:solidFill>
                  <a:schemeClr val="bg1"/>
                </a:solidFill>
              </a:rPr>
              <a:t>*Above graphs are manually done in excel but populated from actual data extracted from SMSA system.</a:t>
            </a:r>
          </a:p>
          <a:p>
            <a:pPr algn="ctr"/>
            <a:r>
              <a:rPr lang="en-US" sz="1550" b="1" dirty="0">
                <a:solidFill>
                  <a:schemeClr val="bg1"/>
                </a:solidFill>
              </a:rPr>
              <a:t>And the same interactive graphs will be implemented into system in the future.</a:t>
            </a:r>
            <a:endParaRPr lang="en-SA" sz="155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41894E-4EEB-4859-C1D8-3E2EAE277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2284" y="1320780"/>
            <a:ext cx="9276596" cy="43754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31E983-AE10-4480-93AD-F12F35E5CD80}"/>
              </a:ext>
            </a:extLst>
          </p:cNvPr>
          <p:cNvSpPr/>
          <p:nvPr/>
        </p:nvSpPr>
        <p:spPr>
          <a:xfrm>
            <a:off x="2524125" y="1990725"/>
            <a:ext cx="128587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Inspection Summary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C2BBAC-8AB7-42BB-B738-C3727C931930}"/>
              </a:ext>
            </a:extLst>
          </p:cNvPr>
          <p:cNvSpPr/>
          <p:nvPr/>
        </p:nvSpPr>
        <p:spPr>
          <a:xfrm>
            <a:off x="5091112" y="1990725"/>
            <a:ext cx="200977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Total Inspection  - Inspection Type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EBF32E-95E9-4D0D-90C4-1C2A85043B1E}"/>
              </a:ext>
            </a:extLst>
          </p:cNvPr>
          <p:cNvSpPr/>
          <p:nvPr/>
        </p:nvSpPr>
        <p:spPr>
          <a:xfrm>
            <a:off x="7899996" y="1990724"/>
            <a:ext cx="200977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Total Inspection  - Location Type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FDFE1E-5869-4069-B19B-5DD370C5958A}"/>
              </a:ext>
            </a:extLst>
          </p:cNvPr>
          <p:cNvSpPr/>
          <p:nvPr/>
        </p:nvSpPr>
        <p:spPr>
          <a:xfrm>
            <a:off x="2162174" y="3700593"/>
            <a:ext cx="200977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Total Inspection  - Category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8639C9-8C7B-4314-8965-E7C39B891478}"/>
              </a:ext>
            </a:extLst>
          </p:cNvPr>
          <p:cNvSpPr/>
          <p:nvPr/>
        </p:nvSpPr>
        <p:spPr>
          <a:xfrm>
            <a:off x="453995" y="1403384"/>
            <a:ext cx="10602169" cy="482891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0A43DE-3856-4DE4-8F36-187505C1134A}"/>
              </a:ext>
            </a:extLst>
          </p:cNvPr>
          <p:cNvSpPr/>
          <p:nvPr/>
        </p:nvSpPr>
        <p:spPr>
          <a:xfrm>
            <a:off x="5555054" y="3700593"/>
            <a:ext cx="1903021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tx1"/>
                </a:solidFill>
              </a:rPr>
              <a:t>Total Inspection  - Sub Category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D5BFDC-6AC5-48D9-BC23-1DAC2DB4F98B}"/>
              </a:ext>
            </a:extLst>
          </p:cNvPr>
          <p:cNvSpPr/>
          <p:nvPr/>
        </p:nvSpPr>
        <p:spPr>
          <a:xfrm>
            <a:off x="8095444" y="3724232"/>
            <a:ext cx="1903021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tx1"/>
                </a:solidFill>
              </a:rPr>
              <a:t>Total Inspection  - City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9FA605-4E25-405E-AD38-6F860DE402AE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47400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FFDCB61-6590-DE15-C19B-845ADB105DA4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483D6D-2F07-8D20-3C9C-7F56F52F14A4}"/>
              </a:ext>
            </a:extLst>
          </p:cNvPr>
          <p:cNvGrpSpPr/>
          <p:nvPr/>
        </p:nvGrpSpPr>
        <p:grpSpPr>
          <a:xfrm>
            <a:off x="3838904" y="1678223"/>
            <a:ext cx="6909333" cy="589168"/>
            <a:chOff x="4169979" y="1646691"/>
            <a:chExt cx="6909333" cy="5891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03C111-8E17-EEFF-C87B-9CB555F77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9979" y="1646691"/>
              <a:ext cx="6909333" cy="58916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3D0742-1538-F6D6-BF33-7026EC55FE2B}"/>
                </a:ext>
              </a:extLst>
            </p:cNvPr>
            <p:cNvSpPr txBox="1"/>
            <p:nvPr/>
          </p:nvSpPr>
          <p:spPr>
            <a:xfrm>
              <a:off x="6066722" y="1859608"/>
              <a:ext cx="4069120" cy="28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250" b="1" kern="1300" spc="50" dirty="0">
                  <a:solidFill>
                    <a:schemeClr val="bg1"/>
                  </a:solidFill>
                </a:rPr>
                <a:t>Network / Application Issues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44E564-4437-BA5D-8EDA-12D6D5FE7B1C}"/>
              </a:ext>
            </a:extLst>
          </p:cNvPr>
          <p:cNvGrpSpPr/>
          <p:nvPr/>
        </p:nvGrpSpPr>
        <p:grpSpPr>
          <a:xfrm>
            <a:off x="3854670" y="2306806"/>
            <a:ext cx="6415073" cy="562972"/>
            <a:chOff x="4185745" y="2275274"/>
            <a:chExt cx="6415073" cy="5629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523BF1-1628-7466-559C-A60383F19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5745" y="2275274"/>
              <a:ext cx="6415073" cy="5629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5B52C4-8F90-CBE5-E01E-34F7D16B0A27}"/>
                </a:ext>
              </a:extLst>
            </p:cNvPr>
            <p:cNvSpPr txBox="1"/>
            <p:nvPr/>
          </p:nvSpPr>
          <p:spPr>
            <a:xfrm>
              <a:off x="6063441" y="2467765"/>
              <a:ext cx="4069120" cy="28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250" b="1" kern="1300" spc="50" dirty="0">
                  <a:solidFill>
                    <a:schemeClr val="bg1"/>
                  </a:solidFill>
                </a:rPr>
                <a:t>Vehicle Breakdown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3DB174-69FF-3DF9-6100-C574DC76361B}"/>
              </a:ext>
            </a:extLst>
          </p:cNvPr>
          <p:cNvGrpSpPr/>
          <p:nvPr/>
        </p:nvGrpSpPr>
        <p:grpSpPr>
          <a:xfrm>
            <a:off x="3854670" y="2919216"/>
            <a:ext cx="5907464" cy="572845"/>
            <a:chOff x="4185745" y="2887684"/>
            <a:chExt cx="5907464" cy="5728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C50C2D8-6B3E-2A82-CDAF-EE7AEDE1C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5745" y="2887684"/>
              <a:ext cx="5907464" cy="57284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4951E5-16E3-75D1-CC03-44AD3836ABC2}"/>
                </a:ext>
              </a:extLst>
            </p:cNvPr>
            <p:cNvSpPr txBox="1"/>
            <p:nvPr/>
          </p:nvSpPr>
          <p:spPr>
            <a:xfrm>
              <a:off x="6478017" y="3093356"/>
              <a:ext cx="2629500" cy="28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2250" b="1" kern="1300" spc="50" dirty="0">
                  <a:solidFill>
                    <a:schemeClr val="bg1"/>
                  </a:solidFill>
                </a:rPr>
                <a:t>Vehicle Accident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14A844-3F22-4377-7EB7-0F27FDF0F244}"/>
              </a:ext>
            </a:extLst>
          </p:cNvPr>
          <p:cNvGrpSpPr/>
          <p:nvPr/>
        </p:nvGrpSpPr>
        <p:grpSpPr>
          <a:xfrm>
            <a:off x="3941380" y="3548291"/>
            <a:ext cx="5273566" cy="561722"/>
            <a:chOff x="4272455" y="3516759"/>
            <a:chExt cx="5273566" cy="56172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FBB21EA-1124-E128-A831-849A5F8F6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72455" y="3516759"/>
              <a:ext cx="5273566" cy="56172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636747-45DF-E7EC-6C99-E173BE52D53C}"/>
                </a:ext>
              </a:extLst>
            </p:cNvPr>
            <p:cNvSpPr txBox="1"/>
            <p:nvPr/>
          </p:nvSpPr>
          <p:spPr>
            <a:xfrm>
              <a:off x="6133617" y="3710839"/>
              <a:ext cx="2277286" cy="28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2250" b="1" kern="1300" spc="50" dirty="0">
                  <a:solidFill>
                    <a:schemeClr val="bg1"/>
                  </a:solidFill>
                </a:rPr>
                <a:t>Wrong Location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AEC28E-B966-3D5F-3070-BDFE3328E61F}"/>
              </a:ext>
            </a:extLst>
          </p:cNvPr>
          <p:cNvGrpSpPr/>
          <p:nvPr/>
        </p:nvGrpSpPr>
        <p:grpSpPr>
          <a:xfrm>
            <a:off x="4077174" y="4158360"/>
            <a:ext cx="4582760" cy="572845"/>
            <a:chOff x="4408249" y="4126828"/>
            <a:chExt cx="4582760" cy="57284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8DB3837-D2EF-AFDE-E99A-96695C774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08249" y="4126828"/>
              <a:ext cx="4582760" cy="57284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A111D3-5A9B-1D38-71C8-B418CFF80600}"/>
                </a:ext>
              </a:extLst>
            </p:cNvPr>
            <p:cNvSpPr txBox="1"/>
            <p:nvPr/>
          </p:nvSpPr>
          <p:spPr>
            <a:xfrm>
              <a:off x="5831327" y="4324054"/>
              <a:ext cx="2122376" cy="28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2250" b="1" kern="1300" spc="50" dirty="0">
                  <a:solidFill>
                    <a:schemeClr val="bg1"/>
                  </a:solidFill>
                </a:rPr>
                <a:t>Sick / Absent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86425"/>
            <a:ext cx="41443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Business Continuity</a:t>
            </a:r>
            <a:endParaRPr lang="en-SA" sz="38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C6854-5DDC-EE7D-D91D-E96B6FCB242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88277" y="1354075"/>
            <a:ext cx="1450635" cy="708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3D3913-9206-5E2F-D302-F50BEC076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868423" y="1298529"/>
            <a:ext cx="4043647" cy="4859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9F2DCF-801D-7A78-7BC8-AE830C2B44C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541473" y="3476295"/>
            <a:ext cx="2340463" cy="111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80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8657713-4D93-631D-ECB1-32B2C79D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6" y="11846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745A5F-9DAC-1F84-A566-8CF3D4297776}"/>
              </a:ext>
            </a:extLst>
          </p:cNvPr>
          <p:cNvSpPr txBox="1"/>
          <p:nvPr/>
        </p:nvSpPr>
        <p:spPr>
          <a:xfrm>
            <a:off x="785521" y="1900678"/>
            <a:ext cx="515718" cy="261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kern="1300" dirty="0">
                <a:solidFill>
                  <a:schemeClr val="bg1"/>
                </a:solidFill>
              </a:rPr>
              <a:t>KSA</a:t>
            </a:r>
            <a:endParaRPr lang="en-US" sz="2000" b="1" kern="13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E31063-AC41-62ED-349F-6136702067D3}"/>
              </a:ext>
            </a:extLst>
          </p:cNvPr>
          <p:cNvSpPr txBox="1"/>
          <p:nvPr/>
        </p:nvSpPr>
        <p:spPr>
          <a:xfrm>
            <a:off x="1770709" y="1900678"/>
            <a:ext cx="538224" cy="261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kern="1300" dirty="0">
                <a:solidFill>
                  <a:schemeClr val="bg1"/>
                </a:solidFill>
              </a:rPr>
              <a:t>UAE</a:t>
            </a:r>
            <a:endParaRPr lang="en-US" sz="2000" b="1" kern="13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A7C361-7431-B058-7761-0A5518281DDB}"/>
              </a:ext>
            </a:extLst>
          </p:cNvPr>
          <p:cNvSpPr txBox="1"/>
          <p:nvPr/>
        </p:nvSpPr>
        <p:spPr>
          <a:xfrm>
            <a:off x="2787262" y="1900678"/>
            <a:ext cx="552972" cy="261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kern="1300" dirty="0">
                <a:solidFill>
                  <a:schemeClr val="bg1"/>
                </a:solidFill>
              </a:rPr>
              <a:t>BAH</a:t>
            </a:r>
            <a:endParaRPr lang="en-US" sz="2000" b="1" kern="13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121061-5CB6-AC91-A8C8-35E16D38E83C}"/>
              </a:ext>
            </a:extLst>
          </p:cNvPr>
          <p:cNvSpPr txBox="1"/>
          <p:nvPr/>
        </p:nvSpPr>
        <p:spPr>
          <a:xfrm>
            <a:off x="3801618" y="1900678"/>
            <a:ext cx="516873" cy="261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kern="1300" dirty="0">
                <a:solidFill>
                  <a:schemeClr val="bg1"/>
                </a:solidFill>
              </a:rPr>
              <a:t>EGY</a:t>
            </a:r>
            <a:endParaRPr lang="en-US" sz="2000" b="1" kern="13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C5232F-B3F9-7730-EA2A-7858CF2DC6ED}"/>
              </a:ext>
            </a:extLst>
          </p:cNvPr>
          <p:cNvSpPr txBox="1"/>
          <p:nvPr/>
        </p:nvSpPr>
        <p:spPr>
          <a:xfrm>
            <a:off x="4831369" y="1900678"/>
            <a:ext cx="535724" cy="261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kern="1300" dirty="0">
                <a:solidFill>
                  <a:schemeClr val="bg1"/>
                </a:solidFill>
              </a:rPr>
              <a:t>QAT</a:t>
            </a:r>
            <a:endParaRPr lang="en-US" sz="2000" b="1" kern="13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6A785E-DC4F-A797-FA91-A59915F3B80D}"/>
              </a:ext>
            </a:extLst>
          </p:cNvPr>
          <p:cNvSpPr txBox="1"/>
          <p:nvPr/>
        </p:nvSpPr>
        <p:spPr>
          <a:xfrm>
            <a:off x="6766113" y="6245251"/>
            <a:ext cx="539635" cy="261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kern="1300" dirty="0">
                <a:solidFill>
                  <a:schemeClr val="bg1"/>
                </a:solidFill>
              </a:rPr>
              <a:t>USA</a:t>
            </a:r>
            <a:endParaRPr lang="en-US" sz="2000" b="1" kern="13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405F05-8566-0B90-145A-DFD0F4CBBB96}"/>
              </a:ext>
            </a:extLst>
          </p:cNvPr>
          <p:cNvSpPr txBox="1"/>
          <p:nvPr/>
        </p:nvSpPr>
        <p:spPr>
          <a:xfrm>
            <a:off x="7782046" y="6245251"/>
            <a:ext cx="500650" cy="261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kern="1300" dirty="0">
                <a:solidFill>
                  <a:schemeClr val="bg1"/>
                </a:solidFill>
              </a:rPr>
              <a:t>ZAF</a:t>
            </a:r>
            <a:endParaRPr lang="en-US" sz="2000" b="1" kern="13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8C6F8A-C775-BE1C-807A-CEF61CBC971E}"/>
              </a:ext>
            </a:extLst>
          </p:cNvPr>
          <p:cNvSpPr txBox="1"/>
          <p:nvPr/>
        </p:nvSpPr>
        <p:spPr>
          <a:xfrm>
            <a:off x="8768721" y="6245251"/>
            <a:ext cx="581506" cy="261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kern="1300" dirty="0">
                <a:solidFill>
                  <a:schemeClr val="bg1"/>
                </a:solidFill>
              </a:rPr>
              <a:t>KWT</a:t>
            </a:r>
            <a:endParaRPr lang="en-US" sz="2000" b="1" kern="13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B99E1D-5CF3-79D3-2DC8-F88ECF3CB1D9}"/>
              </a:ext>
            </a:extLst>
          </p:cNvPr>
          <p:cNvSpPr txBox="1"/>
          <p:nvPr/>
        </p:nvSpPr>
        <p:spPr>
          <a:xfrm>
            <a:off x="9742972" y="6245251"/>
            <a:ext cx="638316" cy="261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kern="1300" dirty="0">
                <a:solidFill>
                  <a:schemeClr val="bg1"/>
                </a:solidFill>
              </a:rPr>
              <a:t>OMN</a:t>
            </a:r>
            <a:endParaRPr lang="en-US" sz="2000" b="1" kern="13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EEA463-9B8D-2AA1-D79A-F15666D8BE7B}"/>
              </a:ext>
            </a:extLst>
          </p:cNvPr>
          <p:cNvSpPr txBox="1"/>
          <p:nvPr/>
        </p:nvSpPr>
        <p:spPr>
          <a:xfrm>
            <a:off x="10775075" y="6245251"/>
            <a:ext cx="638315" cy="26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b="1" kern="1300" dirty="0">
                <a:solidFill>
                  <a:schemeClr val="bg1"/>
                </a:solidFill>
              </a:rPr>
              <a:t>JOR</a:t>
            </a:r>
            <a:endParaRPr lang="en-US" sz="2000" b="1" kern="1300" dirty="0">
              <a:solidFill>
                <a:schemeClr val="bg1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44FCD07-CE75-36A5-A08E-D464AE096AD8}"/>
              </a:ext>
            </a:extLst>
          </p:cNvPr>
          <p:cNvGrpSpPr/>
          <p:nvPr/>
        </p:nvGrpSpPr>
        <p:grpSpPr>
          <a:xfrm>
            <a:off x="1346200" y="2300445"/>
            <a:ext cx="5179599" cy="331516"/>
            <a:chOff x="1346200" y="2300445"/>
            <a:chExt cx="5179599" cy="33151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BF528BD-B9CB-E436-4489-BC029B07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6200" y="2304166"/>
              <a:ext cx="313583" cy="29616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C07299A-DDA4-C4F4-D181-32516F7397EF}"/>
                </a:ext>
              </a:extLst>
            </p:cNvPr>
            <p:cNvSpPr txBox="1"/>
            <p:nvPr/>
          </p:nvSpPr>
          <p:spPr>
            <a:xfrm>
              <a:off x="1672483" y="2373429"/>
              <a:ext cx="4853316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500" b="1" kern="1400" dirty="0">
                  <a:solidFill>
                    <a:schemeClr val="bg1"/>
                  </a:solidFill>
                </a:rPr>
                <a:t>Coordinates provided by the bank are divided into regions.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4BEF885-5503-9938-FE7D-C23924BB9D5E}"/>
                </a:ext>
              </a:extLst>
            </p:cNvPr>
            <p:cNvSpPr txBox="1"/>
            <p:nvPr/>
          </p:nvSpPr>
          <p:spPr>
            <a:xfrm>
              <a:off x="1348375" y="2300445"/>
              <a:ext cx="3092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kern="1300" dirty="0">
                  <a:solidFill>
                    <a:srgbClr val="521B93"/>
                  </a:solidFill>
                </a:rPr>
                <a:t>1</a:t>
              </a:r>
              <a:endParaRPr lang="en-SA" sz="1400" dirty="0">
                <a:solidFill>
                  <a:srgbClr val="521B93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37602D8-052B-A109-856D-F94FC5B6A771}"/>
              </a:ext>
            </a:extLst>
          </p:cNvPr>
          <p:cNvGrpSpPr/>
          <p:nvPr/>
        </p:nvGrpSpPr>
        <p:grpSpPr>
          <a:xfrm>
            <a:off x="1346200" y="2660649"/>
            <a:ext cx="5398887" cy="327795"/>
            <a:chOff x="1346200" y="2660649"/>
            <a:chExt cx="5398887" cy="32779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5B0BB9D-3F62-CD90-F9BD-AEB741EDF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6200" y="2660649"/>
              <a:ext cx="313583" cy="29616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EF57C09-1D85-02FB-FDFA-4092548CFF24}"/>
                </a:ext>
              </a:extLst>
            </p:cNvPr>
            <p:cNvSpPr txBox="1"/>
            <p:nvPr/>
          </p:nvSpPr>
          <p:spPr>
            <a:xfrm>
              <a:off x="1672482" y="2729912"/>
              <a:ext cx="5072605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500" b="1" kern="1400" dirty="0">
                  <a:solidFill>
                    <a:schemeClr val="bg1"/>
                  </a:solidFill>
                </a:rPr>
                <a:t>Routes optimized to ensure operational efficiency.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997A6A8-3C78-0A0C-94B9-2210C8A5278F}"/>
                </a:ext>
              </a:extLst>
            </p:cNvPr>
            <p:cNvSpPr txBox="1"/>
            <p:nvPr/>
          </p:nvSpPr>
          <p:spPr>
            <a:xfrm>
              <a:off x="1352550" y="2660649"/>
              <a:ext cx="3092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kern="1300" dirty="0">
                  <a:solidFill>
                    <a:srgbClr val="521B93"/>
                  </a:solidFill>
                </a:rPr>
                <a:t>2</a:t>
              </a:r>
              <a:endParaRPr lang="en-SA" sz="1400" dirty="0">
                <a:solidFill>
                  <a:srgbClr val="521B93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2A0A6BF-94D1-48D7-44C0-00F0483E35F2}"/>
              </a:ext>
            </a:extLst>
          </p:cNvPr>
          <p:cNvGrpSpPr/>
          <p:nvPr/>
        </p:nvGrpSpPr>
        <p:grpSpPr>
          <a:xfrm>
            <a:off x="1346200" y="3009238"/>
            <a:ext cx="8339105" cy="321811"/>
            <a:chOff x="1346200" y="3009238"/>
            <a:chExt cx="8339105" cy="32181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7140E4-B2F7-FAB5-28CD-F4977E20D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6200" y="3009238"/>
              <a:ext cx="313583" cy="29616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B76996F-D46D-D674-FCBC-DEA42BBA7D41}"/>
                </a:ext>
              </a:extLst>
            </p:cNvPr>
            <p:cNvSpPr txBox="1"/>
            <p:nvPr/>
          </p:nvSpPr>
          <p:spPr>
            <a:xfrm>
              <a:off x="1672482" y="3072517"/>
              <a:ext cx="8012823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500" b="1" kern="1400" dirty="0">
                  <a:solidFill>
                    <a:schemeClr val="bg1"/>
                  </a:solidFill>
                </a:rPr>
                <a:t>Closest districts first based on set travel time and total service time.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AA700A2-62A5-E689-137B-86D379AF76EC}"/>
                </a:ext>
              </a:extLst>
            </p:cNvPr>
            <p:cNvSpPr txBox="1"/>
            <p:nvPr/>
          </p:nvSpPr>
          <p:spPr>
            <a:xfrm>
              <a:off x="1351550" y="3014820"/>
              <a:ext cx="3092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kern="1300" dirty="0">
                  <a:solidFill>
                    <a:srgbClr val="521B93"/>
                  </a:solidFill>
                </a:rPr>
                <a:t>3</a:t>
              </a:r>
              <a:endParaRPr lang="en-SA" sz="1400" dirty="0">
                <a:solidFill>
                  <a:srgbClr val="521B93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B28CE8-A990-7B32-9679-FB79E7D44FEF}"/>
              </a:ext>
            </a:extLst>
          </p:cNvPr>
          <p:cNvGrpSpPr/>
          <p:nvPr/>
        </p:nvGrpSpPr>
        <p:grpSpPr>
          <a:xfrm>
            <a:off x="1346200" y="3361663"/>
            <a:ext cx="9202944" cy="325869"/>
            <a:chOff x="1346200" y="3361663"/>
            <a:chExt cx="9202944" cy="32586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7633315-D43B-0D3C-F1F4-813C7EFBA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6200" y="3361663"/>
              <a:ext cx="313583" cy="29616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53FF79F-9866-6A29-245E-1EC5B4B54E27}"/>
                </a:ext>
              </a:extLst>
            </p:cNvPr>
            <p:cNvSpPr txBox="1"/>
            <p:nvPr/>
          </p:nvSpPr>
          <p:spPr>
            <a:xfrm>
              <a:off x="1672483" y="3429000"/>
              <a:ext cx="8876661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500" b="1" kern="1400" dirty="0">
                  <a:solidFill>
                    <a:schemeClr val="bg1"/>
                  </a:solidFill>
                </a:rPr>
                <a:t>Spare time includes (Travel from house to location and back, parking, road closures, reroutes, follow-ups etc.).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19BA6A-49B3-02F7-6997-B2E8EC665152}"/>
                </a:ext>
              </a:extLst>
            </p:cNvPr>
            <p:cNvSpPr txBox="1"/>
            <p:nvPr/>
          </p:nvSpPr>
          <p:spPr>
            <a:xfrm>
              <a:off x="1355725" y="3368674"/>
              <a:ext cx="3092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kern="1300" dirty="0">
                  <a:solidFill>
                    <a:srgbClr val="521B93"/>
                  </a:solidFill>
                </a:rPr>
                <a:t>4</a:t>
              </a:r>
              <a:endParaRPr lang="en-SA" sz="1400" dirty="0">
                <a:solidFill>
                  <a:srgbClr val="521B93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3B29CD8-0048-CB9A-0B49-CAD1347934BE}"/>
              </a:ext>
            </a:extLst>
          </p:cNvPr>
          <p:cNvGrpSpPr/>
          <p:nvPr/>
        </p:nvGrpSpPr>
        <p:grpSpPr>
          <a:xfrm>
            <a:off x="1346200" y="3772820"/>
            <a:ext cx="8994875" cy="311248"/>
            <a:chOff x="1346200" y="3772820"/>
            <a:chExt cx="8994875" cy="31124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530222-33D3-5D1D-2E7A-C5A14BB37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6200" y="3772820"/>
              <a:ext cx="313583" cy="29616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DC9AF61-F2E5-1755-C66C-06A5019348A6}"/>
                </a:ext>
              </a:extLst>
            </p:cNvPr>
            <p:cNvSpPr txBox="1"/>
            <p:nvPr/>
          </p:nvSpPr>
          <p:spPr>
            <a:xfrm>
              <a:off x="1672483" y="3825536"/>
              <a:ext cx="8668592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500" b="1" kern="1400" dirty="0">
                  <a:solidFill>
                    <a:schemeClr val="bg1"/>
                  </a:solidFill>
                </a:rPr>
                <a:t>Minimum 15 locations per day re adjusted considering the distance for travel and service time for each day.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1E1EE84-7AD9-DF65-C736-51947CBFEC5D}"/>
                </a:ext>
              </a:extLst>
            </p:cNvPr>
            <p:cNvSpPr txBox="1"/>
            <p:nvPr/>
          </p:nvSpPr>
          <p:spPr>
            <a:xfrm>
              <a:off x="1346200" y="3773006"/>
              <a:ext cx="3092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kern="1300" dirty="0">
                  <a:solidFill>
                    <a:srgbClr val="521B93"/>
                  </a:solidFill>
                </a:rPr>
                <a:t>5</a:t>
              </a:r>
              <a:endParaRPr lang="en-SA" sz="1400" dirty="0">
                <a:solidFill>
                  <a:srgbClr val="521B93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65A5A43-947C-439D-74BC-758C3335EB7B}"/>
              </a:ext>
            </a:extLst>
          </p:cNvPr>
          <p:cNvGrpSpPr/>
          <p:nvPr/>
        </p:nvGrpSpPr>
        <p:grpSpPr>
          <a:xfrm>
            <a:off x="1346200" y="4169695"/>
            <a:ext cx="9277195" cy="312508"/>
            <a:chOff x="1346200" y="4169695"/>
            <a:chExt cx="9277195" cy="31250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EF862-EFC5-13D5-F3F3-13F9DE286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6200" y="4169695"/>
              <a:ext cx="313583" cy="296162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4D09261-570F-E1A3-B5AD-0D9CBE7A507C}"/>
                </a:ext>
              </a:extLst>
            </p:cNvPr>
            <p:cNvSpPr txBox="1"/>
            <p:nvPr/>
          </p:nvSpPr>
          <p:spPr>
            <a:xfrm>
              <a:off x="1672483" y="4222072"/>
              <a:ext cx="8950912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500" b="1" kern="1400" dirty="0">
                  <a:solidFill>
                    <a:schemeClr val="bg1"/>
                  </a:solidFill>
                </a:rPr>
                <a:t>Spare time set at min 30 min and maximum 2 hours excluding remote locations in the holy month of Ramadan.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0EEB14E-B382-F822-FAC0-6C3753001EFD}"/>
                </a:ext>
              </a:extLst>
            </p:cNvPr>
            <p:cNvSpPr txBox="1"/>
            <p:nvPr/>
          </p:nvSpPr>
          <p:spPr>
            <a:xfrm>
              <a:off x="1352549" y="4174426"/>
              <a:ext cx="3092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kern="1300" dirty="0">
                  <a:solidFill>
                    <a:srgbClr val="521B93"/>
                  </a:solidFill>
                </a:rPr>
                <a:t>6</a:t>
              </a:r>
              <a:endParaRPr lang="en-SA" sz="1400" dirty="0">
                <a:solidFill>
                  <a:srgbClr val="521B93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79E4C33-4CC2-06A0-00EC-2C8CC3C2F58B}"/>
              </a:ext>
            </a:extLst>
          </p:cNvPr>
          <p:cNvGrpSpPr/>
          <p:nvPr/>
        </p:nvGrpSpPr>
        <p:grpSpPr>
          <a:xfrm>
            <a:off x="1346200" y="4579270"/>
            <a:ext cx="6926038" cy="315316"/>
            <a:chOff x="1346200" y="4579270"/>
            <a:chExt cx="6926038" cy="31531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6BF1A0B-F177-3777-92D4-71A3E2122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6200" y="4579270"/>
              <a:ext cx="313583" cy="29616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A430D9C-366B-2CD3-ECB0-380C6FE1F670}"/>
                </a:ext>
              </a:extLst>
            </p:cNvPr>
            <p:cNvSpPr txBox="1"/>
            <p:nvPr/>
          </p:nvSpPr>
          <p:spPr>
            <a:xfrm>
              <a:off x="1672483" y="4633695"/>
              <a:ext cx="659975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500" b="1" kern="1400" dirty="0">
                  <a:solidFill>
                    <a:schemeClr val="bg1"/>
                  </a:solidFill>
                </a:rPr>
                <a:t>Saturday is a day off during Ramadan to compensate for the extra working hours.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870ED34-6CF9-A9CC-710A-053890ED097A}"/>
                </a:ext>
              </a:extLst>
            </p:cNvPr>
            <p:cNvSpPr txBox="1"/>
            <p:nvPr/>
          </p:nvSpPr>
          <p:spPr>
            <a:xfrm>
              <a:off x="1352549" y="4586809"/>
              <a:ext cx="3092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kern="1300" dirty="0">
                  <a:solidFill>
                    <a:srgbClr val="521B93"/>
                  </a:solidFill>
                </a:rPr>
                <a:t>7</a:t>
              </a:r>
              <a:endParaRPr lang="en-SA" sz="1400" dirty="0">
                <a:solidFill>
                  <a:srgbClr val="521B93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9CE16FD-CF87-D8B6-4639-9C64C7DB1863}"/>
              </a:ext>
            </a:extLst>
          </p:cNvPr>
          <p:cNvGrpSpPr/>
          <p:nvPr/>
        </p:nvGrpSpPr>
        <p:grpSpPr>
          <a:xfrm>
            <a:off x="1346200" y="5007895"/>
            <a:ext cx="6435263" cy="308045"/>
            <a:chOff x="1346200" y="5007895"/>
            <a:chExt cx="6435263" cy="30804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BC456F0-CA2A-A377-D5CC-D3FA0E64C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6200" y="5007895"/>
              <a:ext cx="313583" cy="29616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092EC8-86E1-913E-0D54-2DEA57E204E2}"/>
                </a:ext>
              </a:extLst>
            </p:cNvPr>
            <p:cNvSpPr txBox="1"/>
            <p:nvPr/>
          </p:nvSpPr>
          <p:spPr>
            <a:xfrm>
              <a:off x="1672483" y="5057408"/>
              <a:ext cx="6108980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500" b="1" kern="1400" dirty="0">
                  <a:solidFill>
                    <a:schemeClr val="bg1"/>
                  </a:solidFill>
                </a:rPr>
                <a:t>Business travel for remote locations based on SMSA Business Travel Policy.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8EE5EBA-EDD9-0449-6C44-68EB8CB1020C}"/>
                </a:ext>
              </a:extLst>
            </p:cNvPr>
            <p:cNvSpPr txBox="1"/>
            <p:nvPr/>
          </p:nvSpPr>
          <p:spPr>
            <a:xfrm>
              <a:off x="1352549" y="5008163"/>
              <a:ext cx="3092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kern="1300" dirty="0">
                  <a:solidFill>
                    <a:srgbClr val="521B93"/>
                  </a:solidFill>
                </a:rPr>
                <a:t>8</a:t>
              </a:r>
              <a:endParaRPr lang="en-SA" sz="1400" dirty="0">
                <a:solidFill>
                  <a:srgbClr val="521B93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8AD7739-2EBA-541C-EBF9-AB5620A91FD0}"/>
              </a:ext>
            </a:extLst>
          </p:cNvPr>
          <p:cNvSpPr txBox="1"/>
          <p:nvPr/>
        </p:nvSpPr>
        <p:spPr>
          <a:xfrm>
            <a:off x="671505" y="365927"/>
            <a:ext cx="5662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Inspection Project - Planning</a:t>
            </a:r>
            <a:endParaRPr lang="en-S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17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D6C34-76CF-B7B4-EC7A-D0C42363D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459" y="1497986"/>
            <a:ext cx="8880113" cy="44739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745A5F-9DAC-1F84-A566-8CF3D4297776}"/>
              </a:ext>
            </a:extLst>
          </p:cNvPr>
          <p:cNvSpPr txBox="1"/>
          <p:nvPr/>
        </p:nvSpPr>
        <p:spPr>
          <a:xfrm>
            <a:off x="1855305" y="3615822"/>
            <a:ext cx="1687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Monthly</a:t>
            </a:r>
          </a:p>
          <a:p>
            <a:pPr algn="ctr"/>
            <a:r>
              <a:rPr lang="en-US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visit</a:t>
            </a:r>
          </a:p>
          <a:p>
            <a:pPr algn="ctr"/>
            <a:r>
              <a:rPr lang="en-US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Targets Set</a:t>
            </a:r>
            <a:endParaRPr lang="en-US" sz="2400" b="1" kern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A22B6-BBD2-3B3D-39C4-498AD8F82BA0}"/>
              </a:ext>
            </a:extLst>
          </p:cNvPr>
          <p:cNvSpPr txBox="1"/>
          <p:nvPr/>
        </p:nvSpPr>
        <p:spPr>
          <a:xfrm>
            <a:off x="3736593" y="3892821"/>
            <a:ext cx="168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Monthly</a:t>
            </a:r>
            <a:endParaRPr lang="en-US" sz="2400" b="1" kern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29DE1-0F1B-DD66-CD45-2B9E491FB999}"/>
              </a:ext>
            </a:extLst>
          </p:cNvPr>
          <p:cNvSpPr txBox="1"/>
          <p:nvPr/>
        </p:nvSpPr>
        <p:spPr>
          <a:xfrm>
            <a:off x="5577218" y="2439504"/>
            <a:ext cx="2358887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80 - 98% from the</a:t>
            </a:r>
          </a:p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monthly target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04A9D-81A0-3049-D61C-E2E3AD930BAD}"/>
              </a:ext>
            </a:extLst>
          </p:cNvPr>
          <p:cNvSpPr txBox="1"/>
          <p:nvPr/>
        </p:nvSpPr>
        <p:spPr>
          <a:xfrm>
            <a:off x="5577218" y="3150398"/>
            <a:ext cx="2358887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60 - 79% from the</a:t>
            </a:r>
          </a:p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monthly target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84872-812B-F8C4-760A-923FC6B94250}"/>
              </a:ext>
            </a:extLst>
          </p:cNvPr>
          <p:cNvSpPr txBox="1"/>
          <p:nvPr/>
        </p:nvSpPr>
        <p:spPr>
          <a:xfrm>
            <a:off x="5577218" y="3861292"/>
            <a:ext cx="2358887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40 - 59% from the</a:t>
            </a:r>
          </a:p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monthly 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A68E1B-7BCB-1998-0C69-8716DE761E59}"/>
              </a:ext>
            </a:extLst>
          </p:cNvPr>
          <p:cNvSpPr txBox="1"/>
          <p:nvPr/>
        </p:nvSpPr>
        <p:spPr>
          <a:xfrm>
            <a:off x="5577218" y="4519182"/>
            <a:ext cx="2358887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20 - 39% from the</a:t>
            </a:r>
          </a:p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monthly target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6C7649-287D-AEDF-ED2A-EBF77AD57E50}"/>
              </a:ext>
            </a:extLst>
          </p:cNvPr>
          <p:cNvSpPr txBox="1"/>
          <p:nvPr/>
        </p:nvSpPr>
        <p:spPr>
          <a:xfrm>
            <a:off x="5577218" y="5188559"/>
            <a:ext cx="2358887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0 - 19% from the</a:t>
            </a:r>
          </a:p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monthly target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62D8BE-9701-CD73-25B9-500F0D69B118}"/>
              </a:ext>
            </a:extLst>
          </p:cNvPr>
          <p:cNvSpPr txBox="1"/>
          <p:nvPr/>
        </p:nvSpPr>
        <p:spPr>
          <a:xfrm>
            <a:off x="8013144" y="2548792"/>
            <a:ext cx="23588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784641-33BE-CBF6-D636-8142F85D567E}"/>
              </a:ext>
            </a:extLst>
          </p:cNvPr>
          <p:cNvSpPr txBox="1"/>
          <p:nvPr/>
        </p:nvSpPr>
        <p:spPr>
          <a:xfrm>
            <a:off x="8013144" y="3267417"/>
            <a:ext cx="23588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EEB615-05C2-077B-92E2-129C96AFBD2B}"/>
              </a:ext>
            </a:extLst>
          </p:cNvPr>
          <p:cNvSpPr txBox="1"/>
          <p:nvPr/>
        </p:nvSpPr>
        <p:spPr>
          <a:xfrm>
            <a:off x="8013144" y="3978311"/>
            <a:ext cx="23588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18D92C-F8DF-98C3-C2F3-AC9DF814E065}"/>
              </a:ext>
            </a:extLst>
          </p:cNvPr>
          <p:cNvSpPr txBox="1"/>
          <p:nvPr/>
        </p:nvSpPr>
        <p:spPr>
          <a:xfrm>
            <a:off x="8013144" y="4636201"/>
            <a:ext cx="23588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0537D2-EF0E-3771-8A4F-EB3DD81410BB}"/>
              </a:ext>
            </a:extLst>
          </p:cNvPr>
          <p:cNvSpPr txBox="1"/>
          <p:nvPr/>
        </p:nvSpPr>
        <p:spPr>
          <a:xfrm>
            <a:off x="8013144" y="5305578"/>
            <a:ext cx="23588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700" b="1" kern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64B01D-2830-4383-F856-AB37C93EA397}"/>
              </a:ext>
            </a:extLst>
          </p:cNvPr>
          <p:cNvSpPr txBox="1"/>
          <p:nvPr/>
        </p:nvSpPr>
        <p:spPr>
          <a:xfrm>
            <a:off x="671505" y="365927"/>
            <a:ext cx="700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Inspection Project – Example of SLA</a:t>
            </a:r>
            <a:endParaRPr lang="en-S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85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8AB2CC-295F-3CEA-72A7-617794318B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78175" y="3911493"/>
            <a:ext cx="1194217" cy="2559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A76601-CA83-2CD4-17B0-277BABC2C3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85671" y="3911493"/>
            <a:ext cx="1194217" cy="2559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416998-1B0B-114E-A6C7-790BE9080D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96070" y="3911493"/>
            <a:ext cx="1194217" cy="2559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1033A5-E3F0-FEAC-B377-7057029204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813091" y="3911493"/>
            <a:ext cx="1194217" cy="2559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1EC777-E538-7D7E-5B43-EA87685F5B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7503" y="3874783"/>
            <a:ext cx="1103768" cy="2586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C3B367-AC33-39EA-67FE-28438EA2A0F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579673" y="2039335"/>
            <a:ext cx="255904" cy="12795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2F56A80-9AE1-DB59-8868-B9B8B08D2B1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787450" y="2039335"/>
            <a:ext cx="255904" cy="12795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AD80E0-3516-4F08-23C8-3FC4D7A41F1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001027" y="2039335"/>
            <a:ext cx="255904" cy="12795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20DA48-3829-CB6F-8FAC-6C9F2A57CE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208804" y="2039335"/>
            <a:ext cx="255904" cy="12795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B58DDF1-6214-59E4-4547-BFC65712CC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028050" y="3878492"/>
            <a:ext cx="296162" cy="2961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D2B6A58-2EC8-A4E9-20EA-5F0A49D74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681" y="1119007"/>
            <a:ext cx="1279521" cy="1245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677A25D-6903-0660-D57C-7DFB4577690C}"/>
              </a:ext>
            </a:extLst>
          </p:cNvPr>
          <p:cNvSpPr txBox="1"/>
          <p:nvPr/>
        </p:nvSpPr>
        <p:spPr>
          <a:xfrm>
            <a:off x="976169" y="2520979"/>
            <a:ext cx="1234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Bank Coordinates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Provided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21465D-8FA4-4A7F-0B58-8B610DBC3E5C}"/>
              </a:ext>
            </a:extLst>
          </p:cNvPr>
          <p:cNvSpPr txBox="1"/>
          <p:nvPr/>
        </p:nvSpPr>
        <p:spPr>
          <a:xfrm>
            <a:off x="3226896" y="2524171"/>
            <a:ext cx="1096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Notification for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Adhoc visits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4A5A89-81E3-1695-6573-AF989A632334}"/>
              </a:ext>
            </a:extLst>
          </p:cNvPr>
          <p:cNvSpPr txBox="1"/>
          <p:nvPr/>
        </p:nvSpPr>
        <p:spPr>
          <a:xfrm>
            <a:off x="1176544" y="3575632"/>
            <a:ext cx="8338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SLA Signed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1456C9-2792-2FC8-751B-1526A9EF3D7C}"/>
              </a:ext>
            </a:extLst>
          </p:cNvPr>
          <p:cNvSpPr txBox="1"/>
          <p:nvPr/>
        </p:nvSpPr>
        <p:spPr>
          <a:xfrm>
            <a:off x="3371968" y="3438585"/>
            <a:ext cx="8066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Inspection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Schedule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Available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BF01B5-0AC0-A6E7-C04E-25563543821D}"/>
              </a:ext>
            </a:extLst>
          </p:cNvPr>
          <p:cNvSpPr txBox="1"/>
          <p:nvPr/>
        </p:nvSpPr>
        <p:spPr>
          <a:xfrm>
            <a:off x="5554986" y="3534547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Visit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Completed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9EE1D3-2BE6-AD19-E345-170F17DDFB91}"/>
              </a:ext>
            </a:extLst>
          </p:cNvPr>
          <p:cNvSpPr txBox="1"/>
          <p:nvPr/>
        </p:nvSpPr>
        <p:spPr>
          <a:xfrm>
            <a:off x="7782399" y="3534547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Reports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Submitted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47C898C-DBCF-1B83-7BDB-84BBB20CA837}"/>
              </a:ext>
            </a:extLst>
          </p:cNvPr>
          <p:cNvSpPr txBox="1"/>
          <p:nvPr/>
        </p:nvSpPr>
        <p:spPr>
          <a:xfrm>
            <a:off x="10087053" y="3534547"/>
            <a:ext cx="662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SLA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Fulfilled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4043513-4072-254A-418F-05C4DE39F05C}"/>
              </a:ext>
            </a:extLst>
          </p:cNvPr>
          <p:cNvGrpSpPr/>
          <p:nvPr/>
        </p:nvGrpSpPr>
        <p:grpSpPr>
          <a:xfrm>
            <a:off x="2129971" y="3327350"/>
            <a:ext cx="1155308" cy="1461124"/>
            <a:chOff x="2129971" y="3327350"/>
            <a:chExt cx="1155308" cy="1461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31D32F-F079-2AFA-A511-7BF9D308D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2129971" y="3327350"/>
              <a:ext cx="1155308" cy="146112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3133099-E66E-7B8D-CE50-A7532D8AED18}"/>
                </a:ext>
              </a:extLst>
            </p:cNvPr>
            <p:cNvSpPr txBox="1"/>
            <p:nvPr/>
          </p:nvSpPr>
          <p:spPr>
            <a:xfrm>
              <a:off x="2313376" y="3602635"/>
              <a:ext cx="7809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Plan</a:t>
              </a:r>
            </a:p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Routes By</a:t>
              </a:r>
            </a:p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Region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E0C0A49-3634-CA3E-9D04-540E92D6EA85}"/>
                </a:ext>
              </a:extLst>
            </p:cNvPr>
            <p:cNvSpPr txBox="1"/>
            <p:nvPr/>
          </p:nvSpPr>
          <p:spPr>
            <a:xfrm>
              <a:off x="2188187" y="4498772"/>
              <a:ext cx="10310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SITE AUDITOR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D8BD0AC-3222-CD04-80D0-B218A39D032D}"/>
              </a:ext>
            </a:extLst>
          </p:cNvPr>
          <p:cNvGrpSpPr/>
          <p:nvPr/>
        </p:nvGrpSpPr>
        <p:grpSpPr>
          <a:xfrm>
            <a:off x="4337748" y="3327350"/>
            <a:ext cx="1155308" cy="1461124"/>
            <a:chOff x="4337748" y="3327350"/>
            <a:chExt cx="1155308" cy="14611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57155BC-764C-8483-1409-2BDDC484D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4337748" y="3327350"/>
              <a:ext cx="1155308" cy="146112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5A35A2-0FE4-02BE-0EDD-C3899FFECC2D}"/>
                </a:ext>
              </a:extLst>
            </p:cNvPr>
            <p:cNvSpPr txBox="1"/>
            <p:nvPr/>
          </p:nvSpPr>
          <p:spPr>
            <a:xfrm>
              <a:off x="4396116" y="3670409"/>
              <a:ext cx="10454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Visit &amp; Inspect</a:t>
              </a:r>
            </a:p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Branch / ATM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9248B06-A69C-FD32-DEDB-6406D6190674}"/>
                </a:ext>
              </a:extLst>
            </p:cNvPr>
            <p:cNvSpPr txBox="1"/>
            <p:nvPr/>
          </p:nvSpPr>
          <p:spPr>
            <a:xfrm>
              <a:off x="4396116" y="4498772"/>
              <a:ext cx="1024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SITE AUDITOR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51287D9-433F-2811-171D-EF0A1193F3D0}"/>
              </a:ext>
            </a:extLst>
          </p:cNvPr>
          <p:cNvGrpSpPr/>
          <p:nvPr/>
        </p:nvGrpSpPr>
        <p:grpSpPr>
          <a:xfrm>
            <a:off x="6545525" y="3327350"/>
            <a:ext cx="1155308" cy="1461124"/>
            <a:chOff x="6545525" y="3327350"/>
            <a:chExt cx="1155308" cy="14611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FDD68B2-7EE3-9AE5-76E2-2DD18230F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6545525" y="3327350"/>
              <a:ext cx="1155308" cy="146112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2837578-6597-1277-BA39-FF4889778C28}"/>
                </a:ext>
              </a:extLst>
            </p:cNvPr>
            <p:cNvSpPr txBox="1"/>
            <p:nvPr/>
          </p:nvSpPr>
          <p:spPr>
            <a:xfrm>
              <a:off x="6630411" y="3601493"/>
              <a:ext cx="1014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Submit</a:t>
              </a:r>
            </a:p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Inspection</a:t>
              </a:r>
            </a:p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Reports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6B397A2-F4FA-7799-4375-16B316404FB0}"/>
                </a:ext>
              </a:extLst>
            </p:cNvPr>
            <p:cNvSpPr txBox="1"/>
            <p:nvPr/>
          </p:nvSpPr>
          <p:spPr>
            <a:xfrm>
              <a:off x="6614596" y="4498119"/>
              <a:ext cx="1024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SITE AUDITOR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1A3A0C1-6F80-2FDB-E9CA-03507F0D98E6}"/>
              </a:ext>
            </a:extLst>
          </p:cNvPr>
          <p:cNvGrpSpPr/>
          <p:nvPr/>
        </p:nvGrpSpPr>
        <p:grpSpPr>
          <a:xfrm>
            <a:off x="8765440" y="3327350"/>
            <a:ext cx="1155308" cy="1461124"/>
            <a:chOff x="8765440" y="3327350"/>
            <a:chExt cx="1155308" cy="146112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B9454A4-E6DF-CB03-E45A-B152D3FF7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8765440" y="3327350"/>
              <a:ext cx="1155308" cy="1461124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19BF09C-8E5D-16E9-232C-12A16AB8AF12}"/>
                </a:ext>
              </a:extLst>
            </p:cNvPr>
            <p:cNvSpPr txBox="1"/>
            <p:nvPr/>
          </p:nvSpPr>
          <p:spPr>
            <a:xfrm>
              <a:off x="8837865" y="3601493"/>
              <a:ext cx="10140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Send STATS</a:t>
              </a:r>
            </a:p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To</a:t>
              </a:r>
            </a:p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customers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BF0AE4F-0260-1C10-3B5F-689EBF36E4AB}"/>
                </a:ext>
              </a:extLst>
            </p:cNvPr>
            <p:cNvSpPr txBox="1"/>
            <p:nvPr/>
          </p:nvSpPr>
          <p:spPr>
            <a:xfrm>
              <a:off x="8830896" y="4498119"/>
              <a:ext cx="1024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SITE AUDITOR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6A9B532-73BF-8625-D736-4D1BF3723310}"/>
              </a:ext>
            </a:extLst>
          </p:cNvPr>
          <p:cNvGrpSpPr/>
          <p:nvPr/>
        </p:nvGrpSpPr>
        <p:grpSpPr>
          <a:xfrm>
            <a:off x="5149700" y="2287605"/>
            <a:ext cx="1679960" cy="916341"/>
            <a:chOff x="5149700" y="2287605"/>
            <a:chExt cx="1679960" cy="91634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EFEAB57-1458-02B0-5A0F-D90C68E3E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149700" y="2287605"/>
              <a:ext cx="1679960" cy="916341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89FCD9-83CE-57BD-4F19-D79B1DB33BCB}"/>
                </a:ext>
              </a:extLst>
            </p:cNvPr>
            <p:cNvSpPr txBox="1"/>
            <p:nvPr/>
          </p:nvSpPr>
          <p:spPr>
            <a:xfrm>
              <a:off x="5150268" y="2404063"/>
              <a:ext cx="16793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125" b="1" kern="1300" dirty="0" err="1">
                  <a:solidFill>
                    <a:schemeClr val="bg1"/>
                  </a:solidFill>
                </a:rPr>
                <a:t>Adhoc</a:t>
              </a:r>
              <a:r>
                <a:rPr lang="en-US" sz="1125" b="1" kern="1300" dirty="0">
                  <a:solidFill>
                    <a:schemeClr val="bg1"/>
                  </a:solidFill>
                </a:rPr>
                <a:t> Work - 24 </a:t>
              </a:r>
              <a:r>
                <a:rPr lang="en-US" sz="1125" b="1" kern="1300" dirty="0" err="1">
                  <a:solidFill>
                    <a:schemeClr val="bg1"/>
                  </a:solidFill>
                </a:rPr>
                <a:t>hrs</a:t>
              </a:r>
              <a:endParaRPr lang="en-US" sz="1125" b="1" kern="1300" dirty="0">
                <a:solidFill>
                  <a:schemeClr val="bg1"/>
                </a:solidFill>
              </a:endParaRPr>
            </a:p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main cities</a:t>
              </a:r>
            </a:p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72 hours remote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EAC66A-B159-EDAF-A343-AB7BAA492DB7}"/>
              </a:ext>
            </a:extLst>
          </p:cNvPr>
          <p:cNvGrpSpPr/>
          <p:nvPr/>
        </p:nvGrpSpPr>
        <p:grpSpPr>
          <a:xfrm>
            <a:off x="7417994" y="2287605"/>
            <a:ext cx="1679960" cy="916341"/>
            <a:chOff x="7417994" y="2287605"/>
            <a:chExt cx="1679960" cy="91634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7F5DA54-1D88-C391-14CA-6AA406F8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7417994" y="2287605"/>
              <a:ext cx="1679960" cy="91634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DFA8EFA-BAD3-13F0-0868-6C63C99F8A2C}"/>
                </a:ext>
              </a:extLst>
            </p:cNvPr>
            <p:cNvSpPr txBox="1"/>
            <p:nvPr/>
          </p:nvSpPr>
          <p:spPr>
            <a:xfrm>
              <a:off x="7417994" y="2475569"/>
              <a:ext cx="1679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Photos must have</a:t>
              </a:r>
            </a:p>
            <a:p>
              <a:pPr algn="ctr">
                <a:lnSpc>
                  <a:spcPts val="1200"/>
                </a:lnSpc>
              </a:pPr>
              <a:r>
                <a:rPr lang="en-US" sz="1125" b="1" kern="1300" dirty="0">
                  <a:solidFill>
                    <a:schemeClr val="bg1"/>
                  </a:solidFill>
                </a:rPr>
                <a:t>date &amp; time stamp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DEB9140-D652-DFFE-3091-80AA78761483}"/>
              </a:ext>
            </a:extLst>
          </p:cNvPr>
          <p:cNvSpPr txBox="1"/>
          <p:nvPr/>
        </p:nvSpPr>
        <p:spPr>
          <a:xfrm>
            <a:off x="671505" y="365927"/>
            <a:ext cx="544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Inspection Project - Process</a:t>
            </a:r>
            <a:endParaRPr lang="en-S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7FF16-DE23-ECDD-B8A9-609B15C77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897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EE81E7-F1D0-DC00-98A4-0AFFE18E3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23" y="1106232"/>
            <a:ext cx="2960609" cy="1745673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E9BB69-FD2B-E692-E9B0-84E0C97A09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66541" y="1107803"/>
            <a:ext cx="2960609" cy="1742529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61A283-6E0B-A419-1B04-CF941477F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17" y="3471602"/>
            <a:ext cx="2965949" cy="1745673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5D93AF-9696-43EC-9D40-3B9C5D90D2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363871" y="3471602"/>
            <a:ext cx="2965949" cy="1745672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DD0273-7FDE-BA27-2717-E83BB8428FF2}"/>
              </a:ext>
            </a:extLst>
          </p:cNvPr>
          <p:cNvSpPr txBox="1"/>
          <p:nvPr/>
        </p:nvSpPr>
        <p:spPr>
          <a:xfrm>
            <a:off x="635306" y="5644826"/>
            <a:ext cx="109213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A" sz="1900" b="1" dirty="0">
                <a:solidFill>
                  <a:schemeClr val="bg1"/>
                </a:solidFill>
              </a:rPr>
              <a:t>We are market leaders in Express, Logistics, Mailroom, Warehousing, Cold chain, Healthcare, E-Commerce,</a:t>
            </a:r>
          </a:p>
          <a:p>
            <a:pPr algn="ctr"/>
            <a:r>
              <a:rPr lang="en-SA" sz="1900" b="1" dirty="0">
                <a:solidFill>
                  <a:schemeClr val="bg1"/>
                </a:solidFill>
              </a:rPr>
              <a:t>Freight, Consultancy and Specialized Services</a:t>
            </a:r>
          </a:p>
        </p:txBody>
      </p:sp>
    </p:spTree>
    <p:extLst>
      <p:ext uri="{BB962C8B-B14F-4D97-AF65-F5344CB8AC3E}">
        <p14:creationId xmlns:p14="http://schemas.microsoft.com/office/powerpoint/2010/main" val="868203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D2B6A58-2EC8-A4E9-20EA-5F0A49D74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81" y="1119007"/>
            <a:ext cx="1279521" cy="124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DA0A51-9BAA-7628-8320-06A4EAD6F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546" y="1611441"/>
            <a:ext cx="432000" cy="408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028652B-2DF3-A32E-6093-61557DAE0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546" y="2245534"/>
            <a:ext cx="432000" cy="40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5F975A3-3B77-3DDF-9D9A-ACECB1A27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546" y="4127403"/>
            <a:ext cx="432000" cy="408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2AF1CA9-373A-AFBF-0F7E-78E2FD60A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546" y="4761496"/>
            <a:ext cx="432000" cy="408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B8288DA-1C15-6C42-442C-F15B65F78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921" y="1944161"/>
            <a:ext cx="432000" cy="408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5BD79B2-13E8-C1B3-A056-0CB716F5E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921" y="3212347"/>
            <a:ext cx="432000" cy="408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9266E11-A962-7819-F7E5-2505CDFCF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921" y="3846440"/>
            <a:ext cx="432000" cy="408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F06DE58-E567-3622-EDAE-C8E58768D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625" y="1445587"/>
            <a:ext cx="812975" cy="39632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F163E8A-9C74-70AB-49CB-BE9CA6BDC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5264" y="1787927"/>
            <a:ext cx="825368" cy="333516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982C980-AC31-ED80-52E9-A9351DBD03E2}"/>
              </a:ext>
            </a:extLst>
          </p:cNvPr>
          <p:cNvSpPr txBox="1"/>
          <p:nvPr/>
        </p:nvSpPr>
        <p:spPr>
          <a:xfrm>
            <a:off x="5934659" y="2352161"/>
            <a:ext cx="46890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kern="1300" spc="50" dirty="0">
                <a:solidFill>
                  <a:schemeClr val="bg1"/>
                </a:solidFill>
              </a:rPr>
              <a:t>B</a:t>
            </a:r>
          </a:p>
          <a:p>
            <a:pPr algn="ctr"/>
            <a:r>
              <a:rPr lang="en-US" sz="2250" b="1" kern="1300" spc="50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US" sz="2250" b="1" kern="1300" spc="5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2250" b="1" kern="1300" spc="50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US" sz="2250" b="1" kern="1300" spc="50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US" sz="2250" b="1" kern="1300" spc="50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05FA3B7-D2B1-CC25-775E-56968153D62B}"/>
              </a:ext>
            </a:extLst>
          </p:cNvPr>
          <p:cNvSpPr txBox="1"/>
          <p:nvPr/>
        </p:nvSpPr>
        <p:spPr>
          <a:xfrm>
            <a:off x="7102200" y="2861673"/>
            <a:ext cx="46890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kern="1300" spc="5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n-US" sz="2250" b="1" kern="1300" spc="50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US" sz="2250" b="1" kern="1300" spc="5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9B5A0A6-FA3F-1E74-3B18-6525A1B03ADF}"/>
              </a:ext>
            </a:extLst>
          </p:cNvPr>
          <p:cNvSpPr txBox="1"/>
          <p:nvPr/>
        </p:nvSpPr>
        <p:spPr>
          <a:xfrm>
            <a:off x="7679448" y="1963495"/>
            <a:ext cx="232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kern="1300" spc="50" dirty="0">
                <a:solidFill>
                  <a:schemeClr val="bg1"/>
                </a:solidFill>
              </a:rPr>
              <a:t>Electro Mechanic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FC468E-8BBE-D77F-0BC9-481FAE85C810}"/>
              </a:ext>
            </a:extLst>
          </p:cNvPr>
          <p:cNvSpPr txBox="1"/>
          <p:nvPr/>
        </p:nvSpPr>
        <p:spPr>
          <a:xfrm>
            <a:off x="2996890" y="2290675"/>
            <a:ext cx="149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1300" spc="50" dirty="0">
                <a:solidFill>
                  <a:schemeClr val="bg1"/>
                </a:solidFill>
              </a:rPr>
              <a:t>Civil Works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901B035-7964-530C-A0CF-825C6940F284}"/>
              </a:ext>
            </a:extLst>
          </p:cNvPr>
          <p:cNvSpPr txBox="1"/>
          <p:nvPr/>
        </p:nvSpPr>
        <p:spPr>
          <a:xfrm>
            <a:off x="2996889" y="2918295"/>
            <a:ext cx="232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1300" spc="50" dirty="0">
                <a:solidFill>
                  <a:schemeClr val="bg1"/>
                </a:solidFill>
              </a:rPr>
              <a:t>Security Systems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0A5BAA9-4CB7-97E3-CB46-87A962B73E09}"/>
              </a:ext>
            </a:extLst>
          </p:cNvPr>
          <p:cNvSpPr txBox="1"/>
          <p:nvPr/>
        </p:nvSpPr>
        <p:spPr>
          <a:xfrm>
            <a:off x="2996890" y="3540332"/>
            <a:ext cx="149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1300" spc="50" dirty="0">
                <a:solidFill>
                  <a:schemeClr val="bg1"/>
                </a:solidFill>
              </a:rPr>
              <a:t>Cleaning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9F75F87-F05C-EE67-9EFD-CBC3E4E7B4D1}"/>
              </a:ext>
            </a:extLst>
          </p:cNvPr>
          <p:cNvSpPr txBox="1"/>
          <p:nvPr/>
        </p:nvSpPr>
        <p:spPr>
          <a:xfrm>
            <a:off x="2996890" y="4171741"/>
            <a:ext cx="149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1300" spc="50" dirty="0">
                <a:solidFill>
                  <a:schemeClr val="bg1"/>
                </a:solidFill>
              </a:rPr>
              <a:t>Branding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CD9DFC-BC78-CEC9-B7A8-EECAC6ABDE67}"/>
              </a:ext>
            </a:extLst>
          </p:cNvPr>
          <p:cNvSpPr txBox="1"/>
          <p:nvPr/>
        </p:nvSpPr>
        <p:spPr>
          <a:xfrm>
            <a:off x="2996890" y="4800164"/>
            <a:ext cx="149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1300" spc="50" dirty="0">
                <a:solidFill>
                  <a:schemeClr val="bg1"/>
                </a:solidFill>
              </a:rPr>
              <a:t>Signboards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96A8EBC-92A0-011C-CC57-67665E19DEF2}"/>
              </a:ext>
            </a:extLst>
          </p:cNvPr>
          <p:cNvSpPr txBox="1"/>
          <p:nvPr/>
        </p:nvSpPr>
        <p:spPr>
          <a:xfrm>
            <a:off x="2928854" y="5699407"/>
            <a:ext cx="7672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kern="1300" spc="50" dirty="0">
                <a:solidFill>
                  <a:schemeClr val="bg1"/>
                </a:solidFill>
              </a:rPr>
              <a:t>Each inspection is customized to the customer requirements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7B50BA-64C3-2D9A-B734-4BA9881DB680}"/>
              </a:ext>
            </a:extLst>
          </p:cNvPr>
          <p:cNvSpPr txBox="1"/>
          <p:nvPr/>
        </p:nvSpPr>
        <p:spPr>
          <a:xfrm>
            <a:off x="2996889" y="1659266"/>
            <a:ext cx="232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1300" spc="50" dirty="0">
                <a:solidFill>
                  <a:schemeClr val="bg1"/>
                </a:solidFill>
              </a:rPr>
              <a:t>Electro Mechanic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F8C2F82-28BC-B236-7F47-997E9C03FD54}"/>
              </a:ext>
            </a:extLst>
          </p:cNvPr>
          <p:cNvSpPr txBox="1"/>
          <p:nvPr/>
        </p:nvSpPr>
        <p:spPr>
          <a:xfrm>
            <a:off x="8543925" y="2597588"/>
            <a:ext cx="146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kern="1300" spc="50" dirty="0">
                <a:solidFill>
                  <a:schemeClr val="bg1"/>
                </a:solidFill>
              </a:rPr>
              <a:t>Cleaning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67DFD88-D6AB-B90C-75FA-1023B4BA0049}"/>
              </a:ext>
            </a:extLst>
          </p:cNvPr>
          <p:cNvSpPr txBox="1"/>
          <p:nvPr/>
        </p:nvSpPr>
        <p:spPr>
          <a:xfrm>
            <a:off x="8543925" y="3231681"/>
            <a:ext cx="146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kern="1300" spc="50" dirty="0">
                <a:solidFill>
                  <a:schemeClr val="bg1"/>
                </a:solidFill>
              </a:rPr>
              <a:t>Branding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E7A6FAD-9B1D-3041-F1CA-6BB5638592A1}"/>
              </a:ext>
            </a:extLst>
          </p:cNvPr>
          <p:cNvSpPr txBox="1"/>
          <p:nvPr/>
        </p:nvSpPr>
        <p:spPr>
          <a:xfrm>
            <a:off x="8543925" y="3851494"/>
            <a:ext cx="146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kern="1300" spc="50" dirty="0">
                <a:solidFill>
                  <a:schemeClr val="bg1"/>
                </a:solidFill>
              </a:rPr>
              <a:t>Signboards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D1C5B12-0782-AC9F-38E8-AB5D415835F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08546" y="2879627"/>
            <a:ext cx="408000" cy="40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7082F48-D648-B691-C725-072C56746D8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308546" y="3513720"/>
            <a:ext cx="408000" cy="4080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40F157F-039D-F003-216E-56F3D8EAE2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261921" y="2578786"/>
            <a:ext cx="408000" cy="408000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29808C30-773A-17F7-D8F4-FD4781492166}"/>
              </a:ext>
            </a:extLst>
          </p:cNvPr>
          <p:cNvSpPr txBox="1"/>
          <p:nvPr/>
        </p:nvSpPr>
        <p:spPr>
          <a:xfrm>
            <a:off x="671505" y="365927"/>
            <a:ext cx="5317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Inspection Project - Checks</a:t>
            </a:r>
            <a:endParaRPr lang="en-S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38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2D7802-D5FE-0F2D-049A-5A9E0F8287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6162" y="1440339"/>
            <a:ext cx="4637903" cy="4637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0E4AD2-E89F-9D39-04A7-71B2A6EA74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0005" y="1670590"/>
            <a:ext cx="4334505" cy="3744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27B20-0629-08F8-4583-D9E3BB5F9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900EC-4676-D23C-B6D9-294DBE7320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3928" y="3769489"/>
            <a:ext cx="640465" cy="977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8333A-E506-EF27-3E22-809F90F96C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56320" y="3193319"/>
            <a:ext cx="641544" cy="97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1CD26-A72A-4605-5923-07D5597688B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119707" y="2605429"/>
            <a:ext cx="641544" cy="97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F74B4-4B56-5A20-EE19-EB1A1D2254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790810" y="2011262"/>
            <a:ext cx="641544" cy="97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65BD07-67F5-4847-9D92-1A24CAF5C0A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465771" y="1436475"/>
            <a:ext cx="641544" cy="97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09EE70-81F5-4AEC-3B94-DBDCCDA621B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53808" y="4821380"/>
            <a:ext cx="837234" cy="15174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17C465-61CC-74BB-F5DB-68946C0DE7B6}"/>
              </a:ext>
            </a:extLst>
          </p:cNvPr>
          <p:cNvSpPr txBox="1"/>
          <p:nvPr/>
        </p:nvSpPr>
        <p:spPr>
          <a:xfrm>
            <a:off x="7500811" y="2120659"/>
            <a:ext cx="3698788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40"/>
              </a:lnSpc>
            </a:pPr>
            <a:r>
              <a:rPr lang="en-US" sz="1400" dirty="0">
                <a:solidFill>
                  <a:schemeClr val="bg1"/>
                </a:solidFill>
              </a:rPr>
              <a:t>The purpose of this charter is to explain</a:t>
            </a:r>
          </a:p>
          <a:p>
            <a:pPr algn="ctr">
              <a:lnSpc>
                <a:spcPts val="1640"/>
              </a:lnSpc>
            </a:pPr>
            <a:r>
              <a:rPr lang="en-US" sz="1400" dirty="0">
                <a:solidFill>
                  <a:schemeClr val="bg1"/>
                </a:solidFill>
              </a:rPr>
              <a:t>to our customers about the level of</a:t>
            </a:r>
          </a:p>
          <a:p>
            <a:pPr algn="ctr">
              <a:lnSpc>
                <a:spcPts val="1640"/>
              </a:lnSpc>
            </a:pPr>
            <a:r>
              <a:rPr lang="en-US" sz="1400" dirty="0">
                <a:solidFill>
                  <a:schemeClr val="bg1"/>
                </a:solidFill>
              </a:rPr>
              <a:t>service they should expect from SMSA and</a:t>
            </a:r>
          </a:p>
          <a:p>
            <a:pPr algn="ctr">
              <a:lnSpc>
                <a:spcPts val="1640"/>
              </a:lnSpc>
            </a:pPr>
            <a:r>
              <a:rPr lang="en-US" sz="1400" dirty="0">
                <a:solidFill>
                  <a:schemeClr val="bg1"/>
                </a:solidFill>
              </a:rPr>
              <a:t>how they can give feedback on these services.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F574CA-AEDF-EA45-B75A-9972CA21328F}"/>
              </a:ext>
            </a:extLst>
          </p:cNvPr>
          <p:cNvSpPr txBox="1"/>
          <p:nvPr/>
        </p:nvSpPr>
        <p:spPr>
          <a:xfrm>
            <a:off x="7500812" y="4222666"/>
            <a:ext cx="3698787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250" b="1" dirty="0">
                <a:solidFill>
                  <a:schemeClr val="bg1"/>
                </a:solidFill>
              </a:rPr>
              <a:t>SMSA</a:t>
            </a:r>
            <a:r>
              <a:rPr lang="en-US" sz="1250" dirty="0">
                <a:solidFill>
                  <a:schemeClr val="bg1"/>
                </a:solidFill>
              </a:rPr>
              <a:t> is committed to providing an excellent level of</a:t>
            </a:r>
          </a:p>
          <a:p>
            <a:pPr algn="ctr">
              <a:lnSpc>
                <a:spcPts val="1440"/>
              </a:lnSpc>
            </a:pPr>
            <a:r>
              <a:rPr lang="en-US" sz="1250" dirty="0">
                <a:solidFill>
                  <a:schemeClr val="bg1"/>
                </a:solidFill>
              </a:rPr>
              <a:t>customer service and strive to get it right from</a:t>
            </a:r>
          </a:p>
          <a:p>
            <a:pPr algn="ctr">
              <a:lnSpc>
                <a:spcPts val="1440"/>
              </a:lnSpc>
            </a:pPr>
            <a:r>
              <a:rPr lang="en-US" sz="1250" dirty="0">
                <a:solidFill>
                  <a:schemeClr val="bg1"/>
                </a:solidFill>
              </a:rPr>
              <a:t>the first time, every time. Occasionally,</a:t>
            </a:r>
          </a:p>
          <a:p>
            <a:pPr algn="ctr">
              <a:lnSpc>
                <a:spcPts val="1440"/>
              </a:lnSpc>
            </a:pPr>
            <a:r>
              <a:rPr lang="en-US" sz="1250" dirty="0">
                <a:solidFill>
                  <a:schemeClr val="bg1"/>
                </a:solidFill>
              </a:rPr>
              <a:t>things may not go according to plan and even</a:t>
            </a:r>
          </a:p>
          <a:p>
            <a:pPr algn="ctr">
              <a:lnSpc>
                <a:spcPts val="1440"/>
              </a:lnSpc>
            </a:pPr>
            <a:r>
              <a:rPr lang="en-US" sz="1250" dirty="0">
                <a:solidFill>
                  <a:schemeClr val="bg1"/>
                </a:solidFill>
              </a:rPr>
              <a:t>on these rare occasions when we had fallen short</a:t>
            </a:r>
          </a:p>
          <a:p>
            <a:pPr algn="ctr">
              <a:lnSpc>
                <a:spcPts val="1440"/>
              </a:lnSpc>
            </a:pPr>
            <a:r>
              <a:rPr lang="en-US" sz="1250" dirty="0">
                <a:solidFill>
                  <a:schemeClr val="bg1"/>
                </a:solidFill>
              </a:rPr>
              <a:t>of our very high standards, we will ensure that</a:t>
            </a:r>
          </a:p>
          <a:p>
            <a:pPr algn="ctr">
              <a:lnSpc>
                <a:spcPts val="1440"/>
              </a:lnSpc>
            </a:pPr>
            <a:r>
              <a:rPr lang="en-US" sz="1250" dirty="0">
                <a:solidFill>
                  <a:schemeClr val="bg1"/>
                </a:solidFill>
              </a:rPr>
              <a:t>we address  and resolve your concerns and put things</a:t>
            </a:r>
          </a:p>
          <a:p>
            <a:pPr algn="ctr">
              <a:lnSpc>
                <a:spcPts val="1440"/>
              </a:lnSpc>
            </a:pPr>
            <a:r>
              <a:rPr lang="en-US" sz="1250" dirty="0">
                <a:solidFill>
                  <a:schemeClr val="bg1"/>
                </a:solidFill>
              </a:rPr>
              <a:t>right quickly and to your complete satisfaction.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208F5D-2D49-ABE5-089C-769435ABAD72}"/>
              </a:ext>
            </a:extLst>
          </p:cNvPr>
          <p:cNvSpPr txBox="1"/>
          <p:nvPr/>
        </p:nvSpPr>
        <p:spPr>
          <a:xfrm>
            <a:off x="671506" y="365927"/>
            <a:ext cx="629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Inspection Project - Escalations</a:t>
            </a:r>
            <a:endParaRPr lang="en-SA" sz="3600" b="1" dirty="0">
              <a:solidFill>
                <a:schemeClr val="bg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2C32A75-0CFD-B541-0857-F96A6BFD1161}"/>
              </a:ext>
            </a:extLst>
          </p:cNvPr>
          <p:cNvGrpSpPr/>
          <p:nvPr/>
        </p:nvGrpSpPr>
        <p:grpSpPr>
          <a:xfrm>
            <a:off x="4023672" y="2556886"/>
            <a:ext cx="2474458" cy="687935"/>
            <a:chOff x="4023672" y="2556886"/>
            <a:chExt cx="2474458" cy="68793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D57D5C8-1AC0-5DCA-6D6A-9F747C556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4023672" y="2556886"/>
              <a:ext cx="2474458" cy="66554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23F1B9-6FED-9312-3107-383F1EDDA1D9}"/>
                </a:ext>
              </a:extLst>
            </p:cNvPr>
            <p:cNvSpPr txBox="1"/>
            <p:nvPr/>
          </p:nvSpPr>
          <p:spPr>
            <a:xfrm>
              <a:off x="5252495" y="2868371"/>
              <a:ext cx="1225284" cy="37645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Managing</a:t>
              </a:r>
            </a:p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Director</a:t>
              </a:r>
              <a:endParaRPr lang="en-SA" sz="1100" b="1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DD8F9E-B11C-F120-5802-2F6347EDB061}"/>
              </a:ext>
            </a:extLst>
          </p:cNvPr>
          <p:cNvGrpSpPr/>
          <p:nvPr/>
        </p:nvGrpSpPr>
        <p:grpSpPr>
          <a:xfrm>
            <a:off x="2071686" y="4278382"/>
            <a:ext cx="2531584" cy="689774"/>
            <a:chOff x="2071686" y="4278382"/>
            <a:chExt cx="2531584" cy="68977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E952A5-C39E-0D31-6204-C737439E0D4F}"/>
                </a:ext>
              </a:extLst>
            </p:cNvPr>
            <p:cNvSpPr txBox="1"/>
            <p:nvPr/>
          </p:nvSpPr>
          <p:spPr>
            <a:xfrm>
              <a:off x="3311470" y="4591706"/>
              <a:ext cx="1240288" cy="376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Project</a:t>
              </a:r>
            </a:p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Supervisor</a:t>
              </a:r>
              <a:endParaRPr lang="en-SA" sz="1100" b="1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B61A997-D8FB-C61F-ADEA-D35BFD36045D}"/>
                </a:ext>
              </a:extLst>
            </p:cNvPr>
            <p:cNvGrpSpPr/>
            <p:nvPr/>
          </p:nvGrpSpPr>
          <p:grpSpPr>
            <a:xfrm>
              <a:off x="2071686" y="4278382"/>
              <a:ext cx="2531584" cy="667366"/>
              <a:chOff x="2071686" y="4278382"/>
              <a:chExt cx="2531584" cy="66736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0F956E8-9CFB-C90A-C285-450D6C48A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2071686" y="4278382"/>
                <a:ext cx="2531543" cy="64999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63ED718-53DA-E563-4F00-C002F883BF7B}"/>
                  </a:ext>
                </a:extLst>
              </p:cNvPr>
              <p:cNvSpPr txBox="1"/>
              <p:nvPr/>
            </p:nvSpPr>
            <p:spPr>
              <a:xfrm>
                <a:off x="3362982" y="4569298"/>
                <a:ext cx="1240288" cy="376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100"/>
                  </a:lnSpc>
                </a:pPr>
                <a:r>
                  <a:rPr lang="en-US" sz="1100" b="1" dirty="0">
                    <a:solidFill>
                      <a:schemeClr val="bg1"/>
                    </a:solidFill>
                  </a:rPr>
                  <a:t>Project</a:t>
                </a:r>
              </a:p>
              <a:p>
                <a:pPr algn="ctr">
                  <a:lnSpc>
                    <a:spcPts val="1100"/>
                  </a:lnSpc>
                </a:pPr>
                <a:r>
                  <a:rPr lang="en-US" sz="1100" b="1" dirty="0">
                    <a:solidFill>
                      <a:schemeClr val="bg1"/>
                    </a:solidFill>
                  </a:rPr>
                  <a:t>Supervisor</a:t>
                </a:r>
                <a:endParaRPr lang="en-SA" sz="1100" b="1" dirty="0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C50472-3F4D-C165-512C-A29745C5ED15}"/>
              </a:ext>
            </a:extLst>
          </p:cNvPr>
          <p:cNvGrpSpPr/>
          <p:nvPr/>
        </p:nvGrpSpPr>
        <p:grpSpPr>
          <a:xfrm>
            <a:off x="2704172" y="3701068"/>
            <a:ext cx="2611216" cy="650056"/>
            <a:chOff x="2704172" y="3701068"/>
            <a:chExt cx="2611216" cy="65005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AA9A433-870F-15BB-BC57-51A6C837D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704172" y="3701068"/>
              <a:ext cx="2611216" cy="63147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28A759-789E-A43F-385A-5EA30559B15B}"/>
                </a:ext>
              </a:extLst>
            </p:cNvPr>
            <p:cNvSpPr txBox="1"/>
            <p:nvPr/>
          </p:nvSpPr>
          <p:spPr>
            <a:xfrm>
              <a:off x="4069274" y="3974674"/>
              <a:ext cx="1240288" cy="37645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Project</a:t>
              </a:r>
            </a:p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Manager</a:t>
              </a:r>
              <a:endParaRPr lang="en-SA" sz="1100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059E727-2FFA-C012-7414-F8BAF4743F00}"/>
              </a:ext>
            </a:extLst>
          </p:cNvPr>
          <p:cNvGrpSpPr/>
          <p:nvPr/>
        </p:nvGrpSpPr>
        <p:grpSpPr>
          <a:xfrm>
            <a:off x="3352569" y="3131673"/>
            <a:ext cx="2433996" cy="665544"/>
            <a:chOff x="3352569" y="3131673"/>
            <a:chExt cx="2433996" cy="66554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6BEB59-CC27-FD94-1416-351E477C9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3352569" y="3131673"/>
              <a:ext cx="2418684" cy="66554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17EC4A-C533-C91C-FD81-9FCCA24F5B99}"/>
                </a:ext>
              </a:extLst>
            </p:cNvPr>
            <p:cNvSpPr txBox="1"/>
            <p:nvPr/>
          </p:nvSpPr>
          <p:spPr>
            <a:xfrm>
              <a:off x="4546277" y="3518323"/>
              <a:ext cx="1240288" cy="2353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QRM Director</a:t>
              </a:r>
              <a:endParaRPr lang="en-SA" sz="1100" b="1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8B20EAA-E7EA-528A-BD25-13581CE74771}"/>
              </a:ext>
            </a:extLst>
          </p:cNvPr>
          <p:cNvGrpSpPr/>
          <p:nvPr/>
        </p:nvGrpSpPr>
        <p:grpSpPr>
          <a:xfrm>
            <a:off x="1417470" y="4859205"/>
            <a:ext cx="2654110" cy="679640"/>
            <a:chOff x="1417470" y="4859205"/>
            <a:chExt cx="2654110" cy="6796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822C603-FE17-FE60-2311-75F9C0AE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1417470" y="4859205"/>
              <a:ext cx="2654110" cy="66352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88FC78-AA05-9665-8D6D-4B64863391BD}"/>
                </a:ext>
              </a:extLst>
            </p:cNvPr>
            <p:cNvSpPr txBox="1"/>
            <p:nvPr/>
          </p:nvSpPr>
          <p:spPr>
            <a:xfrm>
              <a:off x="2770499" y="5162395"/>
              <a:ext cx="1240288" cy="376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Customers</a:t>
              </a:r>
            </a:p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bg1"/>
                  </a:solidFill>
                </a:rPr>
                <a:t>Complaints</a:t>
              </a:r>
              <a:endParaRPr lang="en-SA" sz="1100" b="1" dirty="0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500BFF8-DE7D-4774-96A9-F62A9E80C76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7501156" y="1713062"/>
            <a:ext cx="3698443" cy="153175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F05DE2-772D-4F5B-A06F-C43926A9861D}"/>
              </a:ext>
            </a:extLst>
          </p:cNvPr>
          <p:cNvSpPr txBox="1"/>
          <p:nvPr/>
        </p:nvSpPr>
        <p:spPr>
          <a:xfrm>
            <a:off x="7791089" y="1726731"/>
            <a:ext cx="3118231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55"/>
              </a:lnSpc>
            </a:pPr>
            <a:r>
              <a:rPr lang="en-US" sz="1300" b="1" dirty="0">
                <a:solidFill>
                  <a:schemeClr val="bg1"/>
                </a:solidFill>
              </a:rPr>
              <a:t>Customer Charter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FFA5090-F96D-40A7-88F5-7E0AB6D04B2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7506926" y="3861970"/>
            <a:ext cx="3698443" cy="188932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305C7A6-D27F-4F72-9163-AC94465C526D}"/>
              </a:ext>
            </a:extLst>
          </p:cNvPr>
          <p:cNvSpPr txBox="1"/>
          <p:nvPr/>
        </p:nvSpPr>
        <p:spPr>
          <a:xfrm>
            <a:off x="7791088" y="3894263"/>
            <a:ext cx="3118231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55"/>
              </a:lnSpc>
            </a:pPr>
            <a:r>
              <a:rPr lang="en-US" sz="1300" b="1" dirty="0">
                <a:solidFill>
                  <a:schemeClr val="bg1"/>
                </a:solidFill>
              </a:rPr>
              <a:t>Our Aim</a:t>
            </a:r>
          </a:p>
        </p:txBody>
      </p:sp>
    </p:spTree>
    <p:extLst>
      <p:ext uri="{BB962C8B-B14F-4D97-AF65-F5344CB8AC3E}">
        <p14:creationId xmlns:p14="http://schemas.microsoft.com/office/powerpoint/2010/main" val="1957051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58026A3-33DF-BC54-EC5B-F3D96857F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76145" y="4571136"/>
            <a:ext cx="3421214" cy="9750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C6E8C2-6307-8C0B-CEA5-F65A78BC6B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85785" y="3241188"/>
            <a:ext cx="3482307" cy="9750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185845-60D0-ECF4-C661-3302BC138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E9EA4-8ACD-5AAB-BC92-083B873CC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81" y="1119007"/>
            <a:ext cx="1279521" cy="124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2B92E-0C17-233D-2FE8-B799F6DC85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35843" y="2746329"/>
            <a:ext cx="3583214" cy="37889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937223-B90D-59C0-9A08-8CAE3BEC4E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83784" y="2069197"/>
            <a:ext cx="3118231" cy="16914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755194-FDE8-29F4-ACCF-FAC010CEFA2A}"/>
              </a:ext>
            </a:extLst>
          </p:cNvPr>
          <p:cNvSpPr txBox="1"/>
          <p:nvPr/>
        </p:nvSpPr>
        <p:spPr>
          <a:xfrm>
            <a:off x="8182729" y="2487469"/>
            <a:ext cx="31182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55"/>
              </a:lnSpc>
            </a:pPr>
            <a:r>
              <a:rPr lang="en-US" sz="1220" dirty="0">
                <a:solidFill>
                  <a:schemeClr val="bg1"/>
                </a:solidFill>
              </a:rPr>
              <a:t>All regulatory requirements are followed</a:t>
            </a:r>
          </a:p>
          <a:p>
            <a:pPr algn="ctr">
              <a:lnSpc>
                <a:spcPts val="1355"/>
              </a:lnSpc>
            </a:pPr>
            <a:r>
              <a:rPr lang="en-US" sz="1220" dirty="0">
                <a:solidFill>
                  <a:schemeClr val="bg1"/>
                </a:solidFill>
              </a:rPr>
              <a:t>All SOPs followed</a:t>
            </a:r>
          </a:p>
          <a:p>
            <a:pPr algn="ctr">
              <a:lnSpc>
                <a:spcPts val="1355"/>
              </a:lnSpc>
            </a:pPr>
            <a:r>
              <a:rPr lang="en-US" sz="1220" dirty="0">
                <a:solidFill>
                  <a:schemeClr val="bg1"/>
                </a:solidFill>
              </a:rPr>
              <a:t>Training provided</a:t>
            </a:r>
          </a:p>
          <a:p>
            <a:pPr algn="ctr">
              <a:lnSpc>
                <a:spcPts val="1355"/>
              </a:lnSpc>
            </a:pPr>
            <a:r>
              <a:rPr lang="en-US" sz="1220" dirty="0">
                <a:solidFill>
                  <a:schemeClr val="bg1"/>
                </a:solidFill>
              </a:rPr>
              <a:t>Health &amp; Safety equipment provided</a:t>
            </a:r>
          </a:p>
          <a:p>
            <a:pPr algn="ctr">
              <a:lnSpc>
                <a:spcPts val="1355"/>
              </a:lnSpc>
            </a:pPr>
            <a:r>
              <a:rPr lang="en-US" sz="1220" dirty="0">
                <a:solidFill>
                  <a:schemeClr val="bg1"/>
                </a:solidFill>
              </a:rPr>
              <a:t>to inspectors</a:t>
            </a:r>
          </a:p>
          <a:p>
            <a:pPr algn="ctr">
              <a:lnSpc>
                <a:spcPts val="1355"/>
              </a:lnSpc>
            </a:pPr>
            <a:r>
              <a:rPr lang="en-US" sz="1220" dirty="0">
                <a:solidFill>
                  <a:schemeClr val="bg1"/>
                </a:solidFill>
              </a:rPr>
              <a:t>All inspectors have uniforms.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6A6829-3012-F64A-C6A3-BD52221D04D2}"/>
              </a:ext>
            </a:extLst>
          </p:cNvPr>
          <p:cNvSpPr txBox="1"/>
          <p:nvPr/>
        </p:nvSpPr>
        <p:spPr>
          <a:xfrm>
            <a:off x="8182728" y="2069196"/>
            <a:ext cx="3118231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55"/>
              </a:lnSpc>
            </a:pPr>
            <a:r>
              <a:rPr lang="en-US" sz="1300" b="1" dirty="0">
                <a:solidFill>
                  <a:schemeClr val="bg1"/>
                </a:solidFill>
              </a:rPr>
              <a:t>Method Statement (GUIDE doc. no.: 2873)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F22FB4-4236-263B-3976-B637EDE02D5E}"/>
              </a:ext>
            </a:extLst>
          </p:cNvPr>
          <p:cNvSpPr txBox="1"/>
          <p:nvPr/>
        </p:nvSpPr>
        <p:spPr>
          <a:xfrm>
            <a:off x="5509136" y="3605014"/>
            <a:ext cx="2118812" cy="294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55"/>
              </a:lnSpc>
            </a:pPr>
            <a:r>
              <a:rPr lang="en-US" sz="2000" b="1" dirty="0">
                <a:solidFill>
                  <a:schemeClr val="bg1"/>
                </a:solidFill>
              </a:rPr>
              <a:t>Electrical Safety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5E956F-2E91-8AF3-2A1D-3C1177349109}"/>
              </a:ext>
            </a:extLst>
          </p:cNvPr>
          <p:cNvSpPr txBox="1"/>
          <p:nvPr/>
        </p:nvSpPr>
        <p:spPr>
          <a:xfrm>
            <a:off x="7010711" y="4955861"/>
            <a:ext cx="2118812" cy="294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55"/>
              </a:lnSpc>
            </a:pPr>
            <a:r>
              <a:rPr lang="en-US" sz="2000" b="1" dirty="0">
                <a:solidFill>
                  <a:schemeClr val="bg1"/>
                </a:solidFill>
              </a:rPr>
              <a:t>General Safety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7F2F0A-0ABD-21E3-257B-0040C0CBC858}"/>
              </a:ext>
            </a:extLst>
          </p:cNvPr>
          <p:cNvSpPr txBox="1"/>
          <p:nvPr/>
        </p:nvSpPr>
        <p:spPr>
          <a:xfrm>
            <a:off x="671505" y="365927"/>
            <a:ext cx="707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Inspection Project - Health &amp; Safety</a:t>
            </a:r>
            <a:endParaRPr lang="en-SA" sz="3600" b="1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736AD34-664B-407C-B80E-8227393CB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3692" y="1876884"/>
            <a:ext cx="3482308" cy="9750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8096FC0-022C-81D0-F8D9-8043473B697A}"/>
              </a:ext>
            </a:extLst>
          </p:cNvPr>
          <p:cNvSpPr txBox="1"/>
          <p:nvPr/>
        </p:nvSpPr>
        <p:spPr>
          <a:xfrm>
            <a:off x="3796681" y="2248127"/>
            <a:ext cx="2118812" cy="294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355"/>
              </a:lnSpc>
            </a:pPr>
            <a:r>
              <a:rPr lang="en-US" sz="2000" b="1" dirty="0">
                <a:solidFill>
                  <a:schemeClr val="bg1"/>
                </a:solidFill>
              </a:rPr>
              <a:t>Working at Height</a:t>
            </a:r>
          </a:p>
        </p:txBody>
      </p:sp>
    </p:spTree>
    <p:extLst>
      <p:ext uri="{BB962C8B-B14F-4D97-AF65-F5344CB8AC3E}">
        <p14:creationId xmlns:p14="http://schemas.microsoft.com/office/powerpoint/2010/main" val="667949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85845-60D0-ECF4-C661-3302BC13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16F0E-66CF-3DAA-4408-55474493D07B}"/>
              </a:ext>
            </a:extLst>
          </p:cNvPr>
          <p:cNvSpPr txBox="1"/>
          <p:nvPr/>
        </p:nvSpPr>
        <p:spPr>
          <a:xfrm>
            <a:off x="671505" y="439281"/>
            <a:ext cx="7025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Projects</a:t>
            </a:r>
            <a:endParaRPr lang="en-SA" sz="36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096FC0-022C-81D0-F8D9-8043473B697A}"/>
              </a:ext>
            </a:extLst>
          </p:cNvPr>
          <p:cNvSpPr txBox="1"/>
          <p:nvPr/>
        </p:nvSpPr>
        <p:spPr>
          <a:xfrm>
            <a:off x="671506" y="2601259"/>
            <a:ext cx="63086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Transforming Branch Accessibility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Through Google Maps: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55D11-06F4-BB9E-E3EA-FBEDBB4FFC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54800" y="1000743"/>
            <a:ext cx="5637200" cy="5535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E8AEB0-0347-D163-3743-C6FAC5C1DD16}"/>
              </a:ext>
            </a:extLst>
          </p:cNvPr>
          <p:cNvSpPr txBox="1"/>
          <p:nvPr/>
        </p:nvSpPr>
        <p:spPr>
          <a:xfrm>
            <a:off x="671506" y="3678477"/>
            <a:ext cx="63086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spc="50" dirty="0">
                <a:solidFill>
                  <a:srgbClr val="FC6322"/>
                </a:solidFill>
              </a:rPr>
              <a:t>A Strategic Improvement</a:t>
            </a:r>
          </a:p>
        </p:txBody>
      </p:sp>
    </p:spTree>
    <p:extLst>
      <p:ext uri="{BB962C8B-B14F-4D97-AF65-F5344CB8AC3E}">
        <p14:creationId xmlns:p14="http://schemas.microsoft.com/office/powerpoint/2010/main" val="507593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8A0CB00-9257-9A7C-287D-E32F5DEB1D54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185845-60D0-ECF4-C661-3302BC13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16F0E-66CF-3DAA-4408-55474493D07B}"/>
              </a:ext>
            </a:extLst>
          </p:cNvPr>
          <p:cNvSpPr txBox="1"/>
          <p:nvPr/>
        </p:nvSpPr>
        <p:spPr>
          <a:xfrm>
            <a:off x="671505" y="368810"/>
            <a:ext cx="694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Strategy</a:t>
            </a:r>
            <a:endParaRPr lang="en-SA" sz="3600" b="1" dirty="0">
              <a:solidFill>
                <a:srgbClr val="FC632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C391F3-BAD2-2F63-C6C9-34A16A2BB115}"/>
              </a:ext>
            </a:extLst>
          </p:cNvPr>
          <p:cNvSpPr txBox="1"/>
          <p:nvPr/>
        </p:nvSpPr>
        <p:spPr>
          <a:xfrm>
            <a:off x="1676707" y="3138279"/>
            <a:ext cx="1944564" cy="290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400" b="1" dirty="0">
                <a:solidFill>
                  <a:srgbClr val="FC6322"/>
                </a:solidFill>
              </a:rPr>
              <a:t>PURPOSE: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71F1C-D840-25BC-29F4-91BD4DF16DF9}"/>
              </a:ext>
            </a:extLst>
          </p:cNvPr>
          <p:cNvSpPr txBox="1"/>
          <p:nvPr/>
        </p:nvSpPr>
        <p:spPr>
          <a:xfrm>
            <a:off x="671505" y="3363678"/>
            <a:ext cx="294976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200" b="1" dirty="0">
                <a:solidFill>
                  <a:schemeClr val="bg1"/>
                </a:solidFill>
              </a:rPr>
              <a:t>Dramatically enhance the visibility and</a:t>
            </a:r>
          </a:p>
          <a:p>
            <a:pPr algn="r">
              <a:lnSpc>
                <a:spcPts val="1400"/>
              </a:lnSpc>
            </a:pPr>
            <a:r>
              <a:rPr lang="en-US" sz="1200" b="1" dirty="0">
                <a:solidFill>
                  <a:schemeClr val="bg1"/>
                </a:solidFill>
              </a:rPr>
              <a:t>operational clarity of Bank Branches</a:t>
            </a:r>
          </a:p>
          <a:p>
            <a:pPr algn="r">
              <a:lnSpc>
                <a:spcPts val="1400"/>
              </a:lnSpc>
            </a:pPr>
            <a:r>
              <a:rPr lang="en-US" sz="1200" b="1" dirty="0">
                <a:solidFill>
                  <a:schemeClr val="bg1"/>
                </a:solidFill>
              </a:rPr>
              <a:t>and ATMs on Google Maps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E5FB0F-6026-1A02-DC92-F328A7864AE1}"/>
              </a:ext>
            </a:extLst>
          </p:cNvPr>
          <p:cNvSpPr txBox="1"/>
          <p:nvPr/>
        </p:nvSpPr>
        <p:spPr>
          <a:xfrm>
            <a:off x="8102794" y="3151573"/>
            <a:ext cx="1944564" cy="290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FC6322"/>
                </a:solidFill>
              </a:rPr>
              <a:t>APPROACH: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A5DDCA-BCF6-3494-7A13-03C7379C0612}"/>
              </a:ext>
            </a:extLst>
          </p:cNvPr>
          <p:cNvSpPr txBox="1"/>
          <p:nvPr/>
        </p:nvSpPr>
        <p:spPr>
          <a:xfrm>
            <a:off x="8102794" y="3376972"/>
            <a:ext cx="27487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200" b="1" dirty="0">
                <a:solidFill>
                  <a:schemeClr val="bg1"/>
                </a:solidFill>
              </a:rPr>
              <a:t>Targeted updates through a dedicated</a:t>
            </a:r>
          </a:p>
          <a:p>
            <a:pPr>
              <a:lnSpc>
                <a:spcPts val="1400"/>
              </a:lnSpc>
            </a:pPr>
            <a:r>
              <a:rPr lang="en-US" sz="1200" b="1" dirty="0">
                <a:solidFill>
                  <a:schemeClr val="bg1"/>
                </a:solidFill>
              </a:rPr>
              <a:t>team, ensuring high accuracy and </a:t>
            </a:r>
          </a:p>
          <a:p>
            <a:pPr>
              <a:lnSpc>
                <a:spcPts val="1400"/>
              </a:lnSpc>
            </a:pPr>
            <a:r>
              <a:rPr lang="en-US" sz="1200" b="1" dirty="0">
                <a:solidFill>
                  <a:schemeClr val="bg1"/>
                </a:solidFill>
              </a:rPr>
              <a:t>compliance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26505-6714-DF0F-4960-355AE8A3148A}"/>
              </a:ext>
            </a:extLst>
          </p:cNvPr>
          <p:cNvSpPr txBox="1"/>
          <p:nvPr/>
        </p:nvSpPr>
        <p:spPr>
          <a:xfrm>
            <a:off x="4860584" y="1597404"/>
            <a:ext cx="1944564" cy="290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b="1" dirty="0">
                <a:solidFill>
                  <a:srgbClr val="FC6322"/>
                </a:solidFill>
              </a:rPr>
              <a:t>IMPACT: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E09EDC-27BB-46EB-CE86-CEE1FC05BEB2}"/>
              </a:ext>
            </a:extLst>
          </p:cNvPr>
          <p:cNvSpPr txBox="1"/>
          <p:nvPr/>
        </p:nvSpPr>
        <p:spPr>
          <a:xfrm>
            <a:off x="4357983" y="1822803"/>
            <a:ext cx="294976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chemeClr val="bg1"/>
                </a:solidFill>
              </a:rPr>
              <a:t>Facilitate easier customer access</a:t>
            </a:r>
          </a:p>
          <a:p>
            <a:pPr algn="ctr">
              <a:lnSpc>
                <a:spcPts val="1400"/>
              </a:lnSpc>
            </a:pPr>
            <a:r>
              <a:rPr lang="en-US" sz="1200" b="1" dirty="0">
                <a:solidFill>
                  <a:schemeClr val="bg1"/>
                </a:solidFill>
              </a:rPr>
              <a:t>and improve overall service experience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408C62-A200-72C6-EF1E-81EF8515DF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63250" y="2406331"/>
            <a:ext cx="4139231" cy="3833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7FD209-19E2-205B-4990-D7223183CF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44382" y="3243748"/>
            <a:ext cx="696787" cy="679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5EF0EC-E6FD-0384-7200-5B51B8BAA0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90510" y="2576048"/>
            <a:ext cx="697410" cy="68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6A50EC-ABB6-84AA-8A5F-786BD52150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29466" y="3224091"/>
            <a:ext cx="697410" cy="680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8E7FEEA-A414-515B-D7D4-A5AA44328C8E}"/>
              </a:ext>
            </a:extLst>
          </p:cNvPr>
          <p:cNvSpPr/>
          <p:nvPr/>
        </p:nvSpPr>
        <p:spPr>
          <a:xfrm>
            <a:off x="780757" y="1572784"/>
            <a:ext cx="2482948" cy="54000"/>
          </a:xfrm>
          <a:prstGeom prst="rect">
            <a:avLst/>
          </a:prstGeom>
          <a:solidFill>
            <a:srgbClr val="FC632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315294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85845-60D0-ECF4-C661-3302BC13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16F0E-66CF-3DAA-4408-55474493D07B}"/>
              </a:ext>
            </a:extLst>
          </p:cNvPr>
          <p:cNvSpPr txBox="1"/>
          <p:nvPr/>
        </p:nvSpPr>
        <p:spPr>
          <a:xfrm>
            <a:off x="671505" y="368810"/>
            <a:ext cx="8920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- Example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Scope &amp; Objectives</a:t>
            </a:r>
            <a:endParaRPr lang="en-SA" sz="3600" b="1" dirty="0">
              <a:solidFill>
                <a:srgbClr val="FC6322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6075D3-155D-7B76-61EF-B7D7EC11D3CC}"/>
              </a:ext>
            </a:extLst>
          </p:cNvPr>
          <p:cNvGrpSpPr/>
          <p:nvPr/>
        </p:nvGrpSpPr>
        <p:grpSpPr>
          <a:xfrm>
            <a:off x="7729548" y="2648212"/>
            <a:ext cx="2102585" cy="768202"/>
            <a:chOff x="7729548" y="2660798"/>
            <a:chExt cx="2102585" cy="76820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E5FB0F-6026-1A02-DC92-F328A7864AE1}"/>
                </a:ext>
              </a:extLst>
            </p:cNvPr>
            <p:cNvSpPr txBox="1"/>
            <p:nvPr/>
          </p:nvSpPr>
          <p:spPr>
            <a:xfrm>
              <a:off x="7808558" y="2660798"/>
              <a:ext cx="1944564" cy="331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2800" b="1" dirty="0">
                  <a:solidFill>
                    <a:srgbClr val="FC6322"/>
                  </a:solidFill>
                </a:rPr>
                <a:t>5 months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A5DDCA-BCF6-3494-7A13-03C7379C0612}"/>
                </a:ext>
              </a:extLst>
            </p:cNvPr>
            <p:cNvSpPr txBox="1"/>
            <p:nvPr/>
          </p:nvSpPr>
          <p:spPr>
            <a:xfrm>
              <a:off x="7729548" y="2900650"/>
              <a:ext cx="2102585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of Comprehensive</a:t>
              </a:r>
            </a:p>
            <a:p>
              <a:pPr algn="ctr">
                <a:lnSpc>
                  <a:spcPts val="1700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Coverages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5426505-6714-DF0F-4960-355AE8A3148A}"/>
              </a:ext>
            </a:extLst>
          </p:cNvPr>
          <p:cNvSpPr txBox="1"/>
          <p:nvPr/>
        </p:nvSpPr>
        <p:spPr>
          <a:xfrm>
            <a:off x="4754745" y="1769809"/>
            <a:ext cx="2581225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b="1" dirty="0">
                <a:solidFill>
                  <a:srgbClr val="FC6322"/>
                </a:solidFill>
              </a:rPr>
              <a:t>Boost user Interaction</a:t>
            </a:r>
          </a:p>
          <a:p>
            <a:pPr algn="ctr">
              <a:lnSpc>
                <a:spcPts val="1960"/>
              </a:lnSpc>
            </a:pPr>
            <a:r>
              <a:rPr lang="en-US" sz="1600" dirty="0">
                <a:solidFill>
                  <a:schemeClr val="bg1"/>
                </a:solidFill>
              </a:rPr>
              <a:t>&amp;</a:t>
            </a:r>
            <a:r>
              <a:rPr lang="en-US" b="1" dirty="0">
                <a:solidFill>
                  <a:srgbClr val="FC6322"/>
                </a:solidFill>
              </a:rPr>
              <a:t> Satisfaction</a:t>
            </a:r>
          </a:p>
          <a:p>
            <a:pPr algn="ctr">
              <a:lnSpc>
                <a:spcPts val="1960"/>
              </a:lnSpc>
            </a:pPr>
            <a:r>
              <a:rPr lang="en-US" b="1" dirty="0">
                <a:solidFill>
                  <a:srgbClr val="FC6322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through enhanced digital</a:t>
            </a:r>
          </a:p>
          <a:p>
            <a:pPr algn="ctr">
              <a:lnSpc>
                <a:spcPts val="1960"/>
              </a:lnSpc>
            </a:pPr>
            <a:r>
              <a:rPr lang="en-US" sz="1600" dirty="0">
                <a:solidFill>
                  <a:schemeClr val="bg1"/>
                </a:solidFill>
              </a:rPr>
              <a:t>presence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E7FEEA-A414-515B-D7D4-A5AA44328C8E}"/>
              </a:ext>
            </a:extLst>
          </p:cNvPr>
          <p:cNvSpPr/>
          <p:nvPr/>
        </p:nvSpPr>
        <p:spPr>
          <a:xfrm>
            <a:off x="780756" y="1572785"/>
            <a:ext cx="4536831" cy="54000"/>
          </a:xfrm>
          <a:prstGeom prst="rect">
            <a:avLst/>
          </a:prstGeom>
          <a:solidFill>
            <a:srgbClr val="FC6322">
              <a:alpha val="30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836C8-144A-026F-94B5-33CFB52DDB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25504" y="3098617"/>
            <a:ext cx="5951578" cy="306081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EAF06B8-9D01-DABA-67A4-95C742A72DDE}"/>
              </a:ext>
            </a:extLst>
          </p:cNvPr>
          <p:cNvGrpSpPr/>
          <p:nvPr/>
        </p:nvGrpSpPr>
        <p:grpSpPr>
          <a:xfrm>
            <a:off x="8924639" y="4012211"/>
            <a:ext cx="2102585" cy="986210"/>
            <a:chOff x="8827197" y="4012211"/>
            <a:chExt cx="2102585" cy="9862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5C519C-D931-0136-9445-A91AC977CECF}"/>
                </a:ext>
              </a:extLst>
            </p:cNvPr>
            <p:cNvSpPr txBox="1"/>
            <p:nvPr/>
          </p:nvSpPr>
          <p:spPr>
            <a:xfrm>
              <a:off x="8906207" y="4012211"/>
              <a:ext cx="1944564" cy="31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2200" b="1" dirty="0">
                  <a:solidFill>
                    <a:srgbClr val="FC6322"/>
                  </a:solidFill>
                </a:rPr>
                <a:t>25 branches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B6BE06-9135-4189-76FB-50CCE3074867}"/>
                </a:ext>
              </a:extLst>
            </p:cNvPr>
            <p:cNvSpPr txBox="1"/>
            <p:nvPr/>
          </p:nvSpPr>
          <p:spPr>
            <a:xfrm>
              <a:off x="8827197" y="4252063"/>
              <a:ext cx="2102585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Updated per day,</a:t>
              </a:r>
            </a:p>
            <a:p>
              <a:pPr algn="ctr">
                <a:lnSpc>
                  <a:spcPts val="1700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Ensuring a steady and measurable progress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26717D-D22D-2330-7A2D-A580F68CFD8C}"/>
              </a:ext>
            </a:extLst>
          </p:cNvPr>
          <p:cNvGrpSpPr/>
          <p:nvPr/>
        </p:nvGrpSpPr>
        <p:grpSpPr>
          <a:xfrm>
            <a:off x="2157296" y="2437409"/>
            <a:ext cx="2305157" cy="1084352"/>
            <a:chOff x="316216" y="2337496"/>
            <a:chExt cx="2305157" cy="108435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8A996C-C56D-4731-2EF0-D297274D3A4D}"/>
                </a:ext>
              </a:extLst>
            </p:cNvPr>
            <p:cNvSpPr txBox="1"/>
            <p:nvPr/>
          </p:nvSpPr>
          <p:spPr>
            <a:xfrm>
              <a:off x="316216" y="2812963"/>
              <a:ext cx="2305157" cy="608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b="1" dirty="0">
                  <a:solidFill>
                    <a:srgbClr val="FC6322"/>
                  </a:solidFill>
                </a:rPr>
                <a:t>accurately reflected</a:t>
              </a:r>
            </a:p>
            <a:p>
              <a:pPr algn="ctr">
                <a:lnSpc>
                  <a:spcPts val="2000"/>
                </a:lnSpc>
              </a:pPr>
              <a:r>
                <a:rPr lang="en-US" sz="2000" b="1" dirty="0">
                  <a:solidFill>
                    <a:srgbClr val="FC6322"/>
                  </a:solidFill>
                </a:rPr>
                <a:t>on Google Maps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9F744B-0E12-681B-1438-D50BFB48C580}"/>
                </a:ext>
              </a:extLst>
            </p:cNvPr>
            <p:cNvSpPr txBox="1"/>
            <p:nvPr/>
          </p:nvSpPr>
          <p:spPr>
            <a:xfrm>
              <a:off x="417502" y="2337496"/>
              <a:ext cx="2102585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Ensure each branch’s</a:t>
              </a:r>
            </a:p>
            <a:p>
              <a:pPr algn="ctr">
                <a:lnSpc>
                  <a:spcPts val="1700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details are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827BBD-CFB0-3E75-10B6-B5181B19702E}"/>
              </a:ext>
            </a:extLst>
          </p:cNvPr>
          <p:cNvGrpSpPr/>
          <p:nvPr/>
        </p:nvGrpSpPr>
        <p:grpSpPr>
          <a:xfrm>
            <a:off x="671505" y="3923706"/>
            <a:ext cx="2305157" cy="1199768"/>
            <a:chOff x="10743277" y="3906115"/>
            <a:chExt cx="2305157" cy="119976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048D15-D45D-EF6F-F82A-84FBB1D1A4FD}"/>
                </a:ext>
              </a:extLst>
            </p:cNvPr>
            <p:cNvSpPr txBox="1"/>
            <p:nvPr/>
          </p:nvSpPr>
          <p:spPr>
            <a:xfrm>
              <a:off x="10743277" y="4381582"/>
              <a:ext cx="2305157" cy="72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2000" b="1" dirty="0">
                  <a:solidFill>
                    <a:srgbClr val="FC6322"/>
                  </a:solidFill>
                </a:rPr>
                <a:t>branches</a:t>
              </a:r>
            </a:p>
            <a:p>
              <a:pPr algn="ctr">
                <a:lnSpc>
                  <a:spcPts val="16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across</a:t>
              </a:r>
            </a:p>
            <a:p>
              <a:pPr algn="ctr">
                <a:lnSpc>
                  <a:spcPts val="1600"/>
                </a:lnSpc>
              </a:pPr>
              <a:r>
                <a:rPr lang="en-US" sz="2000" b="1" dirty="0">
                  <a:solidFill>
                    <a:srgbClr val="FC6322"/>
                  </a:solidFill>
                </a:rPr>
                <a:t>5 major regions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4B14CB-C000-F50D-EB20-DB57BF7EE549}"/>
                </a:ext>
              </a:extLst>
            </p:cNvPr>
            <p:cNvSpPr txBox="1"/>
            <p:nvPr/>
          </p:nvSpPr>
          <p:spPr>
            <a:xfrm>
              <a:off x="10844563" y="3906115"/>
              <a:ext cx="2102585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To update and verify</a:t>
              </a:r>
            </a:p>
            <a:p>
              <a:pPr algn="ctr">
                <a:lnSpc>
                  <a:spcPts val="1700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Information for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2129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85845-60D0-ECF4-C661-3302BC13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16F0E-66CF-3DAA-4408-55474493D07B}"/>
              </a:ext>
            </a:extLst>
          </p:cNvPr>
          <p:cNvSpPr txBox="1"/>
          <p:nvPr/>
        </p:nvSpPr>
        <p:spPr>
          <a:xfrm>
            <a:off x="671505" y="368810"/>
            <a:ext cx="694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SMSA Team</a:t>
            </a:r>
            <a:endParaRPr lang="en-SA" sz="3600" b="1" dirty="0">
              <a:solidFill>
                <a:srgbClr val="FC632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E7FEEA-A414-515B-D7D4-A5AA44328C8E}"/>
              </a:ext>
            </a:extLst>
          </p:cNvPr>
          <p:cNvSpPr/>
          <p:nvPr/>
        </p:nvSpPr>
        <p:spPr>
          <a:xfrm flipV="1">
            <a:off x="780757" y="1512277"/>
            <a:ext cx="3094892" cy="54000"/>
          </a:xfrm>
          <a:prstGeom prst="rect">
            <a:avLst/>
          </a:prstGeom>
          <a:solidFill>
            <a:srgbClr val="FC6322">
              <a:alpha val="30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E9B749-BBAA-AA7E-287E-65461423A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89" y="5409027"/>
            <a:ext cx="3005584" cy="747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AFB608-1240-C8A9-40A8-1815D0F63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5276" y="5099538"/>
            <a:ext cx="1157312" cy="112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CAD31E-44BF-91F0-3F71-1973FA192B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50308" y="2764336"/>
            <a:ext cx="1728900" cy="203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A57FAA-3E66-F279-C97B-19A7C17B17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90929" y="2764336"/>
            <a:ext cx="1728900" cy="203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EBB817-7CC1-C269-CE11-599C4424BB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223075" y="2764337"/>
            <a:ext cx="1745850" cy="2033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65535B-69F6-E5B4-AF10-8FB70D2AC6E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23021" y="2764336"/>
            <a:ext cx="1627200" cy="203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D47C36-9688-90B7-0C17-566221F6C7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04434" y="2764337"/>
            <a:ext cx="1745850" cy="20339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9FCD9C-7B1C-0C6C-2C47-313B196B7AC6}"/>
              </a:ext>
            </a:extLst>
          </p:cNvPr>
          <p:cNvSpPr txBox="1"/>
          <p:nvPr/>
        </p:nvSpPr>
        <p:spPr>
          <a:xfrm>
            <a:off x="3461657" y="1708571"/>
            <a:ext cx="5268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C6322"/>
                </a:solidFill>
              </a:rPr>
              <a:t>Team Roles &amp; Workflow</a:t>
            </a:r>
            <a:endParaRPr lang="en-SA" sz="4000" b="1" dirty="0">
              <a:solidFill>
                <a:srgbClr val="FC632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379B2-6326-0B34-82EC-8B7FD35E116D}"/>
              </a:ext>
            </a:extLst>
          </p:cNvPr>
          <p:cNvSpPr txBox="1"/>
          <p:nvPr/>
        </p:nvSpPr>
        <p:spPr>
          <a:xfrm>
            <a:off x="1848120" y="3663775"/>
            <a:ext cx="1217054" cy="85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374A9C"/>
                </a:solidFill>
                <a:effectLst/>
                <a:uLnTx/>
                <a:uFillTx/>
                <a:cs typeface="Arial" panose="020B0604020202020204" pitchFamily="34" charset="0"/>
              </a:rPr>
              <a:t>Utilize the expertise of SMSA staff</a:t>
            </a:r>
          </a:p>
          <a:p>
            <a:pPr marL="0" marR="0" lvl="0" indent="0" algn="ctr" defTabSz="91440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374A9C"/>
                </a:solidFill>
                <a:effectLst/>
                <a:uLnTx/>
                <a:uFillTx/>
                <a:cs typeface="Arial" panose="020B0604020202020204" pitchFamily="34" charset="0"/>
              </a:rPr>
              <a:t>skilled in</a:t>
            </a:r>
          </a:p>
          <a:p>
            <a:pPr marL="0" marR="0" lvl="0" indent="0" algn="ctr" defTabSz="91440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FC6322"/>
                </a:solidFill>
                <a:effectLst/>
                <a:uLnTx/>
                <a:uFillTx/>
                <a:cs typeface="Arial" panose="020B0604020202020204" pitchFamily="34" charset="0"/>
              </a:rPr>
              <a:t>DIGITAL MAPPING</a:t>
            </a: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srgbClr val="FC6322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i="0" u="none" strike="noStrike" kern="0" cap="none" spc="0" normalizeH="0" baseline="0" noProof="0" dirty="0">
                <a:ln>
                  <a:noFill/>
                </a:ln>
                <a:solidFill>
                  <a:srgbClr val="374A9C"/>
                </a:solidFill>
                <a:effectLst/>
                <a:uLnTx/>
                <a:uFillTx/>
                <a:cs typeface="Arial" panose="020B0604020202020204" pitchFamily="34" charset="0"/>
              </a:rPr>
              <a:t>&amp; </a:t>
            </a: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FC6322"/>
                </a:solidFill>
                <a:effectLst/>
                <a:uLnTx/>
                <a:uFillTx/>
                <a:cs typeface="Arial" panose="020B0604020202020204" pitchFamily="34" charset="0"/>
              </a:rPr>
              <a:t>DATA HANDLING</a:t>
            </a:r>
            <a:endParaRPr kumimoji="0" lang="en-IN" sz="900" i="0" u="none" strike="noStrike" kern="0" cap="none" spc="0" normalizeH="0" baseline="0" noProof="0" dirty="0">
              <a:ln>
                <a:noFill/>
              </a:ln>
              <a:solidFill>
                <a:srgbClr val="374A9C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A4D321-8D3F-4AA5-2E60-DBD606B5B7F0}"/>
              </a:ext>
            </a:extLst>
          </p:cNvPr>
          <p:cNvSpPr txBox="1"/>
          <p:nvPr/>
        </p:nvSpPr>
        <p:spPr>
          <a:xfrm>
            <a:off x="3717683" y="3663775"/>
            <a:ext cx="1217054" cy="85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374A9C"/>
                </a:solidFill>
                <a:effectLst/>
                <a:uLnTx/>
                <a:uFillTx/>
                <a:cs typeface="Arial" panose="020B0604020202020204" pitchFamily="34" charset="0"/>
              </a:rPr>
              <a:t>Daily assignments</a:t>
            </a:r>
          </a:p>
          <a:p>
            <a:pPr marL="0" marR="0" lvl="0" indent="0" algn="ctr" defTabSz="91440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374A9C"/>
                </a:solidFill>
                <a:effectLst/>
                <a:uLnTx/>
                <a:uFillTx/>
                <a:cs typeface="Arial" panose="020B0604020202020204" pitchFamily="34" charset="0"/>
              </a:rPr>
              <a:t>of branches</a:t>
            </a:r>
          </a:p>
          <a:p>
            <a:pPr marL="0" marR="0" lvl="0" indent="0" algn="ctr" defTabSz="91440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374A9C"/>
                </a:solidFill>
                <a:effectLst/>
                <a:uLnTx/>
                <a:uFillTx/>
                <a:cs typeface="Arial" panose="020B0604020202020204" pitchFamily="34" charset="0"/>
              </a:rPr>
              <a:t>based on </a:t>
            </a: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FC6322"/>
                </a:solidFill>
                <a:effectLst/>
                <a:uLnTx/>
                <a:uFillTx/>
                <a:cs typeface="Arial" panose="020B0604020202020204" pitchFamily="34" charset="0"/>
              </a:rPr>
              <a:t>GEOGRAPHICAL</a:t>
            </a:r>
          </a:p>
          <a:p>
            <a:pPr marL="0" marR="0" lvl="0" indent="0" algn="ctr" defTabSz="91440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kern="0" dirty="0">
                <a:solidFill>
                  <a:srgbClr val="FC6322"/>
                </a:solidFill>
                <a:cs typeface="Arial" panose="020B0604020202020204" pitchFamily="34" charset="0"/>
              </a:rPr>
              <a:t>PLANNING</a:t>
            </a:r>
            <a:endParaRPr kumimoji="0" lang="en-IN" sz="900" b="1" i="0" u="none" strike="noStrike" kern="0" cap="none" spc="0" normalizeH="0" baseline="0" noProof="0" dirty="0">
              <a:ln>
                <a:noFill/>
              </a:ln>
              <a:solidFill>
                <a:srgbClr val="FC6322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103EDD-3E0F-FC7E-8C47-DB442042A24F}"/>
              </a:ext>
            </a:extLst>
          </p:cNvPr>
          <p:cNvSpPr txBox="1"/>
          <p:nvPr/>
        </p:nvSpPr>
        <p:spPr>
          <a:xfrm>
            <a:off x="5531583" y="3698240"/>
            <a:ext cx="12170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FC6322"/>
                </a:solidFill>
                <a:effectLst/>
                <a:uLnTx/>
                <a:uFillTx/>
                <a:cs typeface="Arial" panose="020B0604020202020204" pitchFamily="34" charset="0"/>
              </a:rPr>
              <a:t>REAL-TIME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FC6322"/>
                </a:solidFill>
                <a:effectLst/>
                <a:uLnTx/>
                <a:uFillTx/>
                <a:cs typeface="Arial" panose="020B0604020202020204" pitchFamily="34" charset="0"/>
              </a:rPr>
              <a:t>DATA CAPTURE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374A9C"/>
                </a:solidFill>
                <a:effectLst/>
                <a:uLnTx/>
                <a:uFillTx/>
                <a:cs typeface="Arial" panose="020B0604020202020204" pitchFamily="34" charset="0"/>
              </a:rPr>
              <a:t>including photographs and operational hours</a:t>
            </a:r>
            <a:endParaRPr kumimoji="0" lang="en-IN" sz="900" b="1" i="0" u="none" strike="noStrike" kern="0" cap="none" spc="0" normalizeH="0" baseline="0" noProof="0" dirty="0">
              <a:ln>
                <a:noFill/>
              </a:ln>
              <a:solidFill>
                <a:srgbClr val="374A9C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A47756-D084-3BF3-190F-FA2E7FC51F35}"/>
              </a:ext>
            </a:extLst>
          </p:cNvPr>
          <p:cNvSpPr txBox="1"/>
          <p:nvPr/>
        </p:nvSpPr>
        <p:spPr>
          <a:xfrm>
            <a:off x="7426904" y="3663775"/>
            <a:ext cx="1217054" cy="85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all" spc="0" normalizeH="0" noProof="0" dirty="0">
                <a:ln>
                  <a:noFill/>
                </a:ln>
                <a:solidFill>
                  <a:srgbClr val="FC6322"/>
                </a:solidFill>
                <a:effectLst/>
                <a:uLnTx/>
                <a:uFillTx/>
                <a:cs typeface="Arial" panose="020B0604020202020204" pitchFamily="34" charset="0"/>
              </a:rPr>
              <a:t>Update &amp; verification within 24-48 </a:t>
            </a: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FC6322"/>
                </a:solidFill>
                <a:effectLst/>
                <a:uLnTx/>
                <a:uFillTx/>
                <a:cs typeface="Arial" panose="020B0604020202020204" pitchFamily="34" charset="0"/>
              </a:rPr>
              <a:t>hours</a:t>
            </a: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521B93"/>
                </a:solidFill>
                <a:effectLst/>
                <a:uLnTx/>
                <a:uFillTx/>
                <a:cs typeface="Arial" panose="020B0604020202020204" pitchFamily="34" charset="0"/>
              </a:rPr>
              <a:t> as per</a:t>
            </a:r>
          </a:p>
          <a:p>
            <a:pPr marL="0" marR="0" lvl="0" indent="0" algn="ctr" defTabSz="91440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521B93"/>
                </a:solidFill>
                <a:effectLst/>
                <a:uLnTx/>
                <a:uFillTx/>
                <a:cs typeface="Arial" panose="020B0604020202020204" pitchFamily="34" charset="0"/>
              </a:rPr>
              <a:t>Google Maps</a:t>
            </a:r>
            <a:endParaRPr kumimoji="0" lang="en-IN" sz="900" b="1" i="0" u="none" strike="noStrike" kern="0" cap="none" spc="0" normalizeH="0" baseline="0" noProof="0" dirty="0">
              <a:ln>
                <a:noFill/>
              </a:ln>
              <a:solidFill>
                <a:srgbClr val="521B93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4359BF-8B48-6EAE-1570-E128B1F40354}"/>
              </a:ext>
            </a:extLst>
          </p:cNvPr>
          <p:cNvSpPr txBox="1"/>
          <p:nvPr/>
        </p:nvSpPr>
        <p:spPr>
          <a:xfrm>
            <a:off x="9210377" y="3836740"/>
            <a:ext cx="12170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0" cap="all" spc="0" normalizeH="0" noProof="0" dirty="0">
                <a:ln>
                  <a:noFill/>
                </a:ln>
                <a:solidFill>
                  <a:srgbClr val="FC6322"/>
                </a:solidFill>
                <a:effectLst/>
                <a:uLnTx/>
                <a:uFillTx/>
                <a:cs typeface="Arial" panose="020B0604020202020204" pitchFamily="34" charset="0"/>
              </a:rPr>
              <a:t>Secure necessary permits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0" cap="none" spc="0" normalizeH="0" baseline="0" noProof="0" dirty="0">
                <a:ln>
                  <a:noFill/>
                </a:ln>
                <a:solidFill>
                  <a:srgbClr val="374A9C"/>
                </a:solidFill>
                <a:effectLst/>
                <a:uLnTx/>
                <a:uFillTx/>
                <a:cs typeface="Arial" panose="020B0604020202020204" pitchFamily="34" charset="0"/>
              </a:rPr>
              <a:t>from the bank</a:t>
            </a:r>
          </a:p>
        </p:txBody>
      </p:sp>
    </p:spTree>
    <p:extLst>
      <p:ext uri="{BB962C8B-B14F-4D97-AF65-F5344CB8AC3E}">
        <p14:creationId xmlns:p14="http://schemas.microsoft.com/office/powerpoint/2010/main" val="2078428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8AB2CC-295F-3CEA-72A7-617794318B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16789" y="3850150"/>
            <a:ext cx="1036248" cy="2679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1EC777-E538-7D7E-5B43-EA87685F5B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1226" y="3879557"/>
            <a:ext cx="739110" cy="2091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C3B367-AC33-39EA-67FE-28438EA2A0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29922" y="2515577"/>
            <a:ext cx="213738" cy="88345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677A25D-6903-0660-D57C-7DFB4577690C}"/>
              </a:ext>
            </a:extLst>
          </p:cNvPr>
          <p:cNvSpPr txBox="1"/>
          <p:nvPr/>
        </p:nvSpPr>
        <p:spPr>
          <a:xfrm>
            <a:off x="731888" y="2709758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000" b="1" kern="1300" dirty="0">
                <a:solidFill>
                  <a:schemeClr val="bg1"/>
                </a:solidFill>
              </a:rPr>
              <a:t>Bank Coordinates</a:t>
            </a:r>
          </a:p>
          <a:p>
            <a:pPr algn="ctr">
              <a:lnSpc>
                <a:spcPts val="1200"/>
              </a:lnSpc>
            </a:pPr>
            <a:r>
              <a:rPr lang="en-US" sz="1000" b="1" kern="1300" dirty="0">
                <a:solidFill>
                  <a:schemeClr val="bg1"/>
                </a:solidFill>
              </a:rPr>
              <a:t>Provided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4A5A89-81E3-1695-6573-AF989A632334}"/>
              </a:ext>
            </a:extLst>
          </p:cNvPr>
          <p:cNvSpPr txBox="1"/>
          <p:nvPr/>
        </p:nvSpPr>
        <p:spPr>
          <a:xfrm>
            <a:off x="949898" y="3534177"/>
            <a:ext cx="684803" cy="238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SLA signed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98928-DCAD-9829-110E-4EDD2B4B0F71}"/>
              </a:ext>
            </a:extLst>
          </p:cNvPr>
          <p:cNvSpPr txBox="1"/>
          <p:nvPr/>
        </p:nvSpPr>
        <p:spPr>
          <a:xfrm>
            <a:off x="671505" y="368810"/>
            <a:ext cx="694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Work Flow</a:t>
            </a:r>
            <a:endParaRPr lang="en-SA" sz="3600" b="1" dirty="0">
              <a:solidFill>
                <a:srgbClr val="FC632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EC856D-9D5F-864A-7F74-41767050A7F6}"/>
              </a:ext>
            </a:extLst>
          </p:cNvPr>
          <p:cNvSpPr/>
          <p:nvPr/>
        </p:nvSpPr>
        <p:spPr>
          <a:xfrm flipV="1">
            <a:off x="780757" y="1520556"/>
            <a:ext cx="2912012" cy="54000"/>
          </a:xfrm>
          <a:prstGeom prst="rect">
            <a:avLst/>
          </a:prstGeom>
          <a:solidFill>
            <a:srgbClr val="FC6322">
              <a:alpha val="30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AD7C8-F4C1-FFA6-CD3E-6526F8658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5276" y="5099538"/>
            <a:ext cx="1157312" cy="1126450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E3D89559-D707-986E-7897-37B782012557}"/>
              </a:ext>
            </a:extLst>
          </p:cNvPr>
          <p:cNvGrpSpPr/>
          <p:nvPr/>
        </p:nvGrpSpPr>
        <p:grpSpPr>
          <a:xfrm>
            <a:off x="1699012" y="3410209"/>
            <a:ext cx="1060197" cy="1209600"/>
            <a:chOff x="1699012" y="3410209"/>
            <a:chExt cx="1060197" cy="1209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31D32F-F079-2AFA-A511-7BF9D308D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767762" y="3410209"/>
              <a:ext cx="940799" cy="12096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3133099-E66E-7B8D-CE50-A7532D8AED18}"/>
                </a:ext>
              </a:extLst>
            </p:cNvPr>
            <p:cNvSpPr txBox="1"/>
            <p:nvPr/>
          </p:nvSpPr>
          <p:spPr>
            <a:xfrm>
              <a:off x="1837467" y="3613006"/>
              <a:ext cx="780983" cy="515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050" kern="1300" dirty="0">
                  <a:solidFill>
                    <a:schemeClr val="bg1"/>
                  </a:solidFill>
                </a:rPr>
                <a:t>Plan</a:t>
              </a:r>
            </a:p>
            <a:p>
              <a:pPr algn="ctr">
                <a:lnSpc>
                  <a:spcPts val="1100"/>
                </a:lnSpc>
              </a:pPr>
              <a:r>
                <a:rPr lang="en-US" sz="1050" kern="1300" dirty="0">
                  <a:solidFill>
                    <a:schemeClr val="bg1"/>
                  </a:solidFill>
                </a:rPr>
                <a:t>Routes By</a:t>
              </a:r>
            </a:p>
            <a:p>
              <a:pPr algn="ctr">
                <a:lnSpc>
                  <a:spcPts val="1100"/>
                </a:lnSpc>
              </a:pPr>
              <a:r>
                <a:rPr lang="en-US" sz="1050" kern="1300" dirty="0">
                  <a:solidFill>
                    <a:schemeClr val="bg1"/>
                  </a:solidFill>
                </a:rPr>
                <a:t>Region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74F44C-BCEC-647F-7784-A9FFA573BF8B}"/>
                </a:ext>
              </a:extLst>
            </p:cNvPr>
            <p:cNvSpPr txBox="1"/>
            <p:nvPr/>
          </p:nvSpPr>
          <p:spPr>
            <a:xfrm>
              <a:off x="1699012" y="4329382"/>
              <a:ext cx="1060197" cy="23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900" b="1" kern="1300" dirty="0">
                  <a:solidFill>
                    <a:schemeClr val="bg1"/>
                  </a:solidFill>
                </a:rPr>
                <a:t>SITE AUDITOR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8E8CCBD-D01E-D374-511A-6A6AA91A6155}"/>
              </a:ext>
            </a:extLst>
          </p:cNvPr>
          <p:cNvSpPr txBox="1"/>
          <p:nvPr/>
        </p:nvSpPr>
        <p:spPr>
          <a:xfrm>
            <a:off x="2774706" y="3425379"/>
            <a:ext cx="6735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Inspection</a:t>
            </a:r>
          </a:p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Schedule</a:t>
            </a:r>
          </a:p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Available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60BA7B-9946-7910-A92E-5CCCA30393A9}"/>
              </a:ext>
            </a:extLst>
          </p:cNvPr>
          <p:cNvSpPr txBox="1"/>
          <p:nvPr/>
        </p:nvSpPr>
        <p:spPr>
          <a:xfrm>
            <a:off x="4672645" y="3489499"/>
            <a:ext cx="63992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Facility</a:t>
            </a:r>
          </a:p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Identified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B4C5B39-FB35-35E7-75A0-94F79EEF62B8}"/>
              </a:ext>
            </a:extLst>
          </p:cNvPr>
          <p:cNvGrpSpPr/>
          <p:nvPr/>
        </p:nvGrpSpPr>
        <p:grpSpPr>
          <a:xfrm>
            <a:off x="3589174" y="3412483"/>
            <a:ext cx="1024640" cy="1205052"/>
            <a:chOff x="3589174" y="3412483"/>
            <a:chExt cx="1024640" cy="12050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57155BC-764C-8483-1409-2BDDC484D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600874" y="3412483"/>
              <a:ext cx="954000" cy="120505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E0C0A49-3634-CA3E-9D04-540E92D6EA85}"/>
                </a:ext>
              </a:extLst>
            </p:cNvPr>
            <p:cNvSpPr txBox="1"/>
            <p:nvPr/>
          </p:nvSpPr>
          <p:spPr>
            <a:xfrm>
              <a:off x="3589174" y="4273454"/>
              <a:ext cx="1024640" cy="34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800" b="1" kern="1300" dirty="0">
                  <a:solidFill>
                    <a:schemeClr val="bg1"/>
                  </a:solidFill>
                </a:rPr>
                <a:t>SITE AUDITOR</a:t>
              </a:r>
            </a:p>
            <a:p>
              <a:pPr algn="ctr">
                <a:lnSpc>
                  <a:spcPts val="700"/>
                </a:lnSpc>
              </a:pPr>
              <a:r>
                <a:rPr lang="en-US" sz="800" kern="1300" dirty="0">
                  <a:solidFill>
                    <a:schemeClr val="bg1"/>
                  </a:solidFill>
                </a:rPr>
                <a:t>(s) E-Audits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23DE41-062F-D976-AF93-9CCFA7DE583E}"/>
                </a:ext>
              </a:extLst>
            </p:cNvPr>
            <p:cNvSpPr txBox="1"/>
            <p:nvPr/>
          </p:nvSpPr>
          <p:spPr>
            <a:xfrm>
              <a:off x="3637329" y="3670094"/>
              <a:ext cx="887111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925" kern="1300" dirty="0">
                  <a:solidFill>
                    <a:schemeClr val="bg1"/>
                  </a:solidFill>
                </a:rPr>
                <a:t>Identity</a:t>
              </a:r>
            </a:p>
            <a:p>
              <a:pPr algn="ctr">
                <a:lnSpc>
                  <a:spcPts val="1100"/>
                </a:lnSpc>
              </a:pPr>
              <a:r>
                <a:rPr lang="en-US" sz="925" kern="1300" dirty="0">
                  <a:solidFill>
                    <a:schemeClr val="bg1"/>
                  </a:solidFill>
                </a:rPr>
                <a:t>Branch/ ATM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9A9E9B0-AD05-F34D-7CB9-F62AF5A2B8B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461772" y="3860785"/>
            <a:ext cx="1028673" cy="246724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D1267524-F2A4-E75A-4DCF-0893E9B94996}"/>
              </a:ext>
            </a:extLst>
          </p:cNvPr>
          <p:cNvGrpSpPr/>
          <p:nvPr/>
        </p:nvGrpSpPr>
        <p:grpSpPr>
          <a:xfrm>
            <a:off x="5415147" y="3415981"/>
            <a:ext cx="1024640" cy="1205052"/>
            <a:chOff x="5415147" y="3415981"/>
            <a:chExt cx="1024640" cy="12050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FB47B01-8AB9-FFFE-98AD-26403E40F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5454891" y="3415981"/>
              <a:ext cx="954000" cy="120505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D878FF-8F9F-27C6-4731-8D79AFE7D6AB}"/>
                </a:ext>
              </a:extLst>
            </p:cNvPr>
            <p:cNvSpPr txBox="1"/>
            <p:nvPr/>
          </p:nvSpPr>
          <p:spPr>
            <a:xfrm>
              <a:off x="5415147" y="4338032"/>
              <a:ext cx="1024640" cy="23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900" b="1" kern="1300" dirty="0">
                  <a:solidFill>
                    <a:schemeClr val="bg1"/>
                  </a:solidFill>
                </a:rPr>
                <a:t>SITE AUDITOR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F88DAC-4CD4-51ED-C8AD-B267A5998576}"/>
                </a:ext>
              </a:extLst>
            </p:cNvPr>
            <p:cNvSpPr txBox="1"/>
            <p:nvPr/>
          </p:nvSpPr>
          <p:spPr>
            <a:xfrm>
              <a:off x="5483912" y="3524504"/>
              <a:ext cx="887111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925" kern="1300" dirty="0">
                  <a:solidFill>
                    <a:schemeClr val="bg1"/>
                  </a:solidFill>
                </a:rPr>
                <a:t>Take Photograph</a:t>
              </a:r>
            </a:p>
            <a:p>
              <a:pPr algn="ctr">
                <a:lnSpc>
                  <a:spcPts val="1000"/>
                </a:lnSpc>
              </a:pPr>
              <a:r>
                <a:rPr lang="en-US" sz="925" kern="1300" dirty="0">
                  <a:solidFill>
                    <a:schemeClr val="bg1"/>
                  </a:solidFill>
                </a:rPr>
                <a:t>and get</a:t>
              </a:r>
            </a:p>
            <a:p>
              <a:pPr algn="ctr">
                <a:lnSpc>
                  <a:spcPts val="1000"/>
                </a:lnSpc>
              </a:pPr>
              <a:r>
                <a:rPr lang="en-US" sz="925" kern="1300" dirty="0">
                  <a:solidFill>
                    <a:schemeClr val="bg1"/>
                  </a:solidFill>
                </a:rPr>
                <a:t>Location and</a:t>
              </a:r>
            </a:p>
            <a:p>
              <a:pPr algn="ctr">
                <a:lnSpc>
                  <a:spcPts val="1000"/>
                </a:lnSpc>
              </a:pPr>
              <a:r>
                <a:rPr lang="en-US" sz="925" kern="1300" dirty="0">
                  <a:solidFill>
                    <a:schemeClr val="bg1"/>
                  </a:solidFill>
                </a:rPr>
                <a:t>coordinates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A0F6B11-720E-B830-3938-6C875EE0EA6C}"/>
              </a:ext>
            </a:extLst>
          </p:cNvPr>
          <p:cNvGrpSpPr/>
          <p:nvPr/>
        </p:nvGrpSpPr>
        <p:grpSpPr>
          <a:xfrm>
            <a:off x="7270378" y="3410683"/>
            <a:ext cx="1024640" cy="1214914"/>
            <a:chOff x="7270378" y="3410683"/>
            <a:chExt cx="1024640" cy="121491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CBA740F-B219-6A5D-D127-90DF4BC44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7305698" y="3410683"/>
              <a:ext cx="954000" cy="120505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C5283A5-FDD9-DC5A-475A-7D4E110C9A38}"/>
                </a:ext>
              </a:extLst>
            </p:cNvPr>
            <p:cNvSpPr txBox="1"/>
            <p:nvPr/>
          </p:nvSpPr>
          <p:spPr>
            <a:xfrm>
              <a:off x="7298315" y="3626624"/>
              <a:ext cx="968767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925" kern="1300" dirty="0">
                  <a:solidFill>
                    <a:schemeClr val="bg1"/>
                  </a:solidFill>
                </a:rPr>
                <a:t>Upload received</a:t>
              </a:r>
            </a:p>
            <a:p>
              <a:pPr algn="ctr">
                <a:lnSpc>
                  <a:spcPts val="1000"/>
                </a:lnSpc>
              </a:pPr>
              <a:r>
                <a:rPr lang="en-US" sz="925" kern="1300" dirty="0">
                  <a:solidFill>
                    <a:schemeClr val="bg1"/>
                  </a:solidFill>
                </a:rPr>
                <a:t>Information</a:t>
              </a:r>
            </a:p>
            <a:p>
              <a:pPr algn="ctr">
                <a:lnSpc>
                  <a:spcPts val="1000"/>
                </a:lnSpc>
              </a:pPr>
              <a:r>
                <a:rPr lang="en-US" sz="925" kern="1300" dirty="0">
                  <a:solidFill>
                    <a:schemeClr val="bg1"/>
                  </a:solidFill>
                </a:rPr>
                <a:t>To</a:t>
              </a:r>
            </a:p>
            <a:p>
              <a:pPr algn="ctr">
                <a:lnSpc>
                  <a:spcPts val="1000"/>
                </a:lnSpc>
              </a:pPr>
              <a:r>
                <a:rPr lang="en-US" sz="925" kern="1300" dirty="0">
                  <a:solidFill>
                    <a:schemeClr val="bg1"/>
                  </a:solidFill>
                </a:rPr>
                <a:t>Google Maps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F336DC5-3409-7843-9AF1-661466B08217}"/>
                </a:ext>
              </a:extLst>
            </p:cNvPr>
            <p:cNvSpPr txBox="1"/>
            <p:nvPr/>
          </p:nvSpPr>
          <p:spPr>
            <a:xfrm>
              <a:off x="7270378" y="4323270"/>
              <a:ext cx="1024640" cy="302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900" b="1" kern="1300" dirty="0">
                  <a:solidFill>
                    <a:schemeClr val="bg1"/>
                  </a:solidFill>
                </a:rPr>
                <a:t>GOOGLE MAP</a:t>
              </a:r>
            </a:p>
            <a:p>
              <a:pPr algn="ctr">
                <a:lnSpc>
                  <a:spcPts val="800"/>
                </a:lnSpc>
              </a:pPr>
              <a:r>
                <a:rPr lang="en-US" sz="900" b="1" kern="1300" dirty="0">
                  <a:solidFill>
                    <a:schemeClr val="bg1"/>
                  </a:solidFill>
                </a:rPr>
                <a:t>ADMIN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836853E-9D71-D849-879C-71122E8E9AA4}"/>
              </a:ext>
            </a:extLst>
          </p:cNvPr>
          <p:cNvGrpSpPr/>
          <p:nvPr/>
        </p:nvGrpSpPr>
        <p:grpSpPr>
          <a:xfrm>
            <a:off x="9115175" y="3412533"/>
            <a:ext cx="1024640" cy="1205052"/>
            <a:chOff x="9115175" y="3412533"/>
            <a:chExt cx="1024640" cy="1205052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F076C3B-023D-CDC1-F3AB-D45018274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9154293" y="3412533"/>
              <a:ext cx="954000" cy="1205052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B9F1034-2016-0ADB-6882-2F04829B979C}"/>
                </a:ext>
              </a:extLst>
            </p:cNvPr>
            <p:cNvSpPr txBox="1"/>
            <p:nvPr/>
          </p:nvSpPr>
          <p:spPr>
            <a:xfrm>
              <a:off x="9115175" y="4375692"/>
              <a:ext cx="1024640" cy="190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900" b="1" kern="1300" dirty="0">
                  <a:solidFill>
                    <a:schemeClr val="bg1"/>
                  </a:solidFill>
                </a:rPr>
                <a:t>SITE AUDITOR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EF01CEF-9F7D-272F-D99F-7A4866B9129E}"/>
                </a:ext>
              </a:extLst>
            </p:cNvPr>
            <p:cNvSpPr txBox="1"/>
            <p:nvPr/>
          </p:nvSpPr>
          <p:spPr>
            <a:xfrm>
              <a:off x="9175858" y="3763887"/>
              <a:ext cx="887111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925" b="1" kern="1300" dirty="0">
                  <a:solidFill>
                    <a:schemeClr val="bg1"/>
                  </a:solidFill>
                </a:rPr>
                <a:t>Submit</a:t>
              </a:r>
            </a:p>
            <a:p>
              <a:pPr algn="ctr">
                <a:lnSpc>
                  <a:spcPts val="1000"/>
                </a:lnSpc>
              </a:pPr>
              <a:r>
                <a:rPr lang="en-US" sz="925" b="1" kern="1300" dirty="0">
                  <a:solidFill>
                    <a:schemeClr val="bg1"/>
                  </a:solidFill>
                </a:rPr>
                <a:t>Reports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9A8A9A84-DC2E-A419-9540-6264EF9F261C}"/>
              </a:ext>
            </a:extLst>
          </p:cNvPr>
          <p:cNvSpPr txBox="1"/>
          <p:nvPr/>
        </p:nvSpPr>
        <p:spPr>
          <a:xfrm>
            <a:off x="6466811" y="3419587"/>
            <a:ext cx="7344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Submitted</a:t>
            </a:r>
          </a:p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To Google</a:t>
            </a:r>
          </a:p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Map Admin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1A65ADD-89AF-88F4-BD52-1D5233BD0A3C}"/>
              </a:ext>
            </a:extLst>
          </p:cNvPr>
          <p:cNvSpPr txBox="1"/>
          <p:nvPr/>
        </p:nvSpPr>
        <p:spPr>
          <a:xfrm>
            <a:off x="8341787" y="3478873"/>
            <a:ext cx="64152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Upload</a:t>
            </a:r>
          </a:p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Complete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1441BC79-E110-4CF6-994D-4F587C805DA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317757" y="3858876"/>
            <a:ext cx="1028672" cy="2505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A704D47-2F5B-8417-7E7B-E41AD205664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8165719" y="3856514"/>
            <a:ext cx="1031041" cy="25526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C1DA1A1-48B3-1F1D-A67F-CFC805CAF2A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011906" y="3844172"/>
            <a:ext cx="1362433" cy="279951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642AB9F-FBE8-A0BF-BBF5-288A70196C38}"/>
              </a:ext>
            </a:extLst>
          </p:cNvPr>
          <p:cNvSpPr txBox="1"/>
          <p:nvPr/>
        </p:nvSpPr>
        <p:spPr>
          <a:xfrm>
            <a:off x="10201736" y="3580458"/>
            <a:ext cx="56137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SLA</a:t>
            </a:r>
          </a:p>
          <a:p>
            <a:pPr algn="ctr">
              <a:lnSpc>
                <a:spcPts val="1000"/>
              </a:lnSpc>
            </a:pPr>
            <a:r>
              <a:rPr lang="en-US" sz="900" kern="1300" dirty="0">
                <a:solidFill>
                  <a:schemeClr val="bg1"/>
                </a:solidFill>
              </a:rPr>
              <a:t>Fulfilled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A1E05B1-BE43-DADA-5606-378EF5C616BB}"/>
              </a:ext>
            </a:extLst>
          </p:cNvPr>
          <p:cNvGrpSpPr/>
          <p:nvPr/>
        </p:nvGrpSpPr>
        <p:grpSpPr>
          <a:xfrm>
            <a:off x="9936816" y="2828439"/>
            <a:ext cx="1393254" cy="492736"/>
            <a:chOff x="9936816" y="2828439"/>
            <a:chExt cx="1393254" cy="492736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0C7F515-C6CA-7B8E-8276-29EDDBEF1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9936816" y="2828439"/>
              <a:ext cx="1393253" cy="492736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9D5C7B8-085B-F212-23BE-0D438FC1E628}"/>
                </a:ext>
              </a:extLst>
            </p:cNvPr>
            <p:cNvSpPr txBox="1"/>
            <p:nvPr/>
          </p:nvSpPr>
          <p:spPr>
            <a:xfrm>
              <a:off x="9936816" y="2907575"/>
              <a:ext cx="1393254" cy="22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900" b="1" kern="1300" dirty="0">
                  <a:solidFill>
                    <a:schemeClr val="bg1"/>
                  </a:solidFill>
                </a:rPr>
                <a:t>Maintain Database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8DDC89D-252B-4B50-B311-1F164887DB0F}"/>
              </a:ext>
            </a:extLst>
          </p:cNvPr>
          <p:cNvGrpSpPr/>
          <p:nvPr/>
        </p:nvGrpSpPr>
        <p:grpSpPr>
          <a:xfrm>
            <a:off x="6096000" y="2452003"/>
            <a:ext cx="1583826" cy="869172"/>
            <a:chOff x="6096000" y="2452003"/>
            <a:chExt cx="1583826" cy="8691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B54577-FCEB-79E1-9CB0-389400327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6096000" y="2452003"/>
              <a:ext cx="1583826" cy="869172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1F5330D-7731-0699-E6FF-7ECA05DFDCAB}"/>
                </a:ext>
              </a:extLst>
            </p:cNvPr>
            <p:cNvSpPr txBox="1"/>
            <p:nvPr/>
          </p:nvSpPr>
          <p:spPr>
            <a:xfrm>
              <a:off x="6191286" y="2518514"/>
              <a:ext cx="1393254" cy="584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000" b="1" kern="1300" dirty="0">
                  <a:solidFill>
                    <a:schemeClr val="bg1"/>
                  </a:solidFill>
                </a:rPr>
                <a:t>If branch, Identity</a:t>
              </a:r>
            </a:p>
            <a:p>
              <a:pPr algn="ctr">
                <a:lnSpc>
                  <a:spcPts val="1300"/>
                </a:lnSpc>
              </a:pPr>
              <a:r>
                <a:rPr lang="en-US" sz="1000" b="1" kern="1300" dirty="0">
                  <a:solidFill>
                    <a:schemeClr val="bg1"/>
                  </a:solidFill>
                </a:rPr>
                <a:t>Opening and closing</a:t>
              </a:r>
            </a:p>
            <a:p>
              <a:pPr algn="ctr">
                <a:lnSpc>
                  <a:spcPts val="1300"/>
                </a:lnSpc>
              </a:pPr>
              <a:r>
                <a:rPr lang="en-US" sz="1000" b="1" kern="1300" dirty="0">
                  <a:solidFill>
                    <a:schemeClr val="bg1"/>
                  </a:solidFill>
                </a:rPr>
                <a:t>hours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5295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F68507-81AE-F753-0865-4166561A71F7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49B251-F7F4-7566-0EEF-75ED14CFC409}"/>
              </a:ext>
            </a:extLst>
          </p:cNvPr>
          <p:cNvSpPr txBox="1"/>
          <p:nvPr/>
        </p:nvSpPr>
        <p:spPr>
          <a:xfrm>
            <a:off x="1260112" y="2597480"/>
            <a:ext cx="1183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Overview Profile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Interaction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B8E708-B14E-D965-3367-C429B7CE4478}"/>
              </a:ext>
            </a:extLst>
          </p:cNvPr>
          <p:cNvSpPr txBox="1"/>
          <p:nvPr/>
        </p:nvSpPr>
        <p:spPr>
          <a:xfrm>
            <a:off x="1195993" y="4963476"/>
            <a:ext cx="13115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Direction Requests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Made From the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Business Profile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245AD9-241A-EE48-948E-EDB6EFFF0635}"/>
              </a:ext>
            </a:extLst>
          </p:cNvPr>
          <p:cNvSpPr txBox="1"/>
          <p:nvPr/>
        </p:nvSpPr>
        <p:spPr>
          <a:xfrm>
            <a:off x="9912897" y="2601981"/>
            <a:ext cx="12731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Calls Made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From the Business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Profile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F8DA04-7300-48FE-07B1-E4C9B52AB5B5}"/>
              </a:ext>
            </a:extLst>
          </p:cNvPr>
          <p:cNvSpPr txBox="1"/>
          <p:nvPr/>
        </p:nvSpPr>
        <p:spPr>
          <a:xfrm>
            <a:off x="9987437" y="4967977"/>
            <a:ext cx="1124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Website Clicks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Made From the</a:t>
            </a:r>
          </a:p>
          <a:p>
            <a:pPr algn="ctr">
              <a:lnSpc>
                <a:spcPts val="1200"/>
              </a:lnSpc>
            </a:pPr>
            <a:r>
              <a:rPr lang="en-US" sz="1125" b="1" kern="1300" dirty="0">
                <a:solidFill>
                  <a:schemeClr val="bg1"/>
                </a:solidFill>
              </a:rPr>
              <a:t>Business Profile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F22AE9-5CD7-7396-2844-FB299F34BB27}"/>
              </a:ext>
            </a:extLst>
          </p:cNvPr>
          <p:cNvGrpSpPr/>
          <p:nvPr/>
        </p:nvGrpSpPr>
        <p:grpSpPr>
          <a:xfrm>
            <a:off x="10243246" y="4266842"/>
            <a:ext cx="612409" cy="612409"/>
            <a:chOff x="10243246" y="4266842"/>
            <a:chExt cx="612409" cy="6124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118484-3745-3B4A-DCC9-45651148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43246" y="4266842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579D0F-D582-C279-7BDE-F8144DD64AC4}"/>
                </a:ext>
              </a:extLst>
            </p:cNvPr>
            <p:cNvSpPr txBox="1"/>
            <p:nvPr/>
          </p:nvSpPr>
          <p:spPr>
            <a:xfrm>
              <a:off x="10380905" y="4497648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80B253-CC05-EA69-F204-3706852DED6A}"/>
              </a:ext>
            </a:extLst>
          </p:cNvPr>
          <p:cNvGrpSpPr/>
          <p:nvPr/>
        </p:nvGrpSpPr>
        <p:grpSpPr>
          <a:xfrm>
            <a:off x="10243246" y="1913394"/>
            <a:ext cx="612409" cy="612409"/>
            <a:chOff x="10243246" y="1913394"/>
            <a:chExt cx="612409" cy="6124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F5FCAC-C438-88A9-18EC-FA4D6D61D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43246" y="1913394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F118BE-9FEA-4811-950B-7B5496E8DC8A}"/>
                </a:ext>
              </a:extLst>
            </p:cNvPr>
            <p:cNvSpPr txBox="1"/>
            <p:nvPr/>
          </p:nvSpPr>
          <p:spPr>
            <a:xfrm>
              <a:off x="10380905" y="2155727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858AAE-E84C-91F3-152C-22F5D950BFD7}"/>
              </a:ext>
            </a:extLst>
          </p:cNvPr>
          <p:cNvGrpSpPr/>
          <p:nvPr/>
        </p:nvGrpSpPr>
        <p:grpSpPr>
          <a:xfrm>
            <a:off x="1541791" y="4266842"/>
            <a:ext cx="612409" cy="612409"/>
            <a:chOff x="1541791" y="4266842"/>
            <a:chExt cx="612409" cy="6124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1BB8B9-F782-B966-D6D1-AFCFC1F19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791" y="4266842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EA69CB-16E0-F7CD-AB8B-09971E1F8609}"/>
                </a:ext>
              </a:extLst>
            </p:cNvPr>
            <p:cNvSpPr txBox="1"/>
            <p:nvPr/>
          </p:nvSpPr>
          <p:spPr>
            <a:xfrm>
              <a:off x="1686942" y="4491689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814B8D-30C9-692F-DDD7-97020DDA7B57}"/>
              </a:ext>
            </a:extLst>
          </p:cNvPr>
          <p:cNvGrpSpPr/>
          <p:nvPr/>
        </p:nvGrpSpPr>
        <p:grpSpPr>
          <a:xfrm>
            <a:off x="1545577" y="1913394"/>
            <a:ext cx="612409" cy="612409"/>
            <a:chOff x="1545577" y="1913394"/>
            <a:chExt cx="612409" cy="6124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D785EB-B8D8-5C87-ACDB-7D78BF505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5577" y="1913394"/>
              <a:ext cx="612409" cy="612409"/>
            </a:xfrm>
            <a:prstGeom prst="rect">
              <a:avLst/>
            </a:prstGeom>
            <a:effectLst>
              <a:outerShdw blurRad="182855" dist="231685" dir="7723068" sx="83146" sy="83146" algn="tr" rotWithShape="0">
                <a:prstClr val="black">
                  <a:alpha val="46432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4BC310-EEDA-E516-4265-4AF3FAF28232}"/>
                </a:ext>
              </a:extLst>
            </p:cNvPr>
            <p:cNvSpPr txBox="1"/>
            <p:nvPr/>
          </p:nvSpPr>
          <p:spPr>
            <a:xfrm>
              <a:off x="1686942" y="2155727"/>
              <a:ext cx="314510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2000" b="1" kern="13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694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Reporting</a:t>
            </a:r>
            <a:endParaRPr lang="en-SA" sz="3600" b="1" dirty="0">
              <a:solidFill>
                <a:srgbClr val="FC632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00C433-D7A8-32A2-07A6-2BD671A4E2EF}"/>
              </a:ext>
            </a:extLst>
          </p:cNvPr>
          <p:cNvSpPr/>
          <p:nvPr/>
        </p:nvSpPr>
        <p:spPr>
          <a:xfrm flipV="1">
            <a:off x="780757" y="1520555"/>
            <a:ext cx="2750947" cy="54000"/>
          </a:xfrm>
          <a:prstGeom prst="rect">
            <a:avLst/>
          </a:prstGeom>
          <a:solidFill>
            <a:srgbClr val="FC6322">
              <a:alpha val="30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997EEA-9023-759C-61E6-BAB0482FF4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34868" y="1882000"/>
            <a:ext cx="3295956" cy="1943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32764F-0CF5-C04F-EB90-DF32282B8D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42627" y="1881769"/>
            <a:ext cx="3296347" cy="194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B4C136-CB95-F60F-6733-61F283DD0A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634868" y="4177941"/>
            <a:ext cx="3296347" cy="194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DFBCF-67E8-52B9-1E7E-12B34CBB808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42627" y="4177941"/>
            <a:ext cx="329634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11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B8E708-B14E-D965-3367-C429B7CE4478}"/>
              </a:ext>
            </a:extLst>
          </p:cNvPr>
          <p:cNvSpPr txBox="1"/>
          <p:nvPr/>
        </p:nvSpPr>
        <p:spPr>
          <a:xfrm>
            <a:off x="649876" y="5252600"/>
            <a:ext cx="108414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1300" dirty="0">
                <a:solidFill>
                  <a:srgbClr val="FC6322"/>
                </a:solidFill>
              </a:rPr>
              <a:t>*</a:t>
            </a:r>
            <a:r>
              <a:rPr lang="en-US" sz="1125" b="1" kern="1300" dirty="0">
                <a:solidFill>
                  <a:schemeClr val="bg1"/>
                </a:solidFill>
              </a:rPr>
              <a:t> </a:t>
            </a:r>
            <a:r>
              <a:rPr lang="en-US" sz="1700" b="1" kern="1300" dirty="0">
                <a:solidFill>
                  <a:schemeClr val="bg1"/>
                </a:solidFill>
              </a:rPr>
              <a:t>The above graphs are manually done in Excel but populated from actual data extracted from the SMSA system.</a:t>
            </a:r>
          </a:p>
          <a:p>
            <a:pPr algn="ctr"/>
            <a:r>
              <a:rPr lang="en-US" sz="1700" b="1" kern="1300" dirty="0">
                <a:solidFill>
                  <a:schemeClr val="bg1"/>
                </a:solidFill>
              </a:rPr>
              <a:t>And the same interactive graphs will be implemented into the system in the future.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694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Reporting</a:t>
            </a:r>
            <a:endParaRPr lang="en-SA" sz="3600" b="1" dirty="0">
              <a:solidFill>
                <a:srgbClr val="FC632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00C433-D7A8-32A2-07A6-2BD671A4E2EF}"/>
              </a:ext>
            </a:extLst>
          </p:cNvPr>
          <p:cNvSpPr/>
          <p:nvPr/>
        </p:nvSpPr>
        <p:spPr>
          <a:xfrm flipV="1">
            <a:off x="780757" y="1520555"/>
            <a:ext cx="2750947" cy="54000"/>
          </a:xfrm>
          <a:prstGeom prst="rect">
            <a:avLst/>
          </a:prstGeom>
          <a:solidFill>
            <a:srgbClr val="FC6322">
              <a:alpha val="30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510D8-5569-8980-F8B5-1870AC47FA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3359" y="1934109"/>
            <a:ext cx="11095546" cy="31925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7F3BE9-1C94-F0AA-3D92-0C8CE91A7579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43572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9003D-C196-501C-012B-9ECF243CE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23" y="1382623"/>
            <a:ext cx="1702189" cy="4425691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AF9D92-FDD1-169C-BB91-8B9E08CD9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596" y="1382623"/>
            <a:ext cx="1702189" cy="4425691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E0227F-4A13-D920-EAA6-0407984F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469" y="1382623"/>
            <a:ext cx="1702189" cy="4425691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32A0D7-CA82-C423-93DE-0A87371AD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82623"/>
            <a:ext cx="1702189" cy="4425691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28635-ADBF-900A-1075-8F5C0022A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531" y="1382623"/>
            <a:ext cx="1702189" cy="4425691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378EB9-241A-6382-3D2F-5F33E577A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1062" y="1382623"/>
            <a:ext cx="1702189" cy="4425691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AE0051E-75D4-18F5-43A6-946933B294BD}"/>
              </a:ext>
            </a:extLst>
          </p:cNvPr>
          <p:cNvGrpSpPr/>
          <p:nvPr/>
        </p:nvGrpSpPr>
        <p:grpSpPr>
          <a:xfrm>
            <a:off x="2606516" y="5924990"/>
            <a:ext cx="7253781" cy="441649"/>
            <a:chOff x="2606516" y="5924990"/>
            <a:chExt cx="7253781" cy="44164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4B1A34-B604-B54F-2588-F46653724571}"/>
                </a:ext>
              </a:extLst>
            </p:cNvPr>
            <p:cNvSpPr txBox="1"/>
            <p:nvPr/>
          </p:nvSpPr>
          <p:spPr>
            <a:xfrm>
              <a:off x="2606516" y="5924990"/>
              <a:ext cx="725378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A" sz="1900" b="1" dirty="0">
                  <a:solidFill>
                    <a:schemeClr val="bg1"/>
                  </a:solidFill>
                </a:rPr>
                <a:t>SMSA </a:t>
              </a:r>
              <a:r>
                <a:rPr lang="en-US" sz="1900" b="1" dirty="0">
                  <a:solidFill>
                    <a:schemeClr val="bg1"/>
                  </a:solidFill>
                </a:rPr>
                <a:t>Specialized </a:t>
              </a:r>
              <a:r>
                <a:rPr lang="en-SA" sz="1900" b="1" dirty="0">
                  <a:solidFill>
                    <a:schemeClr val="bg1"/>
                  </a:solidFill>
                </a:rPr>
                <a:t>Services has a separate ISO 9001:2015 Certification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5226F2-DBCF-DA71-75E6-5840230DFE00}"/>
                </a:ext>
              </a:extLst>
            </p:cNvPr>
            <p:cNvSpPr txBox="1"/>
            <p:nvPr/>
          </p:nvSpPr>
          <p:spPr>
            <a:xfrm>
              <a:off x="3057344" y="5981918"/>
              <a:ext cx="30649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A" sz="1900" b="1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64507"/>
            <a:ext cx="4534318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A" sz="3750" b="1" dirty="0">
                <a:solidFill>
                  <a:schemeClr val="bg1"/>
                </a:solidFill>
              </a:rPr>
              <a:t>Quality Certifications: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C447F-3919-2114-C295-3302EFB07893}"/>
              </a:ext>
            </a:extLst>
          </p:cNvPr>
          <p:cNvSpPr txBox="1"/>
          <p:nvPr/>
        </p:nvSpPr>
        <p:spPr>
          <a:xfrm>
            <a:off x="1059598" y="1558085"/>
            <a:ext cx="1130438" cy="486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ISO</a:t>
            </a:r>
          </a:p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9001:2015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FCDEC6-C1B5-94B1-4B1F-68B9402ADBAF}"/>
              </a:ext>
            </a:extLst>
          </p:cNvPr>
          <p:cNvSpPr txBox="1"/>
          <p:nvPr/>
        </p:nvSpPr>
        <p:spPr>
          <a:xfrm>
            <a:off x="1049883" y="4417400"/>
            <a:ext cx="1149867" cy="1096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Quality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Management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System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incorporating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WHO-GDP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Standards</a:t>
            </a:r>
            <a:endParaRPr lang="en-SA" sz="135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AB6D1E-9F58-8180-A4B2-8C8181F960E8}"/>
              </a:ext>
            </a:extLst>
          </p:cNvPr>
          <p:cNvSpPr txBox="1"/>
          <p:nvPr/>
        </p:nvSpPr>
        <p:spPr>
          <a:xfrm>
            <a:off x="2804526" y="4437488"/>
            <a:ext cx="1190327" cy="929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Guidelines for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Competence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Management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and People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Development</a:t>
            </a:r>
            <a:endParaRPr lang="en-SA" sz="1350" b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C9755B-4DFA-209A-B46D-64486174CC26}"/>
              </a:ext>
            </a:extLst>
          </p:cNvPr>
          <p:cNvSpPr txBox="1"/>
          <p:nvPr/>
        </p:nvSpPr>
        <p:spPr>
          <a:xfrm>
            <a:off x="4603060" y="4604200"/>
            <a:ext cx="1143005" cy="596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Environment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Management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System</a:t>
            </a:r>
            <a:endParaRPr lang="en-SA" sz="1350" b="1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87A08-351C-0F5F-BBD1-79A82C6B7426}"/>
              </a:ext>
            </a:extLst>
          </p:cNvPr>
          <p:cNvSpPr txBox="1"/>
          <p:nvPr/>
        </p:nvSpPr>
        <p:spPr>
          <a:xfrm>
            <a:off x="6374422" y="4437488"/>
            <a:ext cx="1143005" cy="929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Occupational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Health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and Safety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Management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System</a:t>
            </a:r>
            <a:endParaRPr lang="en-SA" sz="135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31017E-528B-7CFF-38D8-35FAB63281B1}"/>
              </a:ext>
            </a:extLst>
          </p:cNvPr>
          <p:cNvSpPr txBox="1"/>
          <p:nvPr/>
        </p:nvSpPr>
        <p:spPr>
          <a:xfrm>
            <a:off x="8068182" y="4417145"/>
            <a:ext cx="1305230" cy="1096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Transported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Asset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Protection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Association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Facility Security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Requirements</a:t>
            </a:r>
            <a:endParaRPr lang="en-SA" sz="135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7C1B08-9CF8-84B2-D62B-DD9D4543C3C0}"/>
              </a:ext>
            </a:extLst>
          </p:cNvPr>
          <p:cNvSpPr txBox="1"/>
          <p:nvPr/>
        </p:nvSpPr>
        <p:spPr>
          <a:xfrm>
            <a:off x="9995064" y="4604200"/>
            <a:ext cx="994183" cy="596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Complaints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Handling</a:t>
            </a:r>
          </a:p>
          <a:p>
            <a:pPr algn="ctr">
              <a:lnSpc>
                <a:spcPts val="1300"/>
              </a:lnSpc>
            </a:pPr>
            <a:r>
              <a:rPr lang="en-US" sz="1350" b="1" dirty="0">
                <a:solidFill>
                  <a:srgbClr val="7030A0"/>
                </a:solidFill>
              </a:rPr>
              <a:t>Guidelines</a:t>
            </a:r>
            <a:endParaRPr lang="en-SA" sz="1350" b="1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D669BC-29B5-125D-688F-9F28194641D0}"/>
              </a:ext>
            </a:extLst>
          </p:cNvPr>
          <p:cNvSpPr txBox="1"/>
          <p:nvPr/>
        </p:nvSpPr>
        <p:spPr>
          <a:xfrm>
            <a:off x="2810425" y="1550720"/>
            <a:ext cx="1178528" cy="483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solidFill>
                  <a:schemeClr val="bg1"/>
                </a:solidFill>
              </a:rPr>
              <a:t>ISO</a:t>
            </a:r>
          </a:p>
          <a:p>
            <a:pPr algn="ctr">
              <a:lnSpc>
                <a:spcPts val="1500"/>
              </a:lnSpc>
            </a:pPr>
            <a:r>
              <a:rPr lang="en-US" sz="1600" b="1" dirty="0">
                <a:solidFill>
                  <a:schemeClr val="bg1"/>
                </a:solidFill>
              </a:rPr>
              <a:t>10015:2019</a:t>
            </a:r>
            <a:endParaRPr lang="en-SA" sz="16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02A46C-24F2-EA5F-5727-D399FECAF8DF}"/>
              </a:ext>
            </a:extLst>
          </p:cNvPr>
          <p:cNvSpPr txBox="1"/>
          <p:nvPr/>
        </p:nvSpPr>
        <p:spPr>
          <a:xfrm>
            <a:off x="4547757" y="1558085"/>
            <a:ext cx="1241045" cy="486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700" b="1" dirty="0">
                <a:solidFill>
                  <a:schemeClr val="bg1"/>
                </a:solidFill>
              </a:rPr>
              <a:t>ISO</a:t>
            </a:r>
          </a:p>
          <a:p>
            <a:pPr algn="ctr">
              <a:lnSpc>
                <a:spcPts val="1500"/>
              </a:lnSpc>
            </a:pPr>
            <a:r>
              <a:rPr lang="en-US" sz="1700" b="1" dirty="0">
                <a:solidFill>
                  <a:schemeClr val="bg1"/>
                </a:solidFill>
              </a:rPr>
              <a:t>14001:2015</a:t>
            </a:r>
            <a:endParaRPr lang="en-SA" sz="17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3C66AA-7510-3D16-B5CF-D259AB0FEC1C}"/>
              </a:ext>
            </a:extLst>
          </p:cNvPr>
          <p:cNvSpPr txBox="1"/>
          <p:nvPr/>
        </p:nvSpPr>
        <p:spPr>
          <a:xfrm>
            <a:off x="6322629" y="1558084"/>
            <a:ext cx="1241045" cy="486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700" b="1" dirty="0">
                <a:solidFill>
                  <a:schemeClr val="bg1"/>
                </a:solidFill>
              </a:rPr>
              <a:t>ISO</a:t>
            </a:r>
          </a:p>
          <a:p>
            <a:pPr algn="ctr">
              <a:lnSpc>
                <a:spcPts val="1500"/>
              </a:lnSpc>
            </a:pPr>
            <a:r>
              <a:rPr lang="en-US" sz="1700" b="1" dirty="0">
                <a:solidFill>
                  <a:schemeClr val="bg1"/>
                </a:solidFill>
              </a:rPr>
              <a:t>45001:2018</a:t>
            </a:r>
            <a:endParaRPr lang="en-SA" sz="17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68FCF8-27C6-F6DA-2515-7E229E2C4179}"/>
              </a:ext>
            </a:extLst>
          </p:cNvPr>
          <p:cNvSpPr txBox="1"/>
          <p:nvPr/>
        </p:nvSpPr>
        <p:spPr>
          <a:xfrm>
            <a:off x="8154615" y="1645170"/>
            <a:ext cx="1127681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700" b="1" dirty="0">
                <a:solidFill>
                  <a:schemeClr val="bg1"/>
                </a:solidFill>
              </a:rPr>
              <a:t>TAPA - FSR</a:t>
            </a:r>
            <a:endParaRPr lang="en-SA" sz="17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79AF1C-EC26-4C88-D637-9A4230217EAE}"/>
              </a:ext>
            </a:extLst>
          </p:cNvPr>
          <p:cNvSpPr txBox="1"/>
          <p:nvPr/>
        </p:nvSpPr>
        <p:spPr>
          <a:xfrm>
            <a:off x="9872805" y="1558083"/>
            <a:ext cx="1241045" cy="486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700" b="1" dirty="0">
                <a:solidFill>
                  <a:schemeClr val="bg1"/>
                </a:solidFill>
              </a:rPr>
              <a:t>ISO</a:t>
            </a:r>
          </a:p>
          <a:p>
            <a:pPr algn="ctr">
              <a:lnSpc>
                <a:spcPts val="1500"/>
              </a:lnSpc>
            </a:pPr>
            <a:r>
              <a:rPr lang="en-US" sz="1700" b="1" dirty="0">
                <a:solidFill>
                  <a:schemeClr val="bg1"/>
                </a:solidFill>
              </a:rPr>
              <a:t>10002:2018</a:t>
            </a:r>
            <a:endParaRPr lang="en-SA" sz="1700" b="1" dirty="0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762A0F1-9993-4C17-BAEE-5DB95DC5D5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41" t="10850" r="69269" b="1131"/>
          <a:stretch/>
        </p:blipFill>
        <p:spPr>
          <a:xfrm>
            <a:off x="7962747" y="2070318"/>
            <a:ext cx="1519391" cy="2149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25F01-A46E-42B9-A0C6-D5078325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0" r="1020"/>
          <a:stretch/>
        </p:blipFill>
        <p:spPr>
          <a:xfrm>
            <a:off x="8575475" y="4122623"/>
            <a:ext cx="294522" cy="2945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51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0D64F-D82D-9304-C139-28224C5212CB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7819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Add on Services – Manage Reviews</a:t>
            </a:r>
            <a:endParaRPr lang="en-SA" sz="3600" b="1" dirty="0">
              <a:solidFill>
                <a:srgbClr val="FC632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00C433-D7A8-32A2-07A6-2BD671A4E2EF}"/>
              </a:ext>
            </a:extLst>
          </p:cNvPr>
          <p:cNvSpPr/>
          <p:nvPr/>
        </p:nvSpPr>
        <p:spPr>
          <a:xfrm flipV="1">
            <a:off x="789310" y="1520599"/>
            <a:ext cx="7497440" cy="53955"/>
          </a:xfrm>
          <a:prstGeom prst="rect">
            <a:avLst/>
          </a:prstGeom>
          <a:solidFill>
            <a:srgbClr val="FC6322">
              <a:alpha val="30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D762A-A29F-5CE2-1F8C-1B523F90B5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04898" y="1579271"/>
            <a:ext cx="3931369" cy="1702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2B730-2CB1-374A-C07A-B7AA255877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4942" y="3340184"/>
            <a:ext cx="7679911" cy="2151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609D79-AE84-AC52-2AD0-2487E60526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04898" y="4099604"/>
            <a:ext cx="7822160" cy="23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19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F58BDBA-8BDC-AB11-FBA9-3C2BE77F0984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694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Process</a:t>
            </a:r>
            <a:endParaRPr lang="en-SA" sz="3600" b="1" dirty="0">
              <a:solidFill>
                <a:srgbClr val="FC632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00C433-D7A8-32A2-07A6-2BD671A4E2EF}"/>
              </a:ext>
            </a:extLst>
          </p:cNvPr>
          <p:cNvSpPr/>
          <p:nvPr/>
        </p:nvSpPr>
        <p:spPr>
          <a:xfrm flipV="1">
            <a:off x="780758" y="1528834"/>
            <a:ext cx="2307000" cy="54000"/>
          </a:xfrm>
          <a:prstGeom prst="rect">
            <a:avLst/>
          </a:prstGeom>
          <a:solidFill>
            <a:srgbClr val="FC6322">
              <a:alpha val="30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69BFFE-7B24-4547-B0EF-E13AA665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6192" y="2142028"/>
            <a:ext cx="3877463" cy="34391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ADA362-6EA8-B55D-9B87-9F0B36AE75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1526" y="2118392"/>
            <a:ext cx="3762443" cy="3438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CAB382-B808-34F1-252D-557580FBF6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63969" y="2156895"/>
            <a:ext cx="3762443" cy="32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85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974BBD-7D60-8FC2-1970-C712745BCE63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694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Process</a:t>
            </a:r>
            <a:endParaRPr lang="en-SA" sz="3600" b="1" dirty="0">
              <a:solidFill>
                <a:srgbClr val="FC632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00C433-D7A8-32A2-07A6-2BD671A4E2EF}"/>
              </a:ext>
            </a:extLst>
          </p:cNvPr>
          <p:cNvSpPr/>
          <p:nvPr/>
        </p:nvSpPr>
        <p:spPr>
          <a:xfrm flipV="1">
            <a:off x="780758" y="1528834"/>
            <a:ext cx="2307000" cy="54000"/>
          </a:xfrm>
          <a:prstGeom prst="rect">
            <a:avLst/>
          </a:prstGeom>
          <a:solidFill>
            <a:srgbClr val="FC6322">
              <a:alpha val="30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8822C-DBC7-01E4-7079-E4FF483772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1423" y="2182846"/>
            <a:ext cx="3665840" cy="3363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9B6DED-6045-8A28-9FAB-A6C422F636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26109" y="2191382"/>
            <a:ext cx="3704593" cy="3346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416742-906B-BD82-58F4-8A37486BB5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68277" y="2230312"/>
            <a:ext cx="3681053" cy="326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79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9F0013-83F8-1AD3-CF88-FD94D274F9A7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176A5-09ED-A68A-ADEE-AD15808B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45987" y="2177916"/>
            <a:ext cx="3674443" cy="3348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6EA515-0C14-22CF-1D46-1F5DABFC7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0332" y="2266122"/>
            <a:ext cx="3707673" cy="3156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694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Process</a:t>
            </a:r>
            <a:endParaRPr lang="en-SA" sz="3600" b="1" dirty="0">
              <a:solidFill>
                <a:srgbClr val="FC632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00C433-D7A8-32A2-07A6-2BD671A4E2EF}"/>
              </a:ext>
            </a:extLst>
          </p:cNvPr>
          <p:cNvSpPr/>
          <p:nvPr/>
        </p:nvSpPr>
        <p:spPr>
          <a:xfrm flipV="1">
            <a:off x="780758" y="1528834"/>
            <a:ext cx="2307000" cy="54000"/>
          </a:xfrm>
          <a:prstGeom prst="rect">
            <a:avLst/>
          </a:prstGeom>
          <a:solidFill>
            <a:srgbClr val="FC6322">
              <a:alpha val="30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C3B588-4BBD-E2A7-5E51-1D573C5648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70257" y="2174037"/>
            <a:ext cx="3707671" cy="328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49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EE7C86-129F-BE93-F809-D10348B5DA05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077F7-DDE2-145A-488E-E333870858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1505" y="315300"/>
            <a:ext cx="10953242" cy="61611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694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Process</a:t>
            </a:r>
            <a:endParaRPr lang="en-SA" sz="3600" b="1" dirty="0">
              <a:solidFill>
                <a:srgbClr val="FC632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00C433-D7A8-32A2-07A6-2BD671A4E2EF}"/>
              </a:ext>
            </a:extLst>
          </p:cNvPr>
          <p:cNvSpPr/>
          <p:nvPr/>
        </p:nvSpPr>
        <p:spPr>
          <a:xfrm flipV="1">
            <a:off x="780758" y="1528834"/>
            <a:ext cx="2307000" cy="54000"/>
          </a:xfrm>
          <a:prstGeom prst="rect">
            <a:avLst/>
          </a:prstGeom>
          <a:solidFill>
            <a:srgbClr val="FC6322">
              <a:alpha val="30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250651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3AC01FD-A84F-4184-7104-F29B34B336F8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00C433-D7A8-32A2-07A6-2BD671A4E2EF}"/>
              </a:ext>
            </a:extLst>
          </p:cNvPr>
          <p:cNvSpPr/>
          <p:nvPr/>
        </p:nvSpPr>
        <p:spPr>
          <a:xfrm>
            <a:off x="780757" y="1543076"/>
            <a:ext cx="4904425" cy="54000"/>
          </a:xfrm>
          <a:prstGeom prst="rect">
            <a:avLst/>
          </a:prstGeom>
          <a:solidFill>
            <a:srgbClr val="FC6322">
              <a:alpha val="30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694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Google Maps Management Project </a:t>
            </a:r>
          </a:p>
          <a:p>
            <a:r>
              <a:rPr lang="en-US" sz="3600" b="1" dirty="0">
                <a:solidFill>
                  <a:srgbClr val="FC6322"/>
                </a:solidFill>
              </a:rPr>
              <a:t>- 	Benefits to the Banks</a:t>
            </a:r>
            <a:endParaRPr lang="en-SA" sz="3600" b="1" dirty="0">
              <a:solidFill>
                <a:srgbClr val="FC632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F85D91-3D7F-AB95-1246-8E87F71EB8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06928" y="915456"/>
            <a:ext cx="5062252" cy="4792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F064E1-0D85-BCA2-19DA-6639AFAEC1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2882" y="3038336"/>
            <a:ext cx="5954794" cy="124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68C313-9C9E-F996-8E61-40528A2A45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2882" y="1638626"/>
            <a:ext cx="5954794" cy="124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A3CE16-0FFA-298C-8CBE-F53F7D4A48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42882" y="4452848"/>
            <a:ext cx="5954794" cy="1242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4EDC18-23B0-0D61-40D2-5E83042BC80F}"/>
              </a:ext>
            </a:extLst>
          </p:cNvPr>
          <p:cNvSpPr txBox="1"/>
          <p:nvPr/>
        </p:nvSpPr>
        <p:spPr>
          <a:xfrm>
            <a:off x="1437722" y="1800713"/>
            <a:ext cx="4760686" cy="92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n-US" sz="1650" b="1" dirty="0">
                <a:solidFill>
                  <a:srgbClr val="FC6322"/>
                </a:solidFill>
              </a:rPr>
              <a:t>Customer First Approach</a:t>
            </a:r>
            <a:endParaRPr lang="en-US" sz="1650" b="1" dirty="0">
              <a:solidFill>
                <a:srgbClr val="521B93"/>
              </a:solidFill>
            </a:endParaRP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521B93"/>
                </a:solidFill>
              </a:rPr>
              <a:t>Enhance navigational ease for customers, ensuring seamless</a:t>
            </a: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521B93"/>
                </a:solidFill>
              </a:rPr>
              <a:t>access to branch locations and services, ultimately boosting </a:t>
            </a: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521B93"/>
                </a:solidFill>
              </a:rPr>
              <a:t>satisfaction levels.</a:t>
            </a:r>
            <a:endParaRPr lang="en-US" sz="1450" b="1" dirty="0">
              <a:solidFill>
                <a:srgbClr val="521B93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DCC9FC-5C37-B35C-51A0-F7D73A56881F}"/>
              </a:ext>
            </a:extLst>
          </p:cNvPr>
          <p:cNvSpPr txBox="1"/>
          <p:nvPr/>
        </p:nvSpPr>
        <p:spPr>
          <a:xfrm>
            <a:off x="1437722" y="3196389"/>
            <a:ext cx="4760686" cy="92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n-US" sz="1650" b="1" dirty="0">
                <a:solidFill>
                  <a:srgbClr val="FC6322"/>
                </a:solidFill>
              </a:rPr>
              <a:t>Operational Excellence</a:t>
            </a: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521B93"/>
                </a:solidFill>
              </a:rPr>
              <a:t>Ensure accuracy and consistency in branch information </a:t>
            </a: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521B93"/>
                </a:solidFill>
              </a:rPr>
              <a:t>across all platforms, optimizing customer interactions both </a:t>
            </a: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521B93"/>
                </a:solidFill>
              </a:rPr>
              <a:t>online and offline.</a:t>
            </a:r>
            <a:endParaRPr lang="en-US" sz="1450" b="1" dirty="0">
              <a:solidFill>
                <a:srgbClr val="521B9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8D3AEB-A5A9-ED5D-B529-A97D73939BAE}"/>
              </a:ext>
            </a:extLst>
          </p:cNvPr>
          <p:cNvSpPr txBox="1"/>
          <p:nvPr/>
        </p:nvSpPr>
        <p:spPr>
          <a:xfrm>
            <a:off x="1437722" y="4604275"/>
            <a:ext cx="4760686" cy="925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n-US" sz="1650" b="1" dirty="0">
                <a:solidFill>
                  <a:srgbClr val="FC6322"/>
                </a:solidFill>
              </a:rPr>
              <a:t>Brand Visibility </a:t>
            </a:r>
          </a:p>
          <a:p>
            <a:pPr algn="just">
              <a:lnSpc>
                <a:spcPts val="1500"/>
              </a:lnSpc>
            </a:pPr>
            <a:r>
              <a:rPr lang="en-US" sz="1400" b="1" dirty="0">
                <a:solidFill>
                  <a:srgbClr val="521B93"/>
                </a:solidFill>
              </a:rPr>
              <a:t>Strengthen Bank's online presence and accessibility</a:t>
            </a:r>
          </a:p>
          <a:p>
            <a:pPr algn="just">
              <a:lnSpc>
                <a:spcPts val="1500"/>
              </a:lnSpc>
            </a:pPr>
            <a:r>
              <a:rPr lang="en-US" sz="1400" b="1" dirty="0">
                <a:solidFill>
                  <a:srgbClr val="521B93"/>
                </a:solidFill>
              </a:rPr>
              <a:t>through Google Maps, reinforcing our commitment to </a:t>
            </a:r>
          </a:p>
          <a:p>
            <a:pPr algn="just">
              <a:lnSpc>
                <a:spcPts val="1500"/>
              </a:lnSpc>
            </a:pPr>
            <a:r>
              <a:rPr lang="en-US" sz="1400" b="1" dirty="0">
                <a:solidFill>
                  <a:srgbClr val="521B93"/>
                </a:solidFill>
              </a:rPr>
              <a:t>technological integration and customer-centricity</a:t>
            </a:r>
          </a:p>
        </p:txBody>
      </p:sp>
    </p:spTree>
    <p:extLst>
      <p:ext uri="{BB962C8B-B14F-4D97-AF65-F5344CB8AC3E}">
        <p14:creationId xmlns:p14="http://schemas.microsoft.com/office/powerpoint/2010/main" val="2772165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75507D-F181-887B-057F-D0511F294C22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DC9F9-A8E7-AA7E-3F35-991A366F75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569844" y="79513"/>
            <a:ext cx="11909287" cy="6698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4953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Our Clients and Partners </a:t>
            </a:r>
          </a:p>
        </p:txBody>
      </p:sp>
    </p:spTree>
    <p:extLst>
      <p:ext uri="{BB962C8B-B14F-4D97-AF65-F5344CB8AC3E}">
        <p14:creationId xmlns:p14="http://schemas.microsoft.com/office/powerpoint/2010/main" val="4202569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E24708-2BFB-7957-8C42-9C403E004F40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0A316-7794-F8B1-E0A4-0878C2EEC7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rcRect/>
          <a:stretch/>
        </p:blipFill>
        <p:spPr>
          <a:xfrm>
            <a:off x="205409" y="368810"/>
            <a:ext cx="11880574" cy="6682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4953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Our Clients and Partners </a:t>
            </a:r>
          </a:p>
        </p:txBody>
      </p:sp>
    </p:spTree>
    <p:extLst>
      <p:ext uri="{BB962C8B-B14F-4D97-AF65-F5344CB8AC3E}">
        <p14:creationId xmlns:p14="http://schemas.microsoft.com/office/powerpoint/2010/main" val="3905184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4909FD-088C-E79F-608F-425D21692E85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3F3E85-B46F-1329-6FD3-95D5733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-235596" y="-132522"/>
            <a:ext cx="12639631" cy="7109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4953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Our Clients and Partners </a:t>
            </a:r>
          </a:p>
        </p:txBody>
      </p:sp>
    </p:spTree>
    <p:extLst>
      <p:ext uri="{BB962C8B-B14F-4D97-AF65-F5344CB8AC3E}">
        <p14:creationId xmlns:p14="http://schemas.microsoft.com/office/powerpoint/2010/main" val="96157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0D45E1-A1FB-3134-4388-7EF67EE44175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1442A-EB2E-344A-BCC6-50B2B85B58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/>
        </p:blipFill>
        <p:spPr>
          <a:xfrm>
            <a:off x="152401" y="31530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671505" y="368810"/>
            <a:ext cx="4953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Our Clients and Partners </a:t>
            </a:r>
          </a:p>
        </p:txBody>
      </p:sp>
    </p:spTree>
    <p:extLst>
      <p:ext uri="{BB962C8B-B14F-4D97-AF65-F5344CB8AC3E}">
        <p14:creationId xmlns:p14="http://schemas.microsoft.com/office/powerpoint/2010/main" val="3246407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64507"/>
            <a:ext cx="4585038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50" b="1" dirty="0">
                <a:solidFill>
                  <a:schemeClr val="bg1"/>
                </a:solidFill>
              </a:rPr>
              <a:t>Value Added Services:</a:t>
            </a:r>
            <a:endParaRPr lang="en-SA" sz="375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99E40-D79E-64B4-0302-F090B1D721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2139" y="2608544"/>
            <a:ext cx="1803520" cy="1565320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303191-0BA9-B44A-B689-9EEEECDE04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51620" y="1738011"/>
            <a:ext cx="1820535" cy="1565319"/>
          </a:xfrm>
          <a:prstGeom prst="rect">
            <a:avLst/>
          </a:prstGeom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0764F0F-8885-55E7-9B5C-19180595CF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33516" y="3482974"/>
            <a:ext cx="1820535" cy="1565319"/>
          </a:xfrm>
          <a:prstGeom prst="rect">
            <a:avLst/>
          </a:prstGeom>
          <a:effectLst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C3F5C0-4B89-DA47-A218-FECDC975EC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23400" y="2597127"/>
            <a:ext cx="1820535" cy="1565319"/>
          </a:xfrm>
          <a:prstGeom prst="rect">
            <a:avLst/>
          </a:prstGeom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A7D1592-E345-06F2-E743-553D1CA33E1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200283" y="1738011"/>
            <a:ext cx="1820534" cy="1565318"/>
          </a:xfrm>
          <a:prstGeom prst="rect">
            <a:avLst/>
          </a:prstGeom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9FC76AE-F505-3399-ED84-4C60CA500EB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213283" y="3482975"/>
            <a:ext cx="1820535" cy="1565319"/>
          </a:xfrm>
          <a:prstGeom prst="rect">
            <a:avLst/>
          </a:prstGeom>
          <a:effectLst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633380-A67E-5D8A-6D99-EBB013DCC90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696230" y="2597126"/>
            <a:ext cx="1809889" cy="1556167"/>
          </a:xfrm>
          <a:prstGeom prst="rect">
            <a:avLst/>
          </a:prstGeom>
          <a:effectLst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D15DD6A-B51D-9860-618C-D104C82AF69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185125" y="1738011"/>
            <a:ext cx="1809888" cy="1556166"/>
          </a:xfrm>
          <a:prstGeom prst="rect">
            <a:avLst/>
          </a:prstGeom>
          <a:effectLst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128DD5-62F0-3E1A-2597-C8DBDB40D25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174479" y="3476916"/>
            <a:ext cx="1820535" cy="1565319"/>
          </a:xfrm>
          <a:prstGeom prst="rect">
            <a:avLst/>
          </a:prstGeom>
          <a:effectLst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2B05AC-4139-24A7-AE59-426174916F9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669768" y="2612289"/>
            <a:ext cx="1809889" cy="1556166"/>
          </a:xfrm>
          <a:prstGeom prst="rect">
            <a:avLst/>
          </a:prstGeom>
          <a:effectLst/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2A35555-36A2-E27D-95A1-7D99E1981A9D}"/>
              </a:ext>
            </a:extLst>
          </p:cNvPr>
          <p:cNvSpPr txBox="1"/>
          <p:nvPr/>
        </p:nvSpPr>
        <p:spPr>
          <a:xfrm>
            <a:off x="1189640" y="2278984"/>
            <a:ext cx="950902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Auditing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04DF56-F26B-5E8E-0B78-6D594494D45B}"/>
              </a:ext>
            </a:extLst>
          </p:cNvPr>
          <p:cNvSpPr txBox="1"/>
          <p:nvPr/>
        </p:nvSpPr>
        <p:spPr>
          <a:xfrm>
            <a:off x="2511428" y="1426248"/>
            <a:ext cx="1282210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Consultancy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68DB8D-4DC9-7356-3BFC-E860F8B69177}"/>
              </a:ext>
            </a:extLst>
          </p:cNvPr>
          <p:cNvSpPr txBox="1"/>
          <p:nvPr/>
        </p:nvSpPr>
        <p:spPr>
          <a:xfrm>
            <a:off x="2441263" y="5127357"/>
            <a:ext cx="1431290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Investigations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5452EA-C690-F273-1A42-3AD15210196F}"/>
              </a:ext>
            </a:extLst>
          </p:cNvPr>
          <p:cNvSpPr txBox="1"/>
          <p:nvPr/>
        </p:nvSpPr>
        <p:spPr>
          <a:xfrm>
            <a:off x="4018592" y="2286719"/>
            <a:ext cx="1212191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Inspections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19254CA-2DAE-A36D-C925-3EFC2BF537A4}"/>
              </a:ext>
            </a:extLst>
          </p:cNvPr>
          <p:cNvSpPr txBox="1"/>
          <p:nvPr/>
        </p:nvSpPr>
        <p:spPr>
          <a:xfrm>
            <a:off x="5477649" y="1424116"/>
            <a:ext cx="1241494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Food Safety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0935EA-7BF8-1278-A72A-7EBCD830EE4D}"/>
              </a:ext>
            </a:extLst>
          </p:cNvPr>
          <p:cNvSpPr txBox="1"/>
          <p:nvPr/>
        </p:nvSpPr>
        <p:spPr>
          <a:xfrm>
            <a:off x="5535107" y="5127357"/>
            <a:ext cx="1169294" cy="486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Loss</a:t>
            </a:r>
          </a:p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Prevention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000F25-8676-1B29-DB1A-FC626CA461A4}"/>
              </a:ext>
            </a:extLst>
          </p:cNvPr>
          <p:cNvSpPr txBox="1"/>
          <p:nvPr/>
        </p:nvSpPr>
        <p:spPr>
          <a:xfrm>
            <a:off x="6907291" y="4221111"/>
            <a:ext cx="1393715" cy="486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CCTV</a:t>
            </a:r>
          </a:p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55035D-D6EA-12E9-DA05-CCCBE89656C7}"/>
              </a:ext>
            </a:extLst>
          </p:cNvPr>
          <p:cNvSpPr txBox="1"/>
          <p:nvPr/>
        </p:nvSpPr>
        <p:spPr>
          <a:xfrm>
            <a:off x="8349349" y="5122982"/>
            <a:ext cx="1488293" cy="486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SSC</a:t>
            </a:r>
          </a:p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Agent Banking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176C1A-ADBF-1DFC-C4C4-E33E2555AFF5}"/>
              </a:ext>
            </a:extLst>
          </p:cNvPr>
          <p:cNvSpPr txBox="1"/>
          <p:nvPr/>
        </p:nvSpPr>
        <p:spPr>
          <a:xfrm>
            <a:off x="10126258" y="2104501"/>
            <a:ext cx="879407" cy="486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Contact</a:t>
            </a:r>
          </a:p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Centre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DE1E79-E55F-AE17-CCE4-AF74A5DC4AFA}"/>
              </a:ext>
            </a:extLst>
          </p:cNvPr>
          <p:cNvSpPr txBox="1"/>
          <p:nvPr/>
        </p:nvSpPr>
        <p:spPr>
          <a:xfrm>
            <a:off x="8748689" y="1422546"/>
            <a:ext cx="689612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SA" sz="1700" b="1" dirty="0">
                <a:solidFill>
                  <a:schemeClr val="bg1"/>
                </a:solidFill>
              </a:rPr>
              <a:t>MRM</a:t>
            </a:r>
          </a:p>
        </p:txBody>
      </p:sp>
    </p:spTree>
    <p:extLst>
      <p:ext uri="{BB962C8B-B14F-4D97-AF65-F5344CB8AC3E}">
        <p14:creationId xmlns:p14="http://schemas.microsoft.com/office/powerpoint/2010/main" val="1731389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B87EA9-7200-069E-8A0D-D5E31F7B697E}"/>
              </a:ext>
            </a:extLst>
          </p:cNvPr>
          <p:cNvSpPr/>
          <p:nvPr/>
        </p:nvSpPr>
        <p:spPr>
          <a:xfrm>
            <a:off x="794915" y="1224690"/>
            <a:ext cx="10602169" cy="4828911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608" y="5102086"/>
            <a:ext cx="2340523" cy="975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AC3D4-FEC6-4ABD-08B9-95C0AE275DD2}"/>
              </a:ext>
            </a:extLst>
          </p:cNvPr>
          <p:cNvSpPr txBox="1"/>
          <p:nvPr/>
        </p:nvSpPr>
        <p:spPr>
          <a:xfrm>
            <a:off x="2326891" y="1743347"/>
            <a:ext cx="753821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55051C-B4CB-D89D-EA63-FC55AFDCD22A}"/>
              </a:ext>
            </a:extLst>
          </p:cNvPr>
          <p:cNvSpPr txBox="1"/>
          <p:nvPr/>
        </p:nvSpPr>
        <p:spPr>
          <a:xfrm>
            <a:off x="3021495" y="3631960"/>
            <a:ext cx="6149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A" sz="4800" dirty="0">
                <a:solidFill>
                  <a:schemeClr val="bg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915284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1F7CFBDB-680A-AAED-B7A8-45254B2FE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061" y="1855195"/>
            <a:ext cx="4603558" cy="2915587"/>
          </a:xfrm>
          <a:prstGeom prst="rect">
            <a:avLst/>
          </a:prstGeom>
          <a:effectLst>
            <a:outerShdw blurRad="50800" dist="101600" dir="8100000" algn="tr" rotWithShape="0">
              <a:prstClr val="black">
                <a:alpha val="2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64507"/>
            <a:ext cx="406284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50" b="1" dirty="0">
                <a:solidFill>
                  <a:schemeClr val="bg1"/>
                </a:solidFill>
              </a:rPr>
              <a:t>Expertise of SMSA: </a:t>
            </a:r>
            <a:endParaRPr lang="en-SA" sz="375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97B65A-6D02-CCC8-995B-713CA87A22D2}"/>
              </a:ext>
            </a:extLst>
          </p:cNvPr>
          <p:cNvSpPr txBox="1"/>
          <p:nvPr/>
        </p:nvSpPr>
        <p:spPr>
          <a:xfrm>
            <a:off x="5209400" y="2905915"/>
            <a:ext cx="1533048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50" b="1" dirty="0">
                <a:solidFill>
                  <a:schemeClr val="bg1"/>
                </a:solidFill>
              </a:rPr>
              <a:t>PROFESSIONAL</a:t>
            </a:r>
          </a:p>
          <a:p>
            <a:pPr algn="ctr">
              <a:lnSpc>
                <a:spcPts val="1600"/>
              </a:lnSpc>
            </a:pPr>
            <a:r>
              <a:rPr lang="en-US" sz="1450" b="1" dirty="0">
                <a:solidFill>
                  <a:schemeClr val="bg1"/>
                </a:solidFill>
              </a:rPr>
              <a:t>SERVICES</a:t>
            </a:r>
          </a:p>
          <a:p>
            <a:pPr algn="ctr">
              <a:lnSpc>
                <a:spcPts val="1600"/>
              </a:lnSpc>
            </a:pPr>
            <a:r>
              <a:rPr lang="en-US" sz="1450" b="1" dirty="0">
                <a:solidFill>
                  <a:schemeClr val="bg1"/>
                </a:solidFill>
              </a:rPr>
              <a:t>COMPREHENSIVE</a:t>
            </a:r>
          </a:p>
          <a:p>
            <a:pPr algn="ctr">
              <a:lnSpc>
                <a:spcPts val="1600"/>
              </a:lnSpc>
            </a:pPr>
            <a:r>
              <a:rPr lang="en-US" sz="1450" b="1" dirty="0">
                <a:solidFill>
                  <a:schemeClr val="bg1"/>
                </a:solidFill>
              </a:rPr>
              <a:t>EXPERTISE</a:t>
            </a:r>
            <a:endParaRPr lang="en-SA" sz="1450" b="1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93D3B9-BB3A-7A8F-489C-72B844EFE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293" y="1446876"/>
            <a:ext cx="2812768" cy="1033608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B37986-EA7F-9343-4AD4-162203BBF09F}"/>
              </a:ext>
            </a:extLst>
          </p:cNvPr>
          <p:cNvSpPr txBox="1"/>
          <p:nvPr/>
        </p:nvSpPr>
        <p:spPr>
          <a:xfrm>
            <a:off x="2471954" y="1716982"/>
            <a:ext cx="15819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Diverse Professional</a:t>
            </a:r>
          </a:p>
          <a:p>
            <a:pPr algn="r"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Membership</a:t>
            </a:r>
            <a:endParaRPr lang="en-SA" sz="1300" b="1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04F0C1-3B73-A237-46A8-38D5543A93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6332" y="3298485"/>
            <a:ext cx="2812768" cy="1033607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0964BC-BAE9-E386-C58E-C30ACADD94C6}"/>
              </a:ext>
            </a:extLst>
          </p:cNvPr>
          <p:cNvSpPr txBox="1"/>
          <p:nvPr/>
        </p:nvSpPr>
        <p:spPr>
          <a:xfrm>
            <a:off x="2099940" y="3576761"/>
            <a:ext cx="180004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Legal, Regulatory &amp;</a:t>
            </a:r>
          </a:p>
          <a:p>
            <a:pPr algn="r"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Compliance Proficiency</a:t>
            </a:r>
            <a:endParaRPr lang="en-SA" sz="13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AC2B54-4122-C92B-0837-07A241F0D4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017309" y="1446876"/>
            <a:ext cx="2812768" cy="1033607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3C14330-8326-F561-E2A2-CCFE40B9E3AD}"/>
              </a:ext>
            </a:extLst>
          </p:cNvPr>
          <p:cNvSpPr txBox="1"/>
          <p:nvPr/>
        </p:nvSpPr>
        <p:spPr>
          <a:xfrm>
            <a:off x="7839298" y="1603290"/>
            <a:ext cx="184127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Multifaceted Auditing</a:t>
            </a:r>
          </a:p>
          <a:p>
            <a:pPr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Standards &amp; Ground-Up</a:t>
            </a:r>
          </a:p>
          <a:p>
            <a:pPr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Consultancy Skills</a:t>
            </a:r>
            <a:endParaRPr lang="en-SA" sz="1300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624B7-080A-BA52-1490-BA77F4072C3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237026" y="3299585"/>
            <a:ext cx="2812768" cy="1033607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744351B-6657-5123-32EB-2A5E7DF84A26}"/>
              </a:ext>
            </a:extLst>
          </p:cNvPr>
          <p:cNvSpPr txBox="1"/>
          <p:nvPr/>
        </p:nvSpPr>
        <p:spPr>
          <a:xfrm>
            <a:off x="8024578" y="3474274"/>
            <a:ext cx="184127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Ongoing Process</a:t>
            </a:r>
          </a:p>
          <a:p>
            <a:pPr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Improvement &amp; Strong</a:t>
            </a:r>
          </a:p>
          <a:p>
            <a:pPr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Risk Management</a:t>
            </a:r>
            <a:endParaRPr lang="en-SA" sz="1300" b="1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36A017-4D83-8D93-D596-C652B931CE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7434" y="4587048"/>
            <a:ext cx="2976980" cy="1657636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15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4D56B8F-24C6-E472-556A-8B852A69F43A}"/>
              </a:ext>
            </a:extLst>
          </p:cNvPr>
          <p:cNvSpPr txBox="1"/>
          <p:nvPr/>
        </p:nvSpPr>
        <p:spPr>
          <a:xfrm>
            <a:off x="4677395" y="5366253"/>
            <a:ext cx="2597058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Wide Cross- Industry Experience</a:t>
            </a:r>
          </a:p>
          <a:p>
            <a:pPr algn="ctr"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&amp; Mastery of Quality Management</a:t>
            </a:r>
          </a:p>
          <a:p>
            <a:pPr algn="ctr">
              <a:lnSpc>
                <a:spcPts val="1500"/>
              </a:lnSpc>
            </a:pPr>
            <a:r>
              <a:rPr lang="en-US" sz="1300" b="1" dirty="0">
                <a:solidFill>
                  <a:schemeClr val="bg1"/>
                </a:solidFill>
              </a:rPr>
              <a:t>Systems</a:t>
            </a:r>
            <a:endParaRPr lang="en-SA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0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EE3F3F5A-B64F-06B5-E257-326E0E0B0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282" y="-53696"/>
            <a:ext cx="12223494" cy="6875715"/>
          </a:xfrm>
          <a:prstGeom prst="rect">
            <a:avLst/>
          </a:prstGeom>
          <a:effectLst/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4C76DA8-551B-271C-2418-E777CF416D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1115" y="4019648"/>
            <a:ext cx="4048539" cy="252176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C9576DA-357F-3650-48FB-2BD59EAF6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592" y="4029787"/>
            <a:ext cx="882529" cy="753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86425"/>
            <a:ext cx="78933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Compelling Reasons to Choose SMSA: </a:t>
            </a:r>
            <a:endParaRPr lang="en-SA" sz="3800" b="1" dirty="0">
              <a:solidFill>
                <a:schemeClr val="bg1"/>
              </a:solidFill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BE69F1-0CAA-66B4-53D0-29766AAA98D0}"/>
              </a:ext>
            </a:extLst>
          </p:cNvPr>
          <p:cNvGrpSpPr/>
          <p:nvPr/>
        </p:nvGrpSpPr>
        <p:grpSpPr>
          <a:xfrm>
            <a:off x="716106" y="3206629"/>
            <a:ext cx="3983178" cy="637745"/>
            <a:chOff x="716106" y="3206629"/>
            <a:chExt cx="3983178" cy="6377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3D9A8B-F5A3-14F9-0A36-FE72E61A4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995918" y="3449389"/>
              <a:ext cx="1703366" cy="231742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7D055D2-4796-F00F-5AE1-2A8F90917ABF}"/>
                </a:ext>
              </a:extLst>
            </p:cNvPr>
            <p:cNvGrpSpPr/>
            <p:nvPr/>
          </p:nvGrpSpPr>
          <p:grpSpPr>
            <a:xfrm>
              <a:off x="716106" y="3206629"/>
              <a:ext cx="2040898" cy="637745"/>
              <a:chOff x="616090" y="3206629"/>
              <a:chExt cx="2040898" cy="63774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B506878-C790-9B75-B06B-0CCE6652E06A}"/>
                  </a:ext>
                </a:extLst>
              </p:cNvPr>
              <p:cNvSpPr txBox="1"/>
              <p:nvPr/>
            </p:nvSpPr>
            <p:spPr>
              <a:xfrm>
                <a:off x="616090" y="3206629"/>
                <a:ext cx="1739760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sz="1300" b="1" dirty="0">
                    <a:solidFill>
                      <a:srgbClr val="FC6322"/>
                    </a:solidFill>
                  </a:rPr>
                  <a:t>TAILORED SOLUTIONS</a:t>
                </a:r>
                <a:r>
                  <a:rPr lang="en-US" sz="1300" b="1" dirty="0">
                    <a:solidFill>
                      <a:srgbClr val="FF9300"/>
                    </a:solidFill>
                  </a:rPr>
                  <a:t>:</a:t>
                </a:r>
                <a:endParaRPr lang="en-S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8E6EBB-F1D6-3875-9F08-695624880690}"/>
                  </a:ext>
                </a:extLst>
              </p:cNvPr>
              <p:cNvSpPr txBox="1"/>
              <p:nvPr/>
            </p:nvSpPr>
            <p:spPr>
              <a:xfrm>
                <a:off x="616090" y="3392968"/>
                <a:ext cx="2040898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300" b="1" dirty="0">
                    <a:solidFill>
                      <a:schemeClr val="bg1"/>
                    </a:solidFill>
                  </a:rPr>
                  <a:t>Customized to precisely fit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sz="1300" b="1" dirty="0">
                    <a:solidFill>
                      <a:schemeClr val="bg1"/>
                    </a:solidFill>
                  </a:rPr>
                  <a:t>your unique requirements.</a:t>
                </a:r>
                <a:endParaRPr lang="en-S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BC80D1A-8093-570C-AF62-679F5C2A62EE}"/>
              </a:ext>
            </a:extLst>
          </p:cNvPr>
          <p:cNvGrpSpPr/>
          <p:nvPr/>
        </p:nvGrpSpPr>
        <p:grpSpPr>
          <a:xfrm>
            <a:off x="716106" y="2254202"/>
            <a:ext cx="3352925" cy="826528"/>
            <a:chOff x="716106" y="2254202"/>
            <a:chExt cx="3352925" cy="8265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5B2E22-D2AE-B276-2DD9-03EB37C19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3045650" y="2581581"/>
              <a:ext cx="1023381" cy="190800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400AE44-0604-74B0-9FC6-117170BD6CCF}"/>
                </a:ext>
              </a:extLst>
            </p:cNvPr>
            <p:cNvGrpSpPr/>
            <p:nvPr/>
          </p:nvGrpSpPr>
          <p:grpSpPr>
            <a:xfrm>
              <a:off x="716106" y="2254202"/>
              <a:ext cx="2434529" cy="826528"/>
              <a:chOff x="616090" y="2254202"/>
              <a:chExt cx="2434529" cy="82652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763087-AA4C-D373-5837-90851710BF3A}"/>
                  </a:ext>
                </a:extLst>
              </p:cNvPr>
              <p:cNvSpPr txBox="1"/>
              <p:nvPr/>
            </p:nvSpPr>
            <p:spPr>
              <a:xfrm>
                <a:off x="616090" y="2254202"/>
                <a:ext cx="2434529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sz="1300" b="1" dirty="0">
                    <a:solidFill>
                      <a:srgbClr val="FC6322"/>
                    </a:solidFill>
                  </a:rPr>
                  <a:t>CLIENT CENTRIC PARTNERSHIP</a:t>
                </a:r>
                <a:r>
                  <a:rPr lang="en-US" sz="1300" b="1" dirty="0">
                    <a:solidFill>
                      <a:srgbClr val="FF9300"/>
                    </a:solidFill>
                  </a:rPr>
                  <a:t>:</a:t>
                </a:r>
                <a:endParaRPr lang="en-S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BEB194E-6207-5019-1631-78A0DDE42B75}"/>
                  </a:ext>
                </a:extLst>
              </p:cNvPr>
              <p:cNvSpPr txBox="1"/>
              <p:nvPr/>
            </p:nvSpPr>
            <p:spPr>
              <a:xfrm>
                <a:off x="616090" y="2449788"/>
                <a:ext cx="228510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300" b="1" dirty="0">
                    <a:solidFill>
                      <a:schemeClr val="bg1"/>
                    </a:solidFill>
                  </a:rPr>
                  <a:t>We prioritize your success by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sz="1300" b="1" dirty="0">
                    <a:solidFill>
                      <a:schemeClr val="bg1"/>
                    </a:solidFill>
                  </a:rPr>
                  <a:t>working closely to understand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sz="1300" b="1" dirty="0">
                    <a:solidFill>
                      <a:schemeClr val="bg1"/>
                    </a:solidFill>
                  </a:rPr>
                  <a:t>your vision.</a:t>
                </a:r>
                <a:endParaRPr lang="en-S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5B0921A-A1F8-1526-96D7-7E09046D3DCE}"/>
              </a:ext>
            </a:extLst>
          </p:cNvPr>
          <p:cNvGrpSpPr/>
          <p:nvPr/>
        </p:nvGrpSpPr>
        <p:grpSpPr>
          <a:xfrm>
            <a:off x="716106" y="1329729"/>
            <a:ext cx="4019101" cy="833643"/>
            <a:chOff x="716106" y="1329729"/>
            <a:chExt cx="4019101" cy="8336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0AA2AC-17E7-6FEA-63A1-17100195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052208" y="1624714"/>
              <a:ext cx="1682999" cy="19800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9AF0821-4424-5A93-960C-8535C3C2B25C}"/>
                </a:ext>
              </a:extLst>
            </p:cNvPr>
            <p:cNvGrpSpPr/>
            <p:nvPr/>
          </p:nvGrpSpPr>
          <p:grpSpPr>
            <a:xfrm>
              <a:off x="716106" y="1329729"/>
              <a:ext cx="2434529" cy="833643"/>
              <a:chOff x="616090" y="1322766"/>
              <a:chExt cx="2434529" cy="833643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C63796C-B0ED-CAE5-701E-0B5283D2144A}"/>
                  </a:ext>
                </a:extLst>
              </p:cNvPr>
              <p:cNvSpPr txBox="1"/>
              <p:nvPr/>
            </p:nvSpPr>
            <p:spPr>
              <a:xfrm>
                <a:off x="616090" y="1322766"/>
                <a:ext cx="2434529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sz="1300" b="1" dirty="0">
                    <a:solidFill>
                      <a:srgbClr val="FC6322"/>
                    </a:solidFill>
                  </a:rPr>
                  <a:t>COST-EFFECTIVE SOLUTIONS: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3EC3ACD-CCBC-2512-B9AF-705FAB7BCF33}"/>
                  </a:ext>
                </a:extLst>
              </p:cNvPr>
              <p:cNvSpPr txBox="1"/>
              <p:nvPr/>
            </p:nvSpPr>
            <p:spPr>
              <a:xfrm>
                <a:off x="616090" y="1525467"/>
                <a:ext cx="243452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300" b="1" dirty="0">
                    <a:solidFill>
                      <a:schemeClr val="bg1"/>
                    </a:solidFill>
                  </a:rPr>
                  <a:t>Optimize financial performance 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sz="1300" b="1" dirty="0">
                    <a:solidFill>
                      <a:schemeClr val="bg1"/>
                    </a:solidFill>
                  </a:rPr>
                  <a:t>through our budget-friendly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sz="1300" b="1" dirty="0">
                    <a:solidFill>
                      <a:schemeClr val="bg1"/>
                    </a:solidFill>
                  </a:rPr>
                  <a:t>offerings.</a:t>
                </a:r>
                <a:endParaRPr lang="en-S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2F79AE0-3D19-86AC-36AD-575D0D13935F}"/>
              </a:ext>
            </a:extLst>
          </p:cNvPr>
          <p:cNvGrpSpPr/>
          <p:nvPr/>
        </p:nvGrpSpPr>
        <p:grpSpPr>
          <a:xfrm>
            <a:off x="6300760" y="1145257"/>
            <a:ext cx="5196473" cy="654107"/>
            <a:chOff x="6300760" y="1145257"/>
            <a:chExt cx="5196473" cy="654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E96380-A102-959D-AEE1-2B8400AA1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300760" y="1352231"/>
              <a:ext cx="431653" cy="182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1E49446-817D-6F65-710F-7E8BEA74BA03}"/>
                </a:ext>
              </a:extLst>
            </p:cNvPr>
            <p:cNvGrpSpPr/>
            <p:nvPr/>
          </p:nvGrpSpPr>
          <p:grpSpPr>
            <a:xfrm>
              <a:off x="6752430" y="1145257"/>
              <a:ext cx="4744803" cy="654107"/>
              <a:chOff x="6752430" y="1145257"/>
              <a:chExt cx="4744803" cy="654107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DD4298C-1E14-18B2-334A-294D6C5806CB}"/>
                  </a:ext>
                </a:extLst>
              </p:cNvPr>
              <p:cNvSpPr txBox="1"/>
              <p:nvPr/>
            </p:nvSpPr>
            <p:spPr>
              <a:xfrm>
                <a:off x="6752430" y="1145257"/>
                <a:ext cx="3787641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sz="1300" b="1" dirty="0">
                    <a:solidFill>
                      <a:srgbClr val="FC6322"/>
                    </a:solidFill>
                  </a:rPr>
                  <a:t>AUDIT EFFICIENCY AND REGULATORY EXCELLENCE: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36A69A5-DDDC-8E96-AF70-4D8402DBB1AA}"/>
                  </a:ext>
                </a:extLst>
              </p:cNvPr>
              <p:cNvSpPr txBox="1"/>
              <p:nvPr/>
            </p:nvSpPr>
            <p:spPr>
              <a:xfrm>
                <a:off x="6752430" y="1347958"/>
                <a:ext cx="4744803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300" b="1" dirty="0">
                    <a:solidFill>
                      <a:schemeClr val="bg1"/>
                    </a:solidFill>
                  </a:rPr>
                  <a:t>Ensure strict adherence to industry standards and regulations with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sz="1300" b="1" dirty="0">
                    <a:solidFill>
                      <a:schemeClr val="bg1"/>
                    </a:solidFill>
                  </a:rPr>
                  <a:t>our streamlined audit process.</a:t>
                </a:r>
                <a:endParaRPr lang="en-S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4730E37-98EC-2381-0582-B457F5408003}"/>
              </a:ext>
            </a:extLst>
          </p:cNvPr>
          <p:cNvGrpSpPr/>
          <p:nvPr/>
        </p:nvGrpSpPr>
        <p:grpSpPr>
          <a:xfrm>
            <a:off x="5784780" y="2187400"/>
            <a:ext cx="5725902" cy="654107"/>
            <a:chOff x="5784780" y="2187400"/>
            <a:chExt cx="5725902" cy="65410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400C5E-D9EA-3BD1-36A4-E3AC7E887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784780" y="2418379"/>
              <a:ext cx="744153" cy="15221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F98C9B5-BA89-7874-C1C2-B9D5C66B9163}"/>
                </a:ext>
              </a:extLst>
            </p:cNvPr>
            <p:cNvSpPr txBox="1"/>
            <p:nvPr/>
          </p:nvSpPr>
          <p:spPr>
            <a:xfrm>
              <a:off x="6571503" y="2187400"/>
              <a:ext cx="3787641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300" b="1" dirty="0">
                  <a:solidFill>
                    <a:srgbClr val="FC6322"/>
                  </a:solidFill>
                </a:rPr>
                <a:t>UNPARALLEL EXPERTISE: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89F2E73-2FFC-C3AC-E5E6-315920BB1119}"/>
                </a:ext>
              </a:extLst>
            </p:cNvPr>
            <p:cNvSpPr txBox="1"/>
            <p:nvPr/>
          </p:nvSpPr>
          <p:spPr>
            <a:xfrm>
              <a:off x="6571503" y="2390101"/>
              <a:ext cx="4939179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300" b="1" dirty="0">
                  <a:solidFill>
                    <a:schemeClr val="bg1"/>
                  </a:solidFill>
                </a:rPr>
                <a:t>Our consultants bring extensive industry knowledge &amp; sector-specific expertise.</a:t>
              </a:r>
              <a:endParaRPr lang="en-SA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D55F6-D86F-7A95-0529-960957F425EA}"/>
              </a:ext>
            </a:extLst>
          </p:cNvPr>
          <p:cNvGrpSpPr/>
          <p:nvPr/>
        </p:nvGrpSpPr>
        <p:grpSpPr>
          <a:xfrm>
            <a:off x="6541390" y="2857352"/>
            <a:ext cx="5531197" cy="654107"/>
            <a:chOff x="6541390" y="2857352"/>
            <a:chExt cx="5531197" cy="65410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33A681-8FF3-1D92-BA80-DAFC024E6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6541390" y="3089927"/>
              <a:ext cx="720769" cy="180193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7646A11-86D8-29EC-51F4-033FD77E88C4}"/>
                </a:ext>
              </a:extLst>
            </p:cNvPr>
            <p:cNvSpPr txBox="1"/>
            <p:nvPr/>
          </p:nvSpPr>
          <p:spPr>
            <a:xfrm>
              <a:off x="7327784" y="2857352"/>
              <a:ext cx="3787641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300" b="1" dirty="0">
                  <a:solidFill>
                    <a:srgbClr val="FC6322"/>
                  </a:solidFill>
                </a:rPr>
                <a:t>ONGOING ENHANCEMENT INITIATIVES: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5A5436D-E9EF-B768-0A60-000DC28217E1}"/>
                </a:ext>
              </a:extLst>
            </p:cNvPr>
            <p:cNvSpPr txBox="1"/>
            <p:nvPr/>
          </p:nvSpPr>
          <p:spPr>
            <a:xfrm>
              <a:off x="7327784" y="3060053"/>
              <a:ext cx="474480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300" b="1" dirty="0">
                  <a:solidFill>
                    <a:schemeClr val="bg1"/>
                  </a:solidFill>
                </a:rPr>
                <a:t>Drive improved operations, profitability, and performance</a:t>
              </a:r>
            </a:p>
            <a:p>
              <a:pPr>
                <a:lnSpc>
                  <a:spcPts val="1400"/>
                </a:lnSpc>
              </a:pPr>
              <a:r>
                <a:rPr lang="en-US" sz="1300" b="1" dirty="0">
                  <a:solidFill>
                    <a:schemeClr val="bg1"/>
                  </a:solidFill>
                </a:rPr>
                <a:t>over time through our continuous improvement efforts.</a:t>
              </a:r>
              <a:endParaRPr lang="en-SA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8D02C2C-2A93-F6D0-1F44-DE6293B3BCE7}"/>
              </a:ext>
            </a:extLst>
          </p:cNvPr>
          <p:cNvGrpSpPr/>
          <p:nvPr/>
        </p:nvGrpSpPr>
        <p:grpSpPr>
          <a:xfrm>
            <a:off x="7772664" y="3766816"/>
            <a:ext cx="5162120" cy="654107"/>
            <a:chOff x="7772664" y="3766816"/>
            <a:chExt cx="5162120" cy="65410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FF4564-1E3C-9667-0FAE-8888B5840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7772664" y="3951651"/>
              <a:ext cx="415661" cy="19951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F5C50F7-2B42-0D78-577F-62DA2DFE1942}"/>
                </a:ext>
              </a:extLst>
            </p:cNvPr>
            <p:cNvSpPr txBox="1"/>
            <p:nvPr/>
          </p:nvSpPr>
          <p:spPr>
            <a:xfrm>
              <a:off x="8189981" y="3766816"/>
              <a:ext cx="3787641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300" b="1" dirty="0">
                  <a:solidFill>
                    <a:srgbClr val="FC6322"/>
                  </a:solidFill>
                </a:rPr>
                <a:t>IMAGE ENHANCEMENT: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1D85CC5-0842-9F21-8F6E-0341D5757F8D}"/>
                </a:ext>
              </a:extLst>
            </p:cNvPr>
            <p:cNvSpPr txBox="1"/>
            <p:nvPr/>
          </p:nvSpPr>
          <p:spPr>
            <a:xfrm>
              <a:off x="8189981" y="3969517"/>
              <a:ext cx="474480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300" b="1" dirty="0">
                  <a:solidFill>
                    <a:schemeClr val="bg1"/>
                  </a:solidFill>
                </a:rPr>
                <a:t>Elevate your company’s reputation and brand</a:t>
              </a:r>
            </a:p>
            <a:p>
              <a:pPr>
                <a:lnSpc>
                  <a:spcPts val="1400"/>
                </a:lnSpc>
              </a:pPr>
              <a:r>
                <a:rPr lang="en-US" sz="1300" b="1" dirty="0">
                  <a:solidFill>
                    <a:schemeClr val="bg1"/>
                  </a:solidFill>
                </a:rPr>
                <a:t>presence with our services.</a:t>
              </a:r>
              <a:endParaRPr lang="en-SA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E16473E-41F7-FA63-4BD2-4B487B67DB82}"/>
              </a:ext>
            </a:extLst>
          </p:cNvPr>
          <p:cNvGrpSpPr/>
          <p:nvPr/>
        </p:nvGrpSpPr>
        <p:grpSpPr>
          <a:xfrm>
            <a:off x="8227349" y="5231203"/>
            <a:ext cx="5216015" cy="654107"/>
            <a:chOff x="8227349" y="5231203"/>
            <a:chExt cx="5216015" cy="65410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C1B1BE8-58C7-F053-C57E-B3D23E1AA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8227349" y="5427715"/>
              <a:ext cx="415206" cy="190303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F1AFA34-69F7-0E9A-6468-6337F8AB802B}"/>
                </a:ext>
              </a:extLst>
            </p:cNvPr>
            <p:cNvSpPr txBox="1"/>
            <p:nvPr/>
          </p:nvSpPr>
          <p:spPr>
            <a:xfrm>
              <a:off x="8698561" y="5231203"/>
              <a:ext cx="3787641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300" b="1" dirty="0">
                  <a:solidFill>
                    <a:srgbClr val="FC6322"/>
                  </a:solidFill>
                </a:rPr>
                <a:t>SCALABILITY: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4CAEA50-5BA7-A941-96B9-2DB9B0D6B7EB}"/>
                </a:ext>
              </a:extLst>
            </p:cNvPr>
            <p:cNvSpPr txBox="1"/>
            <p:nvPr/>
          </p:nvSpPr>
          <p:spPr>
            <a:xfrm>
              <a:off x="8698561" y="5433904"/>
              <a:ext cx="474480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300" b="1" dirty="0">
                  <a:solidFill>
                    <a:schemeClr val="bg1"/>
                  </a:solidFill>
                </a:rPr>
                <a:t>Flexibility to adapt seamlessly to your</a:t>
              </a:r>
            </a:p>
            <a:p>
              <a:pPr>
                <a:lnSpc>
                  <a:spcPts val="1400"/>
                </a:lnSpc>
              </a:pPr>
              <a:r>
                <a:rPr lang="en-US" sz="1300" b="1" dirty="0">
                  <a:solidFill>
                    <a:schemeClr val="bg1"/>
                  </a:solidFill>
                </a:rPr>
                <a:t>evolving needs.</a:t>
              </a:r>
              <a:endParaRPr lang="en-SA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DCEDBEEF-542B-247F-63DA-3DAE156C049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748775" y="3228976"/>
            <a:ext cx="724707" cy="66076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235BB69-1B2D-F191-B7AD-372B21669DA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4113764" y="2271993"/>
            <a:ext cx="930544" cy="87884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BDF0CE8A-7697-9673-46B1-F6ACD079660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831584" y="1431107"/>
            <a:ext cx="724707" cy="65568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63FFD2F-35D3-C97F-D0F9-1C82998BAA2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5657853" y="1138416"/>
            <a:ext cx="676275" cy="62555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036D410-ABAF-2F73-800D-EDFAE1A05BB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5070380" y="2153229"/>
            <a:ext cx="724708" cy="68935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1EB66BA-0DD8-5775-FB30-05C1595DFF99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5544658" y="2745083"/>
            <a:ext cx="919129" cy="91912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3E194CB-9238-C066-16D4-3D12B9BE2DB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6673146" y="3563522"/>
            <a:ext cx="1054804" cy="1019644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94172F1D-FD60-A4E3-A5EA-A772CD2CC96D}"/>
              </a:ext>
            </a:extLst>
          </p:cNvPr>
          <p:cNvGrpSpPr/>
          <p:nvPr/>
        </p:nvGrpSpPr>
        <p:grpSpPr>
          <a:xfrm>
            <a:off x="6501355" y="4858933"/>
            <a:ext cx="1637970" cy="1393236"/>
            <a:chOff x="6501355" y="4858933"/>
            <a:chExt cx="1637970" cy="1393236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DE63FE2-1A99-3541-5E62-158BE8E69E18}"/>
                </a:ext>
              </a:extLst>
            </p:cNvPr>
            <p:cNvSpPr/>
            <p:nvPr/>
          </p:nvSpPr>
          <p:spPr>
            <a:xfrm>
              <a:off x="6501355" y="5885310"/>
              <a:ext cx="1226595" cy="366859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4510"/>
              </a:schemeClr>
            </a:solidFill>
            <a:ln>
              <a:noFill/>
            </a:ln>
            <a:effectLst>
              <a:outerShdw blurRad="852469" dist="50800" sx="1000" sy="1000" algn="ctr" rotWithShape="0">
                <a:schemeClr val="bg1">
                  <a:lumMod val="85000"/>
                  <a:alpha val="15236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A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E77CD6C-4A7A-2FDE-8514-767B2605C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/>
            <a:stretch/>
          </p:blipFill>
          <p:spPr>
            <a:xfrm rot="21004123">
              <a:off x="6753614" y="4858933"/>
              <a:ext cx="1385711" cy="1367479"/>
            </a:xfrm>
            <a:prstGeom prst="rect">
              <a:avLst/>
            </a:prstGeom>
            <a:effectLst/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AEDC05-5A7B-CD49-AC45-B39E4EFC8C58}"/>
              </a:ext>
            </a:extLst>
          </p:cNvPr>
          <p:cNvGrpSpPr/>
          <p:nvPr/>
        </p:nvGrpSpPr>
        <p:grpSpPr>
          <a:xfrm>
            <a:off x="716106" y="4061056"/>
            <a:ext cx="3471883" cy="637391"/>
            <a:chOff x="716106" y="4061056"/>
            <a:chExt cx="3471883" cy="63739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253365D-2FD5-B3C1-3A0D-1B48D72EBE5B}"/>
                </a:ext>
              </a:extLst>
            </p:cNvPr>
            <p:cNvGrpSpPr/>
            <p:nvPr/>
          </p:nvGrpSpPr>
          <p:grpSpPr>
            <a:xfrm>
              <a:off x="716106" y="4061056"/>
              <a:ext cx="2434529" cy="637391"/>
              <a:chOff x="616090" y="4061056"/>
              <a:chExt cx="2434529" cy="63739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28CA0AD-C588-71C6-F98B-0E72B1383344}"/>
                  </a:ext>
                </a:extLst>
              </p:cNvPr>
              <p:cNvSpPr txBox="1"/>
              <p:nvPr/>
            </p:nvSpPr>
            <p:spPr>
              <a:xfrm>
                <a:off x="616090" y="4061056"/>
                <a:ext cx="1739761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n-US" sz="1300" b="1" dirty="0">
                    <a:solidFill>
                      <a:srgbClr val="FC6322"/>
                    </a:solidFill>
                  </a:rPr>
                  <a:t>PROVEN EXCELLENCE</a:t>
                </a:r>
                <a:r>
                  <a:rPr lang="en-US" sz="1300" b="1" dirty="0">
                    <a:solidFill>
                      <a:srgbClr val="FF9300"/>
                    </a:solidFill>
                  </a:rPr>
                  <a:t>:</a:t>
                </a:r>
                <a:endParaRPr lang="en-S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0ED049-EFD6-776F-4634-BE1308B24635}"/>
                  </a:ext>
                </a:extLst>
              </p:cNvPr>
              <p:cNvSpPr txBox="1"/>
              <p:nvPr/>
            </p:nvSpPr>
            <p:spPr>
              <a:xfrm>
                <a:off x="616090" y="4247041"/>
                <a:ext cx="2434529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300" b="1" dirty="0">
                    <a:solidFill>
                      <a:schemeClr val="bg1"/>
                    </a:solidFill>
                  </a:rPr>
                  <a:t>Consistently deliver exceptional results.</a:t>
                </a:r>
                <a:endParaRPr lang="en-SA" sz="1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67F338E-03C2-ABF3-85A2-6359CA9FE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955380" y="4215969"/>
              <a:ext cx="1232609" cy="277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39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8B176213-2991-2EBB-D01F-295A1201A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533" y="1616742"/>
            <a:ext cx="6824734" cy="3972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86425"/>
            <a:ext cx="40772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Inspection Project: </a:t>
            </a:r>
            <a:endParaRPr lang="en-SA" sz="3800" b="1" dirty="0">
              <a:solidFill>
                <a:schemeClr val="bg1"/>
              </a:solidFill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8095AF1-374B-DAEB-7D2E-889CBD66A889}"/>
              </a:ext>
            </a:extLst>
          </p:cNvPr>
          <p:cNvGrpSpPr/>
          <p:nvPr/>
        </p:nvGrpSpPr>
        <p:grpSpPr>
          <a:xfrm>
            <a:off x="722085" y="1671986"/>
            <a:ext cx="2956062" cy="817920"/>
            <a:chOff x="722085" y="1671986"/>
            <a:chExt cx="2956062" cy="8179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172E8EC-5656-0541-4FBA-B0E5E11A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5668" y="1671986"/>
              <a:ext cx="842479" cy="81792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515876B-1547-C371-8505-BA822042D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190988" y="1986953"/>
              <a:ext cx="625790" cy="189633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A88FDE3-8C36-2D36-501B-C762D3E4577F}"/>
                </a:ext>
              </a:extLst>
            </p:cNvPr>
            <p:cNvSpPr txBox="1"/>
            <p:nvPr/>
          </p:nvSpPr>
          <p:spPr>
            <a:xfrm>
              <a:off x="722085" y="1909179"/>
              <a:ext cx="1503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FC6322"/>
                  </a:solidFill>
                </a:rPr>
                <a:t>Structure</a:t>
              </a:r>
              <a:endParaRPr lang="en-SA" sz="1400" dirty="0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D326DE5-EA42-3DFE-B021-81FF9D9912C3}"/>
              </a:ext>
            </a:extLst>
          </p:cNvPr>
          <p:cNvGrpSpPr/>
          <p:nvPr/>
        </p:nvGrpSpPr>
        <p:grpSpPr>
          <a:xfrm>
            <a:off x="8435810" y="1642906"/>
            <a:ext cx="3010912" cy="872578"/>
            <a:chOff x="8435810" y="1642906"/>
            <a:chExt cx="3010912" cy="87257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A6DD81C-A1FB-3327-12D6-DFA6FF05A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35810" y="1642906"/>
              <a:ext cx="872578" cy="87257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03EDBC5-8FEA-D43E-2242-D1425E023250}"/>
                </a:ext>
              </a:extLst>
            </p:cNvPr>
            <p:cNvSpPr txBox="1"/>
            <p:nvPr/>
          </p:nvSpPr>
          <p:spPr>
            <a:xfrm>
              <a:off x="9943579" y="1918790"/>
              <a:ext cx="1503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C6322"/>
                  </a:solidFill>
                </a:rPr>
                <a:t>Planning / SLA</a:t>
              </a:r>
              <a:endParaRPr lang="en-SA" sz="1400" dirty="0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6B0A547-F0A7-38D4-3485-32DEEF558CB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56332" y="1992283"/>
              <a:ext cx="578618" cy="19080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A571B60-F9A9-E876-6D35-109844E824F9}"/>
              </a:ext>
            </a:extLst>
          </p:cNvPr>
          <p:cNvGrpSpPr/>
          <p:nvPr/>
        </p:nvGrpSpPr>
        <p:grpSpPr>
          <a:xfrm>
            <a:off x="8423229" y="2676659"/>
            <a:ext cx="3270237" cy="863213"/>
            <a:chOff x="8423229" y="2676659"/>
            <a:chExt cx="3270237" cy="86321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88C11A-C905-EFA1-A0DA-196D1C15B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23229" y="2676659"/>
              <a:ext cx="897741" cy="863213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CE8CEC6-ACC0-FF0F-501D-7D41C22D0519}"/>
                </a:ext>
              </a:extLst>
            </p:cNvPr>
            <p:cNvSpPr txBox="1"/>
            <p:nvPr/>
          </p:nvSpPr>
          <p:spPr>
            <a:xfrm>
              <a:off x="9943579" y="2935300"/>
              <a:ext cx="17498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C6322"/>
                  </a:solidFill>
                </a:rPr>
                <a:t>Inspection Process</a:t>
              </a:r>
              <a:endParaRPr lang="en-SA" sz="1400" dirty="0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2DA6D68C-7195-E28C-D809-C7B54868EEA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56332" y="2998635"/>
              <a:ext cx="578618" cy="190800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59537E5-365B-C49C-D4BF-CAE25585E001}"/>
              </a:ext>
            </a:extLst>
          </p:cNvPr>
          <p:cNvGrpSpPr/>
          <p:nvPr/>
        </p:nvGrpSpPr>
        <p:grpSpPr>
          <a:xfrm>
            <a:off x="8434870" y="3678512"/>
            <a:ext cx="3011852" cy="856970"/>
            <a:chOff x="8434870" y="3678512"/>
            <a:chExt cx="3011852" cy="85697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42A3C95-DE6A-7722-2148-7F53BA16C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34870" y="3678512"/>
              <a:ext cx="874459" cy="856970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BA77D2-1F37-5941-7DB2-257EAB752E20}"/>
                </a:ext>
              </a:extLst>
            </p:cNvPr>
            <p:cNvSpPr txBox="1"/>
            <p:nvPr/>
          </p:nvSpPr>
          <p:spPr>
            <a:xfrm>
              <a:off x="9943579" y="3964344"/>
              <a:ext cx="1503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C6322"/>
                  </a:solidFill>
                </a:rPr>
                <a:t>Escalation</a:t>
              </a:r>
              <a:endParaRPr lang="en-SA" sz="1400" dirty="0"/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D60E95C0-8E6D-6F26-B085-BEB1DE6B9A6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56332" y="4022832"/>
              <a:ext cx="578618" cy="190800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5BAA027-D572-81E8-C34F-0664215D11DE}"/>
              </a:ext>
            </a:extLst>
          </p:cNvPr>
          <p:cNvGrpSpPr/>
          <p:nvPr/>
        </p:nvGrpSpPr>
        <p:grpSpPr>
          <a:xfrm>
            <a:off x="8426203" y="4668617"/>
            <a:ext cx="3020519" cy="909278"/>
            <a:chOff x="8426203" y="4668617"/>
            <a:chExt cx="3020519" cy="90927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4F58C4D-6948-02CD-94FF-E9A3FFE40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26203" y="4668617"/>
              <a:ext cx="891792" cy="909278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686DCBF-28DF-2831-9444-61A777889A6D}"/>
                </a:ext>
              </a:extLst>
            </p:cNvPr>
            <p:cNvSpPr txBox="1"/>
            <p:nvPr/>
          </p:nvSpPr>
          <p:spPr>
            <a:xfrm>
              <a:off x="9943579" y="5026184"/>
              <a:ext cx="1503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C6322"/>
                  </a:solidFill>
                </a:rPr>
                <a:t>Health &amp; Safety</a:t>
              </a:r>
              <a:endParaRPr lang="en-SA" sz="1400" dirty="0"/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75597C3-880E-62F5-57B4-0C2ED8E8C21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56332" y="5099293"/>
              <a:ext cx="578618" cy="190800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4A41D03-C6BF-EF6C-4EC9-9A5BD6285B2D}"/>
              </a:ext>
            </a:extLst>
          </p:cNvPr>
          <p:cNvGrpSpPr/>
          <p:nvPr/>
        </p:nvGrpSpPr>
        <p:grpSpPr>
          <a:xfrm>
            <a:off x="721793" y="2660704"/>
            <a:ext cx="2984635" cy="856970"/>
            <a:chOff x="721793" y="2660704"/>
            <a:chExt cx="2984635" cy="8569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EE8BEC-7393-03BF-1698-B8C3547E4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31969" y="2660704"/>
              <a:ext cx="874459" cy="856970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2F52E84-52E8-7736-53AB-C3F64DC6EF97}"/>
                </a:ext>
              </a:extLst>
            </p:cNvPr>
            <p:cNvSpPr txBox="1"/>
            <p:nvPr/>
          </p:nvSpPr>
          <p:spPr>
            <a:xfrm>
              <a:off x="721793" y="2935300"/>
              <a:ext cx="1503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FC6322"/>
                  </a:solidFill>
                </a:rPr>
                <a:t>Application</a:t>
              </a:r>
              <a:endParaRPr lang="en-SA" sz="1400" dirty="0"/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623A753E-352C-55E7-AF27-4ACDDD21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190988" y="3022774"/>
              <a:ext cx="625790" cy="189633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5668CF3-60CA-C56A-7C50-D1A1074BDA42}"/>
              </a:ext>
            </a:extLst>
          </p:cNvPr>
          <p:cNvGrpSpPr/>
          <p:nvPr/>
        </p:nvGrpSpPr>
        <p:grpSpPr>
          <a:xfrm>
            <a:off x="722286" y="3695500"/>
            <a:ext cx="2977445" cy="856970"/>
            <a:chOff x="722286" y="3695500"/>
            <a:chExt cx="2977445" cy="8569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EDC2D80-DCDE-63E0-2B92-A003317B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60251" y="3695500"/>
              <a:ext cx="839480" cy="85697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6BE71DD-9F6C-FAF7-7E54-967DB44628CE}"/>
                </a:ext>
              </a:extLst>
            </p:cNvPr>
            <p:cNvSpPr txBox="1"/>
            <p:nvPr/>
          </p:nvSpPr>
          <p:spPr>
            <a:xfrm>
              <a:off x="722286" y="3953108"/>
              <a:ext cx="1503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FC6322"/>
                  </a:solidFill>
                </a:rPr>
                <a:t>Customer Portal</a:t>
              </a:r>
              <a:endParaRPr lang="en-SA" sz="1400" dirty="0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8E7C6C80-B4C8-E4F1-7FCD-639039EB3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190988" y="4035405"/>
              <a:ext cx="625790" cy="189633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4A1CE15-726D-BA1A-A1A4-B35352E71EB7}"/>
              </a:ext>
            </a:extLst>
          </p:cNvPr>
          <p:cNvGrpSpPr/>
          <p:nvPr/>
        </p:nvGrpSpPr>
        <p:grpSpPr>
          <a:xfrm>
            <a:off x="721792" y="4719945"/>
            <a:ext cx="2984636" cy="857950"/>
            <a:chOff x="721792" y="4719945"/>
            <a:chExt cx="2984636" cy="8579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EE96F5-67B0-97A9-17EA-BA307E31D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95951" y="4719945"/>
              <a:ext cx="910477" cy="85795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6FCC26E-BC79-DDE0-D338-1F3C714BE590}"/>
                </a:ext>
              </a:extLst>
            </p:cNvPr>
            <p:cNvSpPr txBox="1"/>
            <p:nvPr/>
          </p:nvSpPr>
          <p:spPr>
            <a:xfrm>
              <a:off x="721792" y="5013568"/>
              <a:ext cx="15031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FC6322"/>
                  </a:solidFill>
                </a:rPr>
                <a:t>Contingencies</a:t>
              </a:r>
              <a:endParaRPr lang="en-SA" sz="1400" dirty="0"/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860635A4-B7B3-DEAC-34D3-642258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190988" y="5100460"/>
              <a:ext cx="625790" cy="189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344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86425"/>
            <a:ext cx="92822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Inspection Project: </a:t>
            </a:r>
            <a:r>
              <a:rPr lang="en-US" sz="3600" b="1" dirty="0">
                <a:solidFill>
                  <a:schemeClr val="bg1"/>
                </a:solidFill>
              </a:rPr>
              <a:t>Example of Project Scope </a:t>
            </a:r>
            <a:endParaRPr lang="en-SA" sz="3800" b="1" dirty="0">
              <a:solidFill>
                <a:schemeClr val="bg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4B98374-BB81-A032-261B-B4BB0F79E010}"/>
              </a:ext>
            </a:extLst>
          </p:cNvPr>
          <p:cNvGrpSpPr/>
          <p:nvPr/>
        </p:nvGrpSpPr>
        <p:grpSpPr>
          <a:xfrm>
            <a:off x="4790886" y="2351908"/>
            <a:ext cx="2717068" cy="2700192"/>
            <a:chOff x="4790886" y="2351908"/>
            <a:chExt cx="2717068" cy="270019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C85CAB6-FE13-7A85-86A9-B52629369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0886" y="2351908"/>
              <a:ext cx="2717068" cy="270019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C5E45E2-4332-EA2D-0A53-C404A3B00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5094" y="2535222"/>
              <a:ext cx="2307900" cy="2307900"/>
            </a:xfrm>
            <a:prstGeom prst="rect">
              <a:avLst/>
            </a:prstGeom>
            <a:effectLst>
              <a:outerShdw blurRad="444726" dist="75363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7427CA-8B4A-50F5-89F5-2F39FA61A7C5}"/>
              </a:ext>
            </a:extLst>
          </p:cNvPr>
          <p:cNvGrpSpPr/>
          <p:nvPr/>
        </p:nvGrpSpPr>
        <p:grpSpPr>
          <a:xfrm>
            <a:off x="1101205" y="1705664"/>
            <a:ext cx="4464673" cy="1050787"/>
            <a:chOff x="1101205" y="1705664"/>
            <a:chExt cx="4464673" cy="10507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7A9F35-6AEC-1ABC-AC46-3529F19FE3D4}"/>
                </a:ext>
              </a:extLst>
            </p:cNvPr>
            <p:cNvGrpSpPr/>
            <p:nvPr/>
          </p:nvGrpSpPr>
          <p:grpSpPr>
            <a:xfrm>
              <a:off x="1141619" y="1705664"/>
              <a:ext cx="3182798" cy="1050787"/>
              <a:chOff x="1141619" y="1705664"/>
              <a:chExt cx="3182798" cy="105078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0830EB7-C588-8942-0831-0F146436A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1619" y="1705664"/>
                <a:ext cx="2694760" cy="1050787"/>
              </a:xfrm>
              <a:prstGeom prst="rect">
                <a:avLst/>
              </a:prstGeom>
              <a:effectLst>
                <a:outerShdw blurRad="69531" dist="146025" dir="8100000" sx="98550" sy="98550" algn="tr" rotWithShape="0">
                  <a:prstClr val="black">
                    <a:alpha val="21000"/>
                  </a:prstClr>
                </a:outerShdw>
              </a:effectLst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D7116E5-68A2-CB4B-B500-478375BF8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57175" y="1765023"/>
                <a:ext cx="967242" cy="932069"/>
              </a:xfrm>
              <a:prstGeom prst="rect">
                <a:avLst/>
              </a:prstGeom>
              <a:effectLst>
                <a:outerShdw blurRad="249179" dist="82116" dir="6918044" algn="tr" rotWithShape="0">
                  <a:prstClr val="black">
                    <a:alpha val="21680"/>
                  </a:prstClr>
                </a:outerShdw>
              </a:effectLst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A641B01-671A-17A6-EB52-6AADBE8DF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52359" y="2033057"/>
              <a:ext cx="396000" cy="3960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77C4E39-9ACD-033C-CC97-2ACF55407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4229382" y="2177916"/>
              <a:ext cx="1336496" cy="39599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D0F58E3-F7FB-7B43-678E-18A8B80A75DA}"/>
                </a:ext>
              </a:extLst>
            </p:cNvPr>
            <p:cNvSpPr txBox="1"/>
            <p:nvPr/>
          </p:nvSpPr>
          <p:spPr>
            <a:xfrm>
              <a:off x="1418441" y="1794168"/>
              <a:ext cx="1944564" cy="290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00"/>
                </a:lnSpc>
              </a:pPr>
              <a:r>
                <a:rPr lang="en-US" sz="1400" b="1" dirty="0">
                  <a:solidFill>
                    <a:srgbClr val="FC6322"/>
                  </a:solidFill>
                </a:rPr>
                <a:t>Planned Inspections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AF19A4B-7E3A-16AC-2856-9A681A506275}"/>
                </a:ext>
              </a:extLst>
            </p:cNvPr>
            <p:cNvSpPr txBox="1"/>
            <p:nvPr/>
          </p:nvSpPr>
          <p:spPr>
            <a:xfrm>
              <a:off x="1101205" y="2019567"/>
              <a:ext cx="2261800" cy="656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Quarter 1 &amp; 3 - Night Inspections</a:t>
              </a:r>
            </a:p>
            <a:p>
              <a:pPr algn="r"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Cover ATM Branches</a:t>
              </a:r>
            </a:p>
            <a:p>
              <a:pPr algn="r"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Quarter 2 &amp; 4 Day Inspections </a:t>
              </a:r>
            </a:p>
            <a:p>
              <a:pPr algn="r"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Cover ATM’s only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0879F6E-3D6D-B9B5-F8DE-50CA580AAD87}"/>
              </a:ext>
            </a:extLst>
          </p:cNvPr>
          <p:cNvGrpSpPr/>
          <p:nvPr/>
        </p:nvGrpSpPr>
        <p:grpSpPr>
          <a:xfrm>
            <a:off x="666221" y="3146361"/>
            <a:ext cx="4203578" cy="1050786"/>
            <a:chOff x="666221" y="3146361"/>
            <a:chExt cx="4203578" cy="105078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86C6F58-DC29-E364-C4E3-D04A9AF77740}"/>
                </a:ext>
              </a:extLst>
            </p:cNvPr>
            <p:cNvGrpSpPr/>
            <p:nvPr/>
          </p:nvGrpSpPr>
          <p:grpSpPr>
            <a:xfrm>
              <a:off x="897818" y="3146361"/>
              <a:ext cx="2945964" cy="1050786"/>
              <a:chOff x="897818" y="3146361"/>
              <a:chExt cx="2945964" cy="105078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D067FAC-EA73-2718-FAAD-4BFA81BB0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7818" y="3146361"/>
                <a:ext cx="2491380" cy="1050786"/>
              </a:xfrm>
              <a:prstGeom prst="rect">
                <a:avLst/>
              </a:prstGeom>
              <a:effectLst>
                <a:outerShdw blurRad="41630" dist="101600" dir="8100000" algn="tr" rotWithShape="0">
                  <a:prstClr val="black">
                    <a:alpha val="13000"/>
                  </a:prstClr>
                </a:outerShdw>
              </a:effec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D8F286D-FC27-A1BF-7A48-0B4885E64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52261" y="3225994"/>
                <a:ext cx="891521" cy="891521"/>
              </a:xfrm>
              <a:prstGeom prst="rect">
                <a:avLst/>
              </a:prstGeom>
              <a:effectLst>
                <a:outerShdw blurRad="96369" dist="55229" dir="8100000" algn="tr" rotWithShape="0">
                  <a:prstClr val="black">
                    <a:alpha val="20015"/>
                  </a:prstClr>
                </a:outerShdw>
              </a:effectLst>
            </p:spPr>
          </p:pic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77FFFC0-841E-E87F-1494-E448EF879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90651" y="3503752"/>
              <a:ext cx="397094" cy="33600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4E1A5DF-5A66-8B2E-8429-14F58A9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3738701" y="3561452"/>
              <a:ext cx="1131098" cy="201084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94DB47F-24D1-109B-D4FD-2C02683DDD77}"/>
                </a:ext>
              </a:extLst>
            </p:cNvPr>
            <p:cNvSpPr txBox="1"/>
            <p:nvPr/>
          </p:nvSpPr>
          <p:spPr>
            <a:xfrm>
              <a:off x="983457" y="3247953"/>
              <a:ext cx="1944564" cy="290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Project Reports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75A98D5-2859-6BC8-4819-CAB2B7863E93}"/>
                </a:ext>
              </a:extLst>
            </p:cNvPr>
            <p:cNvSpPr txBox="1"/>
            <p:nvPr/>
          </p:nvSpPr>
          <p:spPr>
            <a:xfrm>
              <a:off x="666221" y="3502497"/>
              <a:ext cx="2261800" cy="59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30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Weekly, Monthly &amp; Quarterly</a:t>
              </a:r>
            </a:p>
            <a:p>
              <a:pPr algn="r">
                <a:lnSpc>
                  <a:spcPts val="130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reports submitted on the 5th</a:t>
              </a:r>
            </a:p>
            <a:p>
              <a:pPr algn="r">
                <a:lnSpc>
                  <a:spcPts val="130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of the month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EB9D09E-4CAB-DB04-8427-034F9C9BBF25}"/>
              </a:ext>
            </a:extLst>
          </p:cNvPr>
          <p:cNvGrpSpPr/>
          <p:nvPr/>
        </p:nvGrpSpPr>
        <p:grpSpPr>
          <a:xfrm>
            <a:off x="6739149" y="1705664"/>
            <a:ext cx="4430017" cy="1050787"/>
            <a:chOff x="6739149" y="1705664"/>
            <a:chExt cx="4430017" cy="105078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DA49D6-9EC1-6E07-E55E-3445AF9FEA2E}"/>
                </a:ext>
              </a:extLst>
            </p:cNvPr>
            <p:cNvGrpSpPr/>
            <p:nvPr/>
          </p:nvGrpSpPr>
          <p:grpSpPr>
            <a:xfrm flipH="1">
              <a:off x="7986368" y="1705664"/>
              <a:ext cx="3182798" cy="1050787"/>
              <a:chOff x="1141619" y="1705664"/>
              <a:chExt cx="3182798" cy="105078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1321001-B11A-15AD-92E7-D80BF2868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1619" y="1705664"/>
                <a:ext cx="2694760" cy="1050787"/>
              </a:xfrm>
              <a:prstGeom prst="rect">
                <a:avLst/>
              </a:prstGeom>
              <a:effectLst>
                <a:outerShdw blurRad="69531" dist="146025" dir="8100000" sx="98550" sy="98550" algn="tr" rotWithShape="0">
                  <a:prstClr val="black">
                    <a:alpha val="21000"/>
                  </a:prstClr>
                </a:outerShdw>
              </a:effec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D71CE9A-E76F-C2AB-8DFD-D8E27D166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57175" y="1765023"/>
                <a:ext cx="967242" cy="932069"/>
              </a:xfrm>
              <a:prstGeom prst="rect">
                <a:avLst/>
              </a:prstGeom>
              <a:effectLst>
                <a:outerShdw blurRad="249179" dist="82116" dir="6918044" algn="tr" rotWithShape="0">
                  <a:prstClr val="black">
                    <a:alpha val="21680"/>
                  </a:prstClr>
                </a:outerShdw>
              </a:effectLst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9DB6104-65FF-A5F5-E557-A7C30C0BB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87698" y="2000378"/>
              <a:ext cx="373415" cy="454593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6618E1B-0CAC-6176-8071-73DED4BEE49E}"/>
                </a:ext>
              </a:extLst>
            </p:cNvPr>
            <p:cNvSpPr txBox="1"/>
            <p:nvPr/>
          </p:nvSpPr>
          <p:spPr>
            <a:xfrm>
              <a:off x="8899234" y="1794168"/>
              <a:ext cx="1944564" cy="290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dirty="0" err="1">
                  <a:solidFill>
                    <a:srgbClr val="FC6322"/>
                  </a:solidFill>
                </a:rPr>
                <a:t>Adhoc</a:t>
              </a:r>
              <a:r>
                <a:rPr lang="en-US" sz="1400" b="1" dirty="0">
                  <a:solidFill>
                    <a:srgbClr val="FC6322"/>
                  </a:solidFill>
                </a:rPr>
                <a:t>/ New ATM Insp.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B287165-81D3-1C58-FE17-994A3CF72E72}"/>
                </a:ext>
              </a:extLst>
            </p:cNvPr>
            <p:cNvSpPr txBox="1"/>
            <p:nvPr/>
          </p:nvSpPr>
          <p:spPr>
            <a:xfrm>
              <a:off x="8899234" y="2019567"/>
              <a:ext cx="2261800" cy="656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Emergency visit to be performed</a:t>
              </a:r>
            </a:p>
            <a:p>
              <a:pPr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within 24 hours for main cities and</a:t>
              </a:r>
            </a:p>
            <a:p>
              <a:pPr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72 hours for remote cities and New</a:t>
              </a:r>
            </a:p>
            <a:p>
              <a:pPr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ATM  handover from contractor</a:t>
              </a: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66A16B46-CBAC-2C9A-F0EB-CFAFE8FC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6739149" y="2140982"/>
              <a:ext cx="1321596" cy="461917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CA9AA51-163F-D50E-2589-402C1698295A}"/>
              </a:ext>
            </a:extLst>
          </p:cNvPr>
          <p:cNvGrpSpPr/>
          <p:nvPr/>
        </p:nvGrpSpPr>
        <p:grpSpPr>
          <a:xfrm>
            <a:off x="1106850" y="4583595"/>
            <a:ext cx="4443541" cy="1050787"/>
            <a:chOff x="1106850" y="4583595"/>
            <a:chExt cx="4443541" cy="105078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D54ED2-D6D3-F6F3-C74D-4DE80575C47E}"/>
                </a:ext>
              </a:extLst>
            </p:cNvPr>
            <p:cNvGrpSpPr/>
            <p:nvPr/>
          </p:nvGrpSpPr>
          <p:grpSpPr>
            <a:xfrm>
              <a:off x="1141619" y="4583595"/>
              <a:ext cx="3182798" cy="1050787"/>
              <a:chOff x="1141619" y="1705664"/>
              <a:chExt cx="3182798" cy="105078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60F99EB-1C34-02E8-1ACD-C9683750A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1619" y="1705664"/>
                <a:ext cx="2694760" cy="1050787"/>
              </a:xfrm>
              <a:prstGeom prst="rect">
                <a:avLst/>
              </a:prstGeom>
              <a:effectLst>
                <a:outerShdw blurRad="69531" dist="146025" dir="8100000" sx="98550" sy="98550" algn="tr" rotWithShape="0">
                  <a:prstClr val="black">
                    <a:alpha val="21000"/>
                  </a:prst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2E168C0-E860-3445-6CCC-53EC9AA08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57175" y="1765023"/>
                <a:ext cx="967242" cy="932069"/>
              </a:xfrm>
              <a:prstGeom prst="rect">
                <a:avLst/>
              </a:prstGeom>
              <a:effectLst>
                <a:outerShdw blurRad="249179" dist="82116" dir="6918044" algn="tr" rotWithShape="0">
                  <a:prstClr val="black">
                    <a:alpha val="21680"/>
                  </a:prstClr>
                </a:outerShdw>
              </a:effectLst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36E1BA6-694F-E40D-FDA4-DB0F86C09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667190" y="4924420"/>
              <a:ext cx="363000" cy="39600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653AAC4-409E-405F-1684-E4EAC9B67FA4}"/>
                </a:ext>
              </a:extLst>
            </p:cNvPr>
            <p:cNvSpPr txBox="1"/>
            <p:nvPr/>
          </p:nvSpPr>
          <p:spPr>
            <a:xfrm>
              <a:off x="1424086" y="4732662"/>
              <a:ext cx="1944564" cy="290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500"/>
                </a:lnSpc>
              </a:pPr>
              <a:r>
                <a:rPr lang="en-US" sz="1400" b="1" dirty="0">
                  <a:solidFill>
                    <a:srgbClr val="FC6322"/>
                  </a:solidFill>
                </a:rPr>
                <a:t>Updating Plans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EC798F7-A669-232F-E055-43257D35B088}"/>
                </a:ext>
              </a:extLst>
            </p:cNvPr>
            <p:cNvSpPr txBox="1"/>
            <p:nvPr/>
          </p:nvSpPr>
          <p:spPr>
            <a:xfrm>
              <a:off x="1106850" y="4976268"/>
              <a:ext cx="2261800" cy="515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Updated locations in the Plan</a:t>
              </a:r>
            </a:p>
            <a:p>
              <a:pPr algn="r"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and Status of inspections is</a:t>
              </a:r>
            </a:p>
            <a:p>
              <a:pPr algn="r"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updated on Weekly basis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20DE79D-43F0-5B9F-BF87-ADC39BA32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4213895" y="4824930"/>
              <a:ext cx="1336496" cy="374718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A21B57F-4241-A748-AAC0-13DB8FC8564D}"/>
              </a:ext>
            </a:extLst>
          </p:cNvPr>
          <p:cNvGrpSpPr/>
          <p:nvPr/>
        </p:nvGrpSpPr>
        <p:grpSpPr>
          <a:xfrm>
            <a:off x="7408874" y="3159359"/>
            <a:ext cx="4153457" cy="1050786"/>
            <a:chOff x="7408874" y="3159359"/>
            <a:chExt cx="4153457" cy="105078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43A0846-176A-1687-62C7-3FA36CC2CD82}"/>
                </a:ext>
              </a:extLst>
            </p:cNvPr>
            <p:cNvGrpSpPr/>
            <p:nvPr/>
          </p:nvGrpSpPr>
          <p:grpSpPr>
            <a:xfrm>
              <a:off x="8432929" y="3159359"/>
              <a:ext cx="3004885" cy="1050786"/>
              <a:chOff x="8432929" y="3159359"/>
              <a:chExt cx="3004885" cy="1050786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B623E36-1281-4B23-2873-E45A0BCCD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8887513" y="3159359"/>
                <a:ext cx="2550301" cy="1050786"/>
              </a:xfrm>
              <a:prstGeom prst="rect">
                <a:avLst/>
              </a:prstGeom>
              <a:effectLst>
                <a:outerShdw blurRad="41630" dist="101600" dir="8100000" algn="tr" rotWithShape="0">
                  <a:prstClr val="black">
                    <a:alpha val="13000"/>
                  </a:prstClr>
                </a:outerShdw>
              </a:effectLst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B03DE53-63D4-98A5-DE41-8C02BD7BE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8432929" y="3238992"/>
                <a:ext cx="891521" cy="891521"/>
              </a:xfrm>
              <a:prstGeom prst="rect">
                <a:avLst/>
              </a:prstGeom>
              <a:effectLst>
                <a:outerShdw blurRad="96369" dist="55229" dir="8100000" algn="tr" rotWithShape="0">
                  <a:prstClr val="black">
                    <a:alpha val="20015"/>
                  </a:prstClr>
                </a:outerShdw>
              </a:effectLst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9E31A40-D520-57C3-A318-1A7A25B01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684227" y="3508475"/>
              <a:ext cx="406571" cy="331280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DFE0C39-6E96-5FAF-B13E-F0683A140CC6}"/>
                </a:ext>
              </a:extLst>
            </p:cNvPr>
            <p:cNvSpPr txBox="1"/>
            <p:nvPr/>
          </p:nvSpPr>
          <p:spPr>
            <a:xfrm>
              <a:off x="9300531" y="3247953"/>
              <a:ext cx="1944564" cy="290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Duty Hours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FFD2AAD-09D4-D890-5675-FE6DE35BC5F1}"/>
                </a:ext>
              </a:extLst>
            </p:cNvPr>
            <p:cNvSpPr txBox="1"/>
            <p:nvPr/>
          </p:nvSpPr>
          <p:spPr>
            <a:xfrm>
              <a:off x="9300531" y="3502497"/>
              <a:ext cx="2261800" cy="658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5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Night duty timing from 8 pm</a:t>
              </a:r>
            </a:p>
            <a:p>
              <a:pPr>
                <a:lnSpc>
                  <a:spcPts val="105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to 4 am.</a:t>
              </a:r>
            </a:p>
            <a:p>
              <a:pPr>
                <a:lnSpc>
                  <a:spcPts val="105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Day duty timing from 8 am </a:t>
              </a:r>
            </a:p>
            <a:p>
              <a:pPr>
                <a:lnSpc>
                  <a:spcPts val="1050"/>
                </a:lnSpc>
              </a:pPr>
              <a:r>
                <a:rPr lang="en-US" sz="1100" dirty="0">
                  <a:solidFill>
                    <a:schemeClr val="bg1"/>
                  </a:solidFill>
                </a:rPr>
                <a:t>to 4 pm.</a:t>
              </a: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C267ACE-16FC-6F44-2BA1-BBDC5F988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7408874" y="3560025"/>
              <a:ext cx="1131098" cy="201084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12EB40D-8BEE-0599-7ACB-E7B3CC195EF4}"/>
              </a:ext>
            </a:extLst>
          </p:cNvPr>
          <p:cNvGrpSpPr/>
          <p:nvPr/>
        </p:nvGrpSpPr>
        <p:grpSpPr>
          <a:xfrm>
            <a:off x="6714545" y="4583595"/>
            <a:ext cx="4454621" cy="1050787"/>
            <a:chOff x="6714545" y="4583595"/>
            <a:chExt cx="4454621" cy="105078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368B288-96AA-0C37-F6EE-41E8BB4D29B3}"/>
                </a:ext>
              </a:extLst>
            </p:cNvPr>
            <p:cNvGrpSpPr/>
            <p:nvPr/>
          </p:nvGrpSpPr>
          <p:grpSpPr>
            <a:xfrm flipH="1">
              <a:off x="7986368" y="4583595"/>
              <a:ext cx="3182798" cy="1050787"/>
              <a:chOff x="1141619" y="1705664"/>
              <a:chExt cx="3182798" cy="105078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049668F-E3DA-FCF4-0B28-223344AB4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1619" y="1705664"/>
                <a:ext cx="2694760" cy="1050787"/>
              </a:xfrm>
              <a:prstGeom prst="rect">
                <a:avLst/>
              </a:prstGeom>
              <a:effectLst>
                <a:outerShdw blurRad="69531" dist="146025" dir="8100000" sx="98550" sy="98550" algn="tr" rotWithShape="0">
                  <a:prstClr val="black">
                    <a:alpha val="21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A79DDA4-5D74-E707-1A08-FDF7978FD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57175" y="1765023"/>
                <a:ext cx="967242" cy="932069"/>
              </a:xfrm>
              <a:prstGeom prst="rect">
                <a:avLst/>
              </a:prstGeom>
              <a:effectLst>
                <a:outerShdw blurRad="249179" dist="82116" dir="6918044" algn="tr" rotWithShape="0">
                  <a:prstClr val="black">
                    <a:alpha val="21680"/>
                  </a:prstClr>
                </a:outerShdw>
              </a:effectLst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A81E73-12AB-5D91-D029-202F65FCA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267954" y="4878023"/>
              <a:ext cx="329950" cy="461930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E01AE82-EE89-0958-57A5-A096483E59EF}"/>
                </a:ext>
              </a:extLst>
            </p:cNvPr>
            <p:cNvSpPr txBox="1"/>
            <p:nvPr/>
          </p:nvSpPr>
          <p:spPr>
            <a:xfrm>
              <a:off x="8899234" y="4732662"/>
              <a:ext cx="1944564" cy="290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dirty="0">
                  <a:solidFill>
                    <a:srgbClr val="FC6322"/>
                  </a:solidFill>
                </a:rPr>
                <a:t>Inspection Report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187C58E-DB6E-F562-B836-3B95331BF787}"/>
                </a:ext>
              </a:extLst>
            </p:cNvPr>
            <p:cNvSpPr txBox="1"/>
            <p:nvPr/>
          </p:nvSpPr>
          <p:spPr>
            <a:xfrm>
              <a:off x="8899234" y="4976268"/>
              <a:ext cx="2261800" cy="515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5 - 9 photos for each ATM / Branch</a:t>
              </a:r>
            </a:p>
            <a:p>
              <a:pPr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with time stamping (Date/Time)</a:t>
              </a:r>
            </a:p>
            <a:p>
              <a:pPr>
                <a:lnSpc>
                  <a:spcPts val="1100"/>
                </a:lnSpc>
              </a:pPr>
              <a:r>
                <a:rPr lang="en-US" sz="1050" dirty="0">
                  <a:solidFill>
                    <a:schemeClr val="bg1"/>
                  </a:solidFill>
                </a:rPr>
                <a:t>99% inspection TBO per Quarter</a:t>
              </a: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0B115C2-BD16-CA9E-7586-126BD3A63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14545" y="4819729"/>
              <a:ext cx="1346200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711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5D488-1717-B4AF-00AF-327DAAAD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520" y="315300"/>
            <a:ext cx="1230480" cy="512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DB62D-4FD3-06B8-B52B-0F212211F8AF}"/>
              </a:ext>
            </a:extLst>
          </p:cNvPr>
          <p:cNvSpPr txBox="1"/>
          <p:nvPr/>
        </p:nvSpPr>
        <p:spPr>
          <a:xfrm>
            <a:off x="671505" y="386425"/>
            <a:ext cx="39338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bg1"/>
                </a:solidFill>
              </a:rPr>
              <a:t>Projects Structure</a:t>
            </a:r>
            <a:endParaRPr lang="en-SA" sz="3800" b="1" dirty="0">
              <a:solidFill>
                <a:schemeClr val="bg1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8CEB4E3-5AF8-D2F7-A002-CE52CA0941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66639" y="2242589"/>
            <a:ext cx="96862" cy="6780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3751DB2-88BB-B978-89B3-AA38383AB9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70774" y="3330079"/>
            <a:ext cx="1428152" cy="927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E2B5C4F-109D-F58E-4983-B73F242CB7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10800000" flipH="1" flipV="1">
            <a:off x="6928827" y="3333935"/>
            <a:ext cx="1368000" cy="876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665ABDD-D834-18F0-7DEA-BBF45EE530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79612" y="3650273"/>
            <a:ext cx="7686713" cy="1300829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41760030-D200-CA34-FEF0-C9FE6443D332}"/>
              </a:ext>
            </a:extLst>
          </p:cNvPr>
          <p:cNvGrpSpPr/>
          <p:nvPr/>
        </p:nvGrpSpPr>
        <p:grpSpPr>
          <a:xfrm>
            <a:off x="5294935" y="1397429"/>
            <a:ext cx="1647685" cy="848821"/>
            <a:chOff x="5294935" y="1397429"/>
            <a:chExt cx="1647685" cy="8488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9746CD-624F-115C-1074-2C2101675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95909" y="1397429"/>
              <a:ext cx="1646711" cy="848821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5EEA88A-6B01-1EAF-9D35-EA6A4B4C604C}"/>
                </a:ext>
              </a:extLst>
            </p:cNvPr>
            <p:cNvSpPr txBox="1"/>
            <p:nvPr/>
          </p:nvSpPr>
          <p:spPr>
            <a:xfrm>
              <a:off x="5294935" y="1944468"/>
              <a:ext cx="1646711" cy="25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QRM DIRECTOR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5ED4CF2-C368-8E0E-1DAA-206FF4F1E950}"/>
              </a:ext>
            </a:extLst>
          </p:cNvPr>
          <p:cNvGrpSpPr/>
          <p:nvPr/>
        </p:nvGrpSpPr>
        <p:grpSpPr>
          <a:xfrm>
            <a:off x="5294816" y="2810691"/>
            <a:ext cx="1646830" cy="848820"/>
            <a:chOff x="5294816" y="2810691"/>
            <a:chExt cx="1646830" cy="84882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BFC142-A85F-8C88-A09A-A05ADAEA1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94935" y="2810691"/>
              <a:ext cx="1646711" cy="84882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59FBC3B-8E15-4263-3178-F6765E2F9434}"/>
                </a:ext>
              </a:extLst>
            </p:cNvPr>
            <p:cNvSpPr txBox="1"/>
            <p:nvPr/>
          </p:nvSpPr>
          <p:spPr>
            <a:xfrm>
              <a:off x="5294816" y="3353893"/>
              <a:ext cx="1646711" cy="25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PROJECT MANAGER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45DF4EC-C9DD-5F28-597B-AA04F11F165F}"/>
              </a:ext>
            </a:extLst>
          </p:cNvPr>
          <p:cNvGrpSpPr/>
          <p:nvPr/>
        </p:nvGrpSpPr>
        <p:grpSpPr>
          <a:xfrm>
            <a:off x="2441388" y="2810691"/>
            <a:ext cx="1649725" cy="848820"/>
            <a:chOff x="2441388" y="2810691"/>
            <a:chExt cx="1649725" cy="8488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C295013-5226-6694-8879-A53E2E1BA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41388" y="2810691"/>
              <a:ext cx="1646710" cy="84882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516B040-CC8A-8C79-1346-95270D9053A7}"/>
                </a:ext>
              </a:extLst>
            </p:cNvPr>
            <p:cNvSpPr txBox="1"/>
            <p:nvPr/>
          </p:nvSpPr>
          <p:spPr>
            <a:xfrm>
              <a:off x="2444402" y="3349724"/>
              <a:ext cx="1646711" cy="252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Floaters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60AD264-EC8B-EC98-56E4-4A04B9F2AD92}"/>
              </a:ext>
            </a:extLst>
          </p:cNvPr>
          <p:cNvGrpSpPr/>
          <p:nvPr/>
        </p:nvGrpSpPr>
        <p:grpSpPr>
          <a:xfrm>
            <a:off x="8149459" y="2823423"/>
            <a:ext cx="1647219" cy="823355"/>
            <a:chOff x="8149459" y="2823423"/>
            <a:chExt cx="1647219" cy="82335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AF6C83-3E47-9C23-2AE4-5863FAFBF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8149459" y="2823423"/>
              <a:ext cx="1646710" cy="82335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F8135E5-DA20-7E58-F146-AA6F2F0A19C1}"/>
                </a:ext>
              </a:extLst>
            </p:cNvPr>
            <p:cNvSpPr txBox="1"/>
            <p:nvPr/>
          </p:nvSpPr>
          <p:spPr>
            <a:xfrm>
              <a:off x="8149967" y="3349724"/>
              <a:ext cx="1646711" cy="252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Floaters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85C042E-9458-6993-975C-354A5A17D519}"/>
              </a:ext>
            </a:extLst>
          </p:cNvPr>
          <p:cNvGrpSpPr/>
          <p:nvPr/>
        </p:nvGrpSpPr>
        <p:grpSpPr>
          <a:xfrm>
            <a:off x="5294816" y="4695468"/>
            <a:ext cx="1646830" cy="950677"/>
            <a:chOff x="5294816" y="4695468"/>
            <a:chExt cx="1646830" cy="95067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5E46BA6-656B-3BD3-F5AA-7C5FB0716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94937" y="4695468"/>
              <a:ext cx="1646709" cy="950677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6EF2BE8-F221-397B-4D8C-9B4C188D2612}"/>
                </a:ext>
              </a:extLst>
            </p:cNvPr>
            <p:cNvSpPr txBox="1"/>
            <p:nvPr/>
          </p:nvSpPr>
          <p:spPr>
            <a:xfrm>
              <a:off x="5294816" y="5252376"/>
              <a:ext cx="1646711" cy="37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SITE AUDITOR</a:t>
              </a:r>
            </a:p>
            <a:p>
              <a:pPr algn="ctr">
                <a:lnSpc>
                  <a:spcPts val="1100"/>
                </a:lnSpc>
              </a:pP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Western Region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40437FC-AF32-4157-6E5F-3FF84EF996F8}"/>
              </a:ext>
            </a:extLst>
          </p:cNvPr>
          <p:cNvGrpSpPr/>
          <p:nvPr/>
        </p:nvGrpSpPr>
        <p:grpSpPr>
          <a:xfrm>
            <a:off x="1447771" y="4695468"/>
            <a:ext cx="1649294" cy="950677"/>
            <a:chOff x="1447771" y="4695468"/>
            <a:chExt cx="1649294" cy="95067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741114B-8853-482F-A5E3-ED934C766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50356" y="4695468"/>
              <a:ext cx="1646709" cy="95067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5303B88-6048-EF29-8049-CE4B040CB3F5}"/>
                </a:ext>
              </a:extLst>
            </p:cNvPr>
            <p:cNvSpPr txBox="1"/>
            <p:nvPr/>
          </p:nvSpPr>
          <p:spPr>
            <a:xfrm>
              <a:off x="1447771" y="5252376"/>
              <a:ext cx="1646711" cy="37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SITE AUDITOR</a:t>
              </a:r>
            </a:p>
            <a:p>
              <a:pPr algn="ctr">
                <a:lnSpc>
                  <a:spcPts val="1100"/>
                </a:lnSpc>
              </a:pP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Central Region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27B148A-6003-A9E8-C497-92166790242C}"/>
              </a:ext>
            </a:extLst>
          </p:cNvPr>
          <p:cNvGrpSpPr/>
          <p:nvPr/>
        </p:nvGrpSpPr>
        <p:grpSpPr>
          <a:xfrm>
            <a:off x="3369702" y="4695468"/>
            <a:ext cx="1648362" cy="950677"/>
            <a:chOff x="3369702" y="4695468"/>
            <a:chExt cx="1648362" cy="95067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9E86E65-145D-940D-49AF-957769593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71355" y="4695468"/>
              <a:ext cx="1646709" cy="950677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EFD6CC3-0184-6362-C904-169E58453A31}"/>
                </a:ext>
              </a:extLst>
            </p:cNvPr>
            <p:cNvSpPr txBox="1"/>
            <p:nvPr/>
          </p:nvSpPr>
          <p:spPr>
            <a:xfrm>
              <a:off x="3369702" y="5252376"/>
              <a:ext cx="1646711" cy="37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SITE AUDITOR</a:t>
              </a:r>
            </a:p>
            <a:p>
              <a:pPr algn="ctr">
                <a:lnSpc>
                  <a:spcPts val="1100"/>
                </a:lnSpc>
              </a:pP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Eastern Region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81467B7-72F5-268F-6B22-AB59A2BE63F9}"/>
              </a:ext>
            </a:extLst>
          </p:cNvPr>
          <p:cNvGrpSpPr/>
          <p:nvPr/>
        </p:nvGrpSpPr>
        <p:grpSpPr>
          <a:xfrm>
            <a:off x="7212952" y="4695468"/>
            <a:ext cx="1648592" cy="950677"/>
            <a:chOff x="7212952" y="4695468"/>
            <a:chExt cx="1648592" cy="95067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DEED949-4739-040E-7E80-C9C8E3C16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12952" y="4695468"/>
              <a:ext cx="1646709" cy="950677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EE12BCA-A17F-3EB3-49AA-19E969D022A9}"/>
                </a:ext>
              </a:extLst>
            </p:cNvPr>
            <p:cNvSpPr txBox="1"/>
            <p:nvPr/>
          </p:nvSpPr>
          <p:spPr>
            <a:xfrm>
              <a:off x="7214833" y="5252376"/>
              <a:ext cx="1646711" cy="37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SITE AUDITOR</a:t>
              </a:r>
            </a:p>
            <a:p>
              <a:pPr algn="ctr">
                <a:lnSpc>
                  <a:spcPts val="1100"/>
                </a:lnSpc>
              </a:pP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Northern Region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7761637-8FB7-D706-FE2F-60CCF7E094AD}"/>
              </a:ext>
            </a:extLst>
          </p:cNvPr>
          <p:cNvGrpSpPr/>
          <p:nvPr/>
        </p:nvGrpSpPr>
        <p:grpSpPr>
          <a:xfrm>
            <a:off x="9132533" y="4703383"/>
            <a:ext cx="1650942" cy="950677"/>
            <a:chOff x="9132533" y="4703383"/>
            <a:chExt cx="1650942" cy="95067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3440230-69CE-F02F-634F-EC5F27416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32533" y="4703383"/>
              <a:ext cx="1646709" cy="9506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38B5857-9D75-56A3-E298-50B1B321B9BF}"/>
                </a:ext>
              </a:extLst>
            </p:cNvPr>
            <p:cNvSpPr txBox="1"/>
            <p:nvPr/>
          </p:nvSpPr>
          <p:spPr>
            <a:xfrm>
              <a:off x="9136764" y="5252376"/>
              <a:ext cx="1646711" cy="37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SITE AUDITOR</a:t>
              </a:r>
            </a:p>
            <a:p>
              <a:pPr algn="ctr">
                <a:lnSpc>
                  <a:spcPts val="1100"/>
                </a:lnSpc>
              </a:pP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Southern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2197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2964</TotalTime>
  <Words>1818</Words>
  <Application>Microsoft Office PowerPoint</Application>
  <PresentationFormat>Widescreen</PresentationFormat>
  <Paragraphs>601</Paragraphs>
  <Slides>40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Nifraz M</cp:lastModifiedBy>
  <cp:revision>77</cp:revision>
  <dcterms:created xsi:type="dcterms:W3CDTF">2024-07-25T14:56:39Z</dcterms:created>
  <dcterms:modified xsi:type="dcterms:W3CDTF">2024-07-28T09:13:22Z</dcterms:modified>
</cp:coreProperties>
</file>