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256" r:id="rId2"/>
    <p:sldId id="383" r:id="rId3"/>
    <p:sldId id="323" r:id="rId4"/>
    <p:sldId id="624" r:id="rId5"/>
    <p:sldId id="386" r:id="rId6"/>
    <p:sldId id="387" r:id="rId7"/>
    <p:sldId id="388" r:id="rId8"/>
    <p:sldId id="389" r:id="rId9"/>
    <p:sldId id="390" r:id="rId10"/>
    <p:sldId id="392" r:id="rId11"/>
    <p:sldId id="393" r:id="rId12"/>
    <p:sldId id="394" r:id="rId13"/>
    <p:sldId id="568" r:id="rId14"/>
    <p:sldId id="485" r:id="rId15"/>
    <p:sldId id="569" r:id="rId16"/>
    <p:sldId id="486" r:id="rId17"/>
    <p:sldId id="487" r:id="rId18"/>
    <p:sldId id="488" r:id="rId19"/>
    <p:sldId id="570" r:id="rId20"/>
    <p:sldId id="489" r:id="rId21"/>
    <p:sldId id="490" r:id="rId22"/>
    <p:sldId id="491" r:id="rId23"/>
    <p:sldId id="492" r:id="rId24"/>
    <p:sldId id="571" r:id="rId25"/>
    <p:sldId id="493" r:id="rId26"/>
    <p:sldId id="572" r:id="rId27"/>
    <p:sldId id="502" r:id="rId28"/>
    <p:sldId id="494" r:id="rId29"/>
    <p:sldId id="495" r:id="rId30"/>
    <p:sldId id="496" r:id="rId31"/>
    <p:sldId id="573" r:id="rId32"/>
    <p:sldId id="497" r:id="rId33"/>
    <p:sldId id="574" r:id="rId34"/>
    <p:sldId id="498" r:id="rId35"/>
    <p:sldId id="499" r:id="rId36"/>
    <p:sldId id="575" r:id="rId37"/>
    <p:sldId id="503" r:id="rId38"/>
    <p:sldId id="505" r:id="rId39"/>
    <p:sldId id="576" r:id="rId40"/>
    <p:sldId id="506" r:id="rId41"/>
    <p:sldId id="507" r:id="rId42"/>
    <p:sldId id="577" r:id="rId43"/>
    <p:sldId id="508" r:id="rId44"/>
    <p:sldId id="578" r:id="rId45"/>
    <p:sldId id="551" r:id="rId46"/>
    <p:sldId id="579" r:id="rId47"/>
    <p:sldId id="552" r:id="rId48"/>
    <p:sldId id="553" r:id="rId49"/>
    <p:sldId id="554" r:id="rId50"/>
    <p:sldId id="555" r:id="rId51"/>
    <p:sldId id="556" r:id="rId52"/>
    <p:sldId id="557" r:id="rId53"/>
    <p:sldId id="558" r:id="rId54"/>
    <p:sldId id="559" r:id="rId55"/>
    <p:sldId id="560" r:id="rId56"/>
    <p:sldId id="561" r:id="rId57"/>
    <p:sldId id="580" r:id="rId58"/>
    <p:sldId id="562" r:id="rId59"/>
    <p:sldId id="581" r:id="rId60"/>
    <p:sldId id="563" r:id="rId61"/>
    <p:sldId id="582" r:id="rId62"/>
    <p:sldId id="564" r:id="rId63"/>
    <p:sldId id="565" r:id="rId64"/>
    <p:sldId id="583" r:id="rId65"/>
    <p:sldId id="566" r:id="rId66"/>
    <p:sldId id="584" r:id="rId67"/>
    <p:sldId id="567" r:id="rId68"/>
    <p:sldId id="585" r:id="rId69"/>
    <p:sldId id="509" r:id="rId70"/>
    <p:sldId id="510" r:id="rId71"/>
    <p:sldId id="511" r:id="rId72"/>
    <p:sldId id="512" r:id="rId73"/>
    <p:sldId id="586" r:id="rId74"/>
    <p:sldId id="513" r:id="rId75"/>
    <p:sldId id="587" r:id="rId76"/>
    <p:sldId id="514" r:id="rId77"/>
    <p:sldId id="515" r:id="rId78"/>
    <p:sldId id="516" r:id="rId79"/>
    <p:sldId id="588" r:id="rId80"/>
    <p:sldId id="597" r:id="rId81"/>
    <p:sldId id="621" r:id="rId82"/>
    <p:sldId id="589" r:id="rId83"/>
    <p:sldId id="518" r:id="rId84"/>
    <p:sldId id="590" r:id="rId85"/>
    <p:sldId id="519" r:id="rId86"/>
    <p:sldId id="520" r:id="rId87"/>
    <p:sldId id="591" r:id="rId88"/>
    <p:sldId id="521" r:id="rId89"/>
    <p:sldId id="592" r:id="rId90"/>
    <p:sldId id="522" r:id="rId91"/>
    <p:sldId id="523" r:id="rId92"/>
    <p:sldId id="524" r:id="rId93"/>
    <p:sldId id="593" r:id="rId94"/>
    <p:sldId id="525" r:id="rId95"/>
    <p:sldId id="526" r:id="rId96"/>
    <p:sldId id="616" r:id="rId97"/>
    <p:sldId id="613" r:id="rId98"/>
    <p:sldId id="612" r:id="rId99"/>
    <p:sldId id="594" r:id="rId100"/>
    <p:sldId id="527" r:id="rId101"/>
    <p:sldId id="622" r:id="rId102"/>
    <p:sldId id="595" r:id="rId103"/>
    <p:sldId id="528" r:id="rId104"/>
    <p:sldId id="596" r:id="rId105"/>
    <p:sldId id="530" r:id="rId106"/>
    <p:sldId id="620" r:id="rId107"/>
    <p:sldId id="598" r:id="rId108"/>
    <p:sldId id="531" r:id="rId109"/>
    <p:sldId id="532" r:id="rId110"/>
    <p:sldId id="533" r:id="rId111"/>
    <p:sldId id="534" r:id="rId112"/>
    <p:sldId id="599" r:id="rId113"/>
    <p:sldId id="535" r:id="rId114"/>
    <p:sldId id="600" r:id="rId115"/>
    <p:sldId id="536" r:id="rId116"/>
    <p:sldId id="537" r:id="rId117"/>
    <p:sldId id="619" r:id="rId118"/>
    <p:sldId id="539" r:id="rId119"/>
    <p:sldId id="540" r:id="rId120"/>
    <p:sldId id="541" r:id="rId121"/>
    <p:sldId id="542" r:id="rId122"/>
    <p:sldId id="543" r:id="rId123"/>
    <p:sldId id="544" r:id="rId124"/>
    <p:sldId id="545" r:id="rId125"/>
    <p:sldId id="546" r:id="rId126"/>
    <p:sldId id="547" r:id="rId127"/>
    <p:sldId id="601" r:id="rId128"/>
    <p:sldId id="548" r:id="rId129"/>
    <p:sldId id="549" r:id="rId130"/>
    <p:sldId id="602" r:id="rId131"/>
    <p:sldId id="550" r:id="rId132"/>
    <p:sldId id="483" r:id="rId133"/>
    <p:sldId id="484" r:id="rId1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CC"/>
    <a:srgbClr val="009999"/>
    <a:srgbClr val="009900"/>
    <a:srgbClr val="008000"/>
    <a:srgbClr val="006666"/>
    <a:srgbClr val="4D4D4D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15" autoAdjust="0"/>
  </p:normalViewPr>
  <p:slideViewPr>
    <p:cSldViewPr>
      <p:cViewPr varScale="1">
        <p:scale>
          <a:sx n="88" d="100"/>
          <a:sy n="88" d="100"/>
        </p:scale>
        <p:origin x="130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20" y="-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B0CD-D547-4A62-B68E-13BCD030C586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4DCC5-AE05-455E-B40F-4C542B3A40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50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A1B25-D3D5-1C3E-2EDD-8D991EA92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E1627-0A24-464E-3F6A-1B556BBBBA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29D02-DFBD-22A9-7652-21AF4638B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DC1F5-0907-63A4-AE87-D0CFDE827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22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AB282-2AF9-CBD5-5527-1F6F9B624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BA3E1-15FC-7F34-C872-C95400FE0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735F0-B972-1210-6FD5-100722576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AF88B-A389-06BB-F62E-3C7C821B5C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95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DCCD-3827-72B5-7BC6-5B17804F0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887E4-26E4-2FE6-E1A1-C53057E6FA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6F8F8-6E56-694F-375C-64B953C59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D465A-EAA1-852B-CAAF-D5E8D1F0D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60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79044-4E76-43DD-7869-B7C0F0262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98A95-A018-FB54-4C18-33585BFFB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42A07-3FED-F5B4-F15D-775B63824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6F1D7-E4BA-D926-BCEE-41D27F30B8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3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DB9A-FF4E-7475-E5D8-68C3B08BD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00CB9A-1C31-F73B-3CF0-2D0ADFEF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1D828-956B-3EAE-C116-9399BDFF6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509B6-ED74-81F2-A708-37E200653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24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3CA02-F45F-6AAE-6428-877B999F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C267C-28F0-B89B-B1CC-499CFDD37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4B40-5099-3EA3-C314-DE9E36E7E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9D7F9-F067-DBD0-9974-3BAA87CC5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79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A441D-6C5C-73FF-EFE2-4861E7012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A4C05C-1C93-C5D5-E395-3833B7239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EDD62-F296-9B92-3790-1327CF076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78B9A-0817-FFB2-FAAA-70C0574BCC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770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4DCC5-AE05-455E-B40F-4C542B3A40C8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8728935" y="1371600"/>
            <a:ext cx="338865" cy="38772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isometricOffAxis1Right">
              <a:rot lat="1080000" lon="20400000" rev="0"/>
            </a:camera>
            <a:lightRig rig="threePt" dir="t"/>
          </a:scene3d>
          <a:sp3d extrusionH="419100"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100462"/>
            <a:ext cx="7086600" cy="11430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b="40259"/>
          <a:stretch>
            <a:fillRect/>
          </a:stretch>
        </p:blipFill>
        <p:spPr bwMode="auto">
          <a:xfrm>
            <a:off x="0" y="6400800"/>
            <a:ext cx="141217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 userDrawn="1"/>
        </p:nvGrpSpPr>
        <p:grpSpPr>
          <a:xfrm>
            <a:off x="8610600" y="152400"/>
            <a:ext cx="457200" cy="1208314"/>
            <a:chOff x="-1524000" y="2672216"/>
            <a:chExt cx="925288" cy="189978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524000" y="3962400"/>
              <a:ext cx="685800" cy="609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isometricOffAxis2Left">
                <a:rot lat="1080000" lon="1200000" rev="0"/>
              </a:camera>
              <a:lightRig rig="threePt" dir="t"/>
            </a:scene3d>
            <a:sp3d extrusionH="4191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</a:t>
              </a: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1284512" y="3341912"/>
              <a:ext cx="685800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isometricOffAxis1Right">
                <a:rot lat="1080000" lon="20400000" rev="0"/>
              </a:camera>
              <a:lightRig rig="threePt" dir="t"/>
            </a:scene3d>
            <a:sp3d extrusionH="4191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1513375" y="2672216"/>
              <a:ext cx="685800" cy="609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isometricOffAxis2Left">
                <a:rot lat="1080000" lon="1200000" rev="0"/>
              </a:camera>
              <a:lightRig rig="threePt" dir="t"/>
            </a:scene3d>
            <a:sp3d extrusionH="4191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</a:t>
              </a:r>
            </a:p>
          </p:txBody>
        </p:sp>
      </p:grpSp>
    </p:spTree>
  </p:cSld>
  <p:clrMapOvr>
    <a:masterClrMapping/>
  </p:clrMapOvr>
  <p:transition spd="med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59226" y="381000"/>
            <a:ext cx="8458200" cy="905470"/>
            <a:chOff x="457200" y="381000"/>
            <a:chExt cx="8458200" cy="905470"/>
          </a:xfrm>
        </p:grpSpPr>
        <p:grpSp>
          <p:nvGrpSpPr>
            <p:cNvPr id="6" name="Group 5"/>
            <p:cNvGrpSpPr/>
            <p:nvPr userDrawn="1"/>
          </p:nvGrpSpPr>
          <p:grpSpPr>
            <a:xfrm rot="10800000">
              <a:off x="914401" y="381000"/>
              <a:ext cx="8000999" cy="905470"/>
              <a:chOff x="1825271" y="2590800"/>
              <a:chExt cx="3508729" cy="1676400"/>
            </a:xfrm>
            <a:solidFill>
              <a:schemeClr val="tx1"/>
            </a:solidFill>
          </p:grpSpPr>
          <p:sp>
            <p:nvSpPr>
              <p:cNvPr id="7" name="Oval 6"/>
              <p:cNvSpPr/>
              <p:nvPr/>
            </p:nvSpPr>
            <p:spPr>
              <a:xfrm>
                <a:off x="1825271" y="2590800"/>
                <a:ext cx="434414" cy="1676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025769" y="2590800"/>
                <a:ext cx="3308231" cy="1676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 userDrawn="1"/>
          </p:nvSpPr>
          <p:spPr>
            <a:xfrm rot="10800000">
              <a:off x="457200" y="381000"/>
              <a:ext cx="990600" cy="9054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403776" y="5344886"/>
            <a:ext cx="457200" cy="1284514"/>
            <a:chOff x="-1524000" y="2672216"/>
            <a:chExt cx="925288" cy="189978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1524000" y="3962400"/>
              <a:ext cx="685800" cy="609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isometricOffAxis2Left">
                <a:rot lat="1080000" lon="1200000" rev="0"/>
              </a:camera>
              <a:lightRig rig="threePt" dir="t"/>
            </a:scene3d>
            <a:sp3d extrusionH="4191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</a:t>
              </a: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-1284512" y="3341912"/>
              <a:ext cx="685800" cy="6096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isometricOffAxis1Right">
                <a:rot lat="1080000" lon="20400000" rev="0"/>
              </a:camera>
              <a:lightRig rig="threePt" dir="t"/>
            </a:scene3d>
            <a:sp3d extrusionH="4191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</a:t>
              </a: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-1513375" y="2672216"/>
              <a:ext cx="685800" cy="60960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scene3d>
              <a:camera prst="isometricOffAxis2Left">
                <a:rot lat="1080000" lon="1200000" rev="0"/>
              </a:camera>
              <a:lightRig rig="threePt" dir="t"/>
            </a:scene3d>
            <a:sp3d extrusionH="4191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Q</a:t>
              </a:r>
            </a:p>
          </p:txBody>
        </p:sp>
      </p:grpSp>
    </p:spTree>
  </p:cSld>
  <p:clrMapOvr>
    <a:masterClrMapping/>
  </p:clrMapOvr>
  <p:transition spd="med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09721-BDF7-45AD-9B5E-043A860E8C25}" type="datetimeFigureOut">
              <a:rPr lang="en-US" smtClean="0"/>
              <a:pPr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4B56C-66BF-4701-BF84-766D475DBA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9143999" cy="2649919"/>
          </a:xfrm>
          <a:prstGeom prst="round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07269" y="4598600"/>
            <a:ext cx="3965330" cy="1676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953000" y="2667000"/>
            <a:ext cx="4419600" cy="152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04624" y="2667000"/>
            <a:ext cx="41676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TAPA Awareness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b="40259"/>
          <a:stretch>
            <a:fillRect/>
          </a:stretch>
        </p:blipFill>
        <p:spPr bwMode="auto">
          <a:xfrm>
            <a:off x="0" y="6434468"/>
            <a:ext cx="141217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990600"/>
            <a:ext cx="83058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General Requirements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 Perimeter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 Outside Walls, Roof, and Doors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 Office and Warehouse Entry and Exit Points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 Inside Warehouse and Office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 Security Systems; Design, Monitoring and Responses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Training and Procedures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/>
              <a:t>Workforce Integrity</a:t>
            </a:r>
            <a:endParaRPr lang="en-US" sz="2400" dirty="0"/>
          </a:p>
          <a:p>
            <a:pPr marL="0" lvl="1"/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/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TAPA Requirements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6.3  Management Commitment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D271F84-7E9D-AE3E-9B3F-06B0F358D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4"/>
            <a:ext cx="7903030" cy="42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4474F-965B-6B02-0172-04ABDE5AE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CDA07F74-AAA2-2066-F6D4-3F4005FBCC8B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A5D152-2641-FCBA-1801-C57A2B5995DD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67674F-AB4D-85DA-B182-BF6A4379D9F1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2C45C31C-EB17-F1A0-A4F6-CB3CE62F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6.3 Escalation Procedures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72D571-8B3F-4587-8EBF-492848A697F0}"/>
              </a:ext>
            </a:extLst>
          </p:cNvPr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9A63102-43BA-2DAD-FFCF-75226E30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93432"/>
            <a:ext cx="7903030" cy="48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0382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6.2 Escalation Procedures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990600"/>
            <a:ext cx="4443413" cy="518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971016" y="6287655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337933" y="6352359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3136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0.2 Management Commitment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80AE41B-9E18-CAB3-91D1-B0403E1B6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4" y="1194933"/>
            <a:ext cx="7903030" cy="414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6.3 Management Commitment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143000"/>
            <a:ext cx="5318074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0.5 Risk Assessment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F8D62-0F35-1834-B633-7056713D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43000"/>
            <a:ext cx="7723518" cy="42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5EBDE-4854-20E5-3F30-3FAD0D0F8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EBFF8B12-11E6-E64C-635A-FB50CA45F21D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733C26-638A-DEE0-1E75-C62D7980D56C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18F18E-3C07-454A-2ABE-1CEECAA433A9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7BAF9500-B024-CD30-986A-A0E44818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0.5 Risk Assessment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B1FA15-DFA5-6998-FB48-4FE6AA0E33C9}"/>
              </a:ext>
            </a:extLst>
          </p:cNvPr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FF606ED-EA6E-7E55-EA68-46B109DD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43000"/>
            <a:ext cx="8202488" cy="42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963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6.5 Risk Assessment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05000"/>
            <a:ext cx="8092008" cy="244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6.4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2C074-5555-91E3-0F33-8E50EE5D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903030" cy="41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6.7 Information Control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023068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89985" y="5715000"/>
            <a:ext cx="3620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3138 – Access to Buyer Assets Procedure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Control and Area Access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B90BB-8650-3C53-21EE-81EF81EB7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4933"/>
            <a:ext cx="7903030" cy="42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7. General Requirements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6.8 Information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AA32D-7F53-A305-5793-B48E41E41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80728"/>
            <a:ext cx="7903030" cy="438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6.9 Information Control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5FF2DA8-F16A-6E6A-7E73-B7C6353C4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43000"/>
            <a:ext cx="7903030" cy="43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6.11 Information Control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80233"/>
            <a:ext cx="7937500" cy="279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075833"/>
            <a:ext cx="8001000" cy="141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6.11 Maintenance Programs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005B46-3DB8-561A-364D-20EA5A295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4" y="1268760"/>
            <a:ext cx="7903030" cy="384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6.11 Maintenance Programs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8229600" cy="1525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667000"/>
            <a:ext cx="6540500" cy="317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74784">
            <a:off x="3818616" y="6059055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85533" y="6105017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5488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6.12 Maintenance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C1319-377F-A863-3159-F01B61C1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723518" cy="41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6.17 Contractors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361416" y="57235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28333" y="5769481"/>
            <a:ext cx="2793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 – handbook- Email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5F981-5B01-DF69-6252-E7A1E68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62" y="1194934"/>
            <a:ext cx="7903030" cy="41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BF556-E582-263D-F7D6-679497CBB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F159732-638D-2939-D69E-4E6DE4386D49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0AA3C3-A03D-8EFE-F504-BC12A29EACF6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08229C-5958-8F11-EC68-1A8904E83368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21A5E52C-D47D-D493-F192-CD544F9B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6.16 Shipping and Receiving Records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45537-2CB5-DD21-EC5D-B81DCD0B1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903030" cy="41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6229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6.17 Shipping and Receiving Records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74FE9-5D54-DAA7-7A30-350C0083D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8760"/>
            <a:ext cx="7903030" cy="40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6.18 Shipping and Receiving Records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775011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41928" y="5845681"/>
            <a:ext cx="172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438 POD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D5773-4B04-7A81-8E2F-D4F3822CC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73681"/>
            <a:ext cx="7903030" cy="40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0.1. Documentation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D727DAA-93C3-7560-4E24-411E89BE5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7903030" cy="4394307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6.19 Pre-alert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AC2446-48C9-39BD-A85A-ECD947C99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723518" cy="418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6963229" cy="1066800"/>
          </a:xfrm>
        </p:spPr>
        <p:txBody>
          <a:bodyPr>
            <a:noAutofit/>
          </a:bodyPr>
          <a:lstStyle/>
          <a:p>
            <a:r>
              <a:rPr lang="en-US" sz="2400" dirty="0"/>
              <a:t>7. 7 </a:t>
            </a:r>
            <a:r>
              <a:rPr lang="en-GB" sz="2400" dirty="0"/>
              <a:t>Workforce Integrity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610851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7.1 Screening/Vetting/Background Checks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579161" y="56473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46078" y="5693281"/>
            <a:ext cx="222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43 Recruitment Policy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D7E4-95CF-0D39-F6A2-7FC6CF4A2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43000"/>
            <a:ext cx="7903030" cy="42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7.2 Screening/Vetting/Background Checks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7D60D-6942-A994-F6CE-18732FF4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4932"/>
            <a:ext cx="7903030" cy="425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7.3 Screening/Vetting/Background Checks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A6B5ED-66C2-BB88-EBCD-D65387265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54" y="1143000"/>
            <a:ext cx="7903030" cy="41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7.4 Screening/Vetting/Background Checks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2FD6B-30F8-724F-AFB7-8B2712D9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4932"/>
            <a:ext cx="7903030" cy="417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7.5 Screening/Vetting/Background Checks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361416" y="56473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28333" y="5693281"/>
            <a:ext cx="235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1922 Resignation Policy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26AD97E-C111-4425-35ED-D402AD7C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43001"/>
            <a:ext cx="7903030" cy="42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7.5 Screening/Vetting/Background Checks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7650" y="942975"/>
            <a:ext cx="3841750" cy="535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579161" y="6180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46078" y="6226681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1751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7.6 Screening/Vetting/Background Checks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21B3E-DA9D-3CF2-DDF9-05B1C1388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4934"/>
            <a:ext cx="7903030" cy="43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7.7 Screening/Vetting/Background Checks</a:t>
            </a:r>
          </a:p>
        </p:txBody>
      </p:sp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3614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28333" y="5845681"/>
            <a:ext cx="2852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3475 – Workforce checklist WI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421BEBA-5A85-19A4-849A-F619C9C58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37944"/>
            <a:ext cx="7903030" cy="41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0.1. Documentation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371600"/>
            <a:ext cx="5815013" cy="434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7.7 Screening/Vetting/Background Checks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990600"/>
            <a:ext cx="5148826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579161" y="6180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46078" y="6226681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3476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7.8 Screening/Vetting/Background Checks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513816" y="54949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80733" y="5540881"/>
            <a:ext cx="2226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43 Recruitment Policy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F99C3-DD2B-96C7-E840-ABD600BC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43528"/>
            <a:ext cx="7903030" cy="41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2400" dirty="0"/>
              <a:t>7.2. Termination or Rehiring of Workforce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2" descr="d:\Edwin-Data\Pictures\Clipart\SYMBOLS\faq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81000"/>
            <a:ext cx="6008687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d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3" descr="D:\MAlTamush\Desktop\stuff for ehs ppt\Thank yo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0.4. General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824083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91000" y="594360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3402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AB37BE-7DDE-C107-352B-E9AB6F6F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194933"/>
            <a:ext cx="7903031" cy="41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8796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0.2. General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35490"/>
            <a:ext cx="6629400" cy="1307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b="25949"/>
          <a:stretch>
            <a:fillRect/>
          </a:stretch>
        </p:blipFill>
        <p:spPr bwMode="auto">
          <a:xfrm>
            <a:off x="914400" y="2507090"/>
            <a:ext cx="6629400" cy="1862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45758"/>
            <a:ext cx="6629400" cy="1345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74784">
            <a:off x="3971016" y="59858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337933" y="6019800"/>
            <a:ext cx="181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5487, 319 , 5483</a:t>
            </a:r>
          </a:p>
        </p:txBody>
      </p:sp>
    </p:spTree>
    <p:extLst>
      <p:ext uri="{BB962C8B-B14F-4D97-AF65-F5344CB8AC3E}">
        <p14:creationId xmlns:p14="http://schemas.microsoft.com/office/powerpoint/2010/main" val="408948796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7.1 Perimeter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3273075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1.2 Lighting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666BF-FD51-4B1C-5598-4469E61B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43000"/>
            <a:ext cx="8202488" cy="43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9532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1.3 Warehouse External Cargo Handling, Shipping, and Receiving Yard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824083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91000" y="594360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3141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1D6C0A7-E2A5-A325-1990-5A71142F0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92423"/>
            <a:ext cx="7795526" cy="42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042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1.3 Warehouse External Cargo Handling, Shipping, and Receiving Yard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824083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91000" y="594360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3131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447800"/>
            <a:ext cx="6576441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5801042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990600"/>
            <a:ext cx="83058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What is TAPA 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TAPA Mission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Difference between FSR &amp; TSR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Classification levels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Certification procedure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Benefits of TAPA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TAPA requirements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r>
              <a:rPr lang="en-US" dirty="0"/>
              <a:t>Documentation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/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Course Outline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1.4  Warehouse External Cargo Handling, Shipping, and Receiving Yard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0D85A-63BE-2502-7ABE-C0A2D5FA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7903030" cy="43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8909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1.11/7.1.15 External Dock Areas including illuminated lighting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646746-C72F-D13E-8C70-7C1570FDF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4933"/>
            <a:ext cx="7903030" cy="4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45365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1.12 External Dock Areas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7720F-4134-0CAF-540C-C37124DB6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903030" cy="41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4663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1.14 External Dock Areas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72371EF-BE5A-4BDC-90F5-68DF0561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7903030" cy="41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7513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1.12 External Dock Areas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4043850" cy="277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114800"/>
            <a:ext cx="3962400" cy="24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143000"/>
            <a:ext cx="404529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984663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1.16 Personal Vehicles Access 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824083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91000" y="594360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3141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39E2943-9329-C85A-3969-C7D17612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88385"/>
            <a:ext cx="7903030" cy="42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8633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1.16 Personal Vehicles Access 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824083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191000" y="594360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3131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70050"/>
            <a:ext cx="6576441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758633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6963229" cy="838201"/>
          </a:xfrm>
        </p:spPr>
        <p:txBody>
          <a:bodyPr>
            <a:noAutofit/>
          </a:bodyPr>
          <a:lstStyle/>
          <a:p>
            <a:r>
              <a:rPr lang="en-US" sz="3200" dirty="0"/>
              <a:t>7. 2 Outside Walls, Roof, and Doors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880485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2.6 Outside Walls, Roof, and Doors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0D87E-BF6A-F0E7-4045-17C6E7FA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4933"/>
            <a:ext cx="7903030" cy="43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609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2.10. Exterior Walls and Roof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9C694-69CD-6E78-1D02-00D397B27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43000"/>
            <a:ext cx="7903030" cy="422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2507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177290"/>
            <a:ext cx="8305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TAPA Security Standards have been established to ensure secure transportation and storage of high value theft targeted cargo.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The Facility Security Requirements (FSR) represents minimum standards, specifically for secure warehousing, or in-transit storage, within a supply chain.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TAPA’s Standard, Trucking Security Requirements (TSR) is a separate Standard, focused exclusively on transporting products by truck within the supply chain.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The successful implementation of the TAPA Security Standards is dependent upon</a:t>
            </a:r>
          </a:p>
          <a:p>
            <a:r>
              <a:rPr lang="en-US" dirty="0"/>
              <a:t>LSP’s (Logistics Service Providers), Buyers (owner of the cargo) and TAPA authorized auditors working together.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10800000">
            <a:off x="0" y="51934"/>
            <a:ext cx="8000999" cy="905470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457200" y="-762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About TAPA Standards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2.11. Exterior Walls and Roof 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07C038C-C701-831A-7037-028B4D290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43001"/>
            <a:ext cx="7903030" cy="42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365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2.11. Exterior Walls and Roof   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r="14360"/>
          <a:stretch>
            <a:fillRect/>
          </a:stretch>
        </p:blipFill>
        <p:spPr bwMode="auto">
          <a:xfrm>
            <a:off x="228600" y="1752600"/>
            <a:ext cx="4419600" cy="299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143000"/>
            <a:ext cx="368675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219365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2.14.Exterior Walls and Roof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7695B97-C4D9-EB32-8231-19B15CCAA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43000"/>
            <a:ext cx="7903030" cy="420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4335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2.14.Exterior Walls and Roof  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024" y="870099"/>
            <a:ext cx="2514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824" y="870099"/>
            <a:ext cx="2485176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657600"/>
            <a:ext cx="269171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3657600"/>
            <a:ext cx="452280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924335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2.16.Exterior Walls and Roof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B9B35-9918-DDAA-3381-AFB2CC25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8867"/>
            <a:ext cx="7903030" cy="42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3856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2.17.Exterior Walls and Roof 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09E7089-EB0A-DE2D-8027-74A0C5DF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903030" cy="44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627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2.17.Exterior Walls and Roof  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1295400"/>
            <a:ext cx="421699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95400"/>
            <a:ext cx="3886200" cy="417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326627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6963229" cy="1066800"/>
          </a:xfrm>
        </p:spPr>
        <p:txBody>
          <a:bodyPr>
            <a:noAutofit/>
          </a:bodyPr>
          <a:lstStyle/>
          <a:p>
            <a:r>
              <a:rPr lang="en-US" sz="2400" dirty="0"/>
              <a:t>7. 3 Office and Warehouse Entry and Exit Points 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610851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3.1 Office Area Visitor Entry Points   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6662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033133" y="5943600"/>
            <a:ext cx="2348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3116 – Security Manual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115651F-40BD-D589-33D5-8B59D2C6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1687"/>
            <a:ext cx="7903030" cy="41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13335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3.1 Office Area Visitor Entry Points  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193858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143255" y="1180855"/>
            <a:ext cx="289609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595064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61981" y="5943600"/>
            <a:ext cx="1829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324 – Visitor Log</a:t>
            </a:r>
          </a:p>
        </p:txBody>
      </p:sp>
    </p:spTree>
    <p:extLst>
      <p:ext uri="{BB962C8B-B14F-4D97-AF65-F5344CB8AC3E}">
        <p14:creationId xmlns:p14="http://schemas.microsoft.com/office/powerpoint/2010/main" val="942513335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32FE6-BF29-37C1-8CFD-E6A94DA54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93BFD5-ECCB-0CA1-6B6A-0E0C12463682}"/>
              </a:ext>
            </a:extLst>
          </p:cNvPr>
          <p:cNvSpPr txBox="1"/>
          <p:nvPr/>
        </p:nvSpPr>
        <p:spPr>
          <a:xfrm>
            <a:off x="533400" y="990600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D9459D58-8DCE-D561-AF1A-FEE5CAB7BFF6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510B90-7790-E330-C180-81550138A0A2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549290-1257-F4C1-5290-E52399653F19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8745A5D2-4417-0332-4A88-1E3049A4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TAPA 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06759-7010-B91F-90B3-8EBB9B5D5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340768"/>
            <a:ext cx="8305801" cy="45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248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3.4 Office Area Visitor Entry Point (s)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7DB33-C1EE-18D0-3A99-FBC295DD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4"/>
            <a:ext cx="7903030" cy="43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3315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3.5 Office Area Visitor Entry Point (s) 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CBB149-874E-3923-A444-2247ACDE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7903030" cy="43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8628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3.5 Office Area Visitor Entry Points   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914400"/>
            <a:ext cx="4800600" cy="529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898628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3.8 Office Area Visitor Entry Points   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5900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956933" y="5943600"/>
            <a:ext cx="1942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days record required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D2BA374-2B37-581B-6BCB-ADB8120A5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1687"/>
            <a:ext cx="7903030" cy="41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3.8 Office Area Visitor Entry Points  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76400"/>
            <a:ext cx="3458447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00200"/>
            <a:ext cx="35099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3.15. Driver and Vehicle Identification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DE8752D-F3C7-991E-DA04-5666EBD38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3659"/>
            <a:ext cx="7723518" cy="41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6774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3.15. Driver and Vehicle Identification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28800"/>
            <a:ext cx="8582436" cy="155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595064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61981" y="594360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5485</a:t>
            </a:r>
          </a:p>
        </p:txBody>
      </p:sp>
    </p:spTree>
    <p:extLst>
      <p:ext uri="{BB962C8B-B14F-4D97-AF65-F5344CB8AC3E}">
        <p14:creationId xmlns:p14="http://schemas.microsoft.com/office/powerpoint/2010/main" val="1594167746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3.16. Driver and Vehicle Identification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DA9F5-35B5-4F8A-37D6-E4C52DAF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723518" cy="41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8905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6963229" cy="838201"/>
          </a:xfrm>
        </p:spPr>
        <p:txBody>
          <a:bodyPr>
            <a:noAutofit/>
          </a:bodyPr>
          <a:lstStyle/>
          <a:p>
            <a:r>
              <a:rPr lang="en-US" sz="2400" dirty="0"/>
              <a:t>7.4 </a:t>
            </a:r>
            <a:r>
              <a:rPr lang="en-US" sz="2800" dirty="0"/>
              <a:t>Inside</a:t>
            </a:r>
            <a:r>
              <a:rPr lang="en-US" sz="2400" dirty="0"/>
              <a:t> Warehouse and Office  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377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470487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4.1. Warehouse Area: Multi-Tenant walls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3BB98-D479-C8F2-B95D-6D9FD8A8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7723518" cy="44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133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Difference Between FSR &amp; TSR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2DD3F-4279-5429-3B6C-FF16A0482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8" y="1194933"/>
            <a:ext cx="7903031" cy="4466314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4.2. Warehouse Area: Multi-Tenant walls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1BD1A-1038-0446-F600-A7B3BEE8C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4"/>
            <a:ext cx="7903030" cy="43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859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4.4. Warehouse Area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9871A-812B-C1CC-830B-6667C2954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4934"/>
            <a:ext cx="7903030" cy="42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7175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4.5. Warehouse Area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B4568-1847-D3AB-D757-9C2ECE835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7903030" cy="41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465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4.10. Warehouse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46807-A82B-4E8D-C0BD-1E7DB227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4934"/>
            <a:ext cx="7903030" cy="41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7194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4.22  Trash bags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72030-D19B-0654-74BD-FB4DD15D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903030" cy="4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621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4.23  No pre- loading or parking during non - operational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82AE9-32A8-A8D5-626C-029F72DFB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723518" cy="41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979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4.27  7-points Inspection  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28280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94933" y="5943600"/>
            <a:ext cx="3724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3142 – Security Seal Monitoring &amp; Control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9043767-DC7A-1DA2-B30A-B4352ACA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61687"/>
            <a:ext cx="7651510" cy="40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3485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4.27  7-points Inspection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447800"/>
            <a:ext cx="42672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293" y="1447799"/>
            <a:ext cx="4280307" cy="4191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658083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25000" y="5943600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3096 &amp; 3097</a:t>
            </a:r>
          </a:p>
        </p:txBody>
      </p:sp>
    </p:spTree>
    <p:extLst>
      <p:ext uri="{BB962C8B-B14F-4D97-AF65-F5344CB8AC3E}">
        <p14:creationId xmlns:p14="http://schemas.microsoft.com/office/powerpoint/2010/main" val="124553485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4.28  Security Seals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2DE481F-5EDE-EDA8-5A21-28715C18B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73524"/>
            <a:ext cx="7903030" cy="40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943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4.28  Security Seals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143000"/>
            <a:ext cx="4146550" cy="5099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864" y="2155422"/>
            <a:ext cx="4505736" cy="257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840943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990600"/>
            <a:ext cx="83058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Facilities are classified into one of three FSR Classification Levels, based on the level of</a:t>
            </a:r>
          </a:p>
          <a:p>
            <a:r>
              <a:rPr lang="en-US" dirty="0"/>
              <a:t>protection needed:</a:t>
            </a:r>
          </a:p>
          <a:p>
            <a:endParaRPr lang="en-US" dirty="0"/>
          </a:p>
          <a:p>
            <a:r>
              <a:rPr lang="en-US" dirty="0"/>
              <a:t>• Level A = highest security protection</a:t>
            </a:r>
          </a:p>
          <a:p>
            <a:endParaRPr lang="en-US" dirty="0"/>
          </a:p>
          <a:p>
            <a:r>
              <a:rPr lang="en-US" dirty="0"/>
              <a:t>• Level B = mid-level security protection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• Level C = lowest security protection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/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TAPA FSR Classification Levels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533775"/>
            <a:ext cx="55340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4.29  Control of Security Seals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28280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94933" y="5943600"/>
            <a:ext cx="3724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3142 – Security Seal Monitoring &amp; Control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D78292C-3787-A7B9-014F-565AFF7C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1688"/>
            <a:ext cx="7723518" cy="41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232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4.29  Control of Security Seals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4127500" cy="521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14400"/>
            <a:ext cx="37592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12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925554" y="6287655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92471" y="632162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3143</a:t>
            </a:r>
          </a:p>
        </p:txBody>
      </p:sp>
    </p:spTree>
    <p:extLst>
      <p:ext uri="{BB962C8B-B14F-4D97-AF65-F5344CB8AC3E}">
        <p14:creationId xmlns:p14="http://schemas.microsoft.com/office/powerpoint/2010/main" val="78580232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4.30  Control of Security Seals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C0591-6261-9270-B338-272D55ED3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903030" cy="41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6809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4.31  Compromised Security Seals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28280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94933" y="5943600"/>
            <a:ext cx="3724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3142 – Security Seal Monitoring &amp; Control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CB637F5-F45F-DE38-EB78-FF5646413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40024"/>
            <a:ext cx="7903030" cy="42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7691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4.31  Compromised Security Seals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8229600" cy="2048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12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8948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61733" y="5943600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298</a:t>
            </a:r>
          </a:p>
        </p:txBody>
      </p:sp>
    </p:spTree>
    <p:extLst>
      <p:ext uri="{BB962C8B-B14F-4D97-AF65-F5344CB8AC3E}">
        <p14:creationId xmlns:p14="http://schemas.microsoft.com/office/powerpoint/2010/main" val="273707691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4.32  Loading/ Unloading Validation Process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285216" y="5909632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52133" y="5845681"/>
            <a:ext cx="3581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 Process Map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2029 – Incident Management Procedure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4481A4E-5125-9747-547F-87809279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723518" cy="41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8374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4.32  Loading/ Unloading Validation Process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56146"/>
            <a:ext cx="8382000" cy="23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86910" y="4083790"/>
            <a:ext cx="2914949" cy="182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1" y="3537099"/>
            <a:ext cx="2740447" cy="293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698374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4.33  Fraudulent Pick-Ups 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23533" y="5845681"/>
            <a:ext cx="3039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3133– IB/OB Pre-alert Procedure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1371137-6B98-7F6A-7BAC-FB986BBDF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73681"/>
            <a:ext cx="7723518" cy="41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296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4.33  Fraudulent Pick-Ups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" y="914400"/>
            <a:ext cx="4672013" cy="544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0"/>
            <a:ext cx="4191000" cy="2386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506296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6963229" cy="1066800"/>
          </a:xfrm>
        </p:spPr>
        <p:txBody>
          <a:bodyPr>
            <a:noAutofit/>
          </a:bodyPr>
          <a:lstStyle/>
          <a:p>
            <a:r>
              <a:rPr lang="en-US" sz="2400" dirty="0"/>
              <a:t>7. 5 </a:t>
            </a:r>
            <a:r>
              <a:rPr lang="en-GB" sz="2400" dirty="0"/>
              <a:t>Security Systems, Design, Monitoring and Responses</a:t>
            </a:r>
            <a:endParaRPr lang="en-US" sz="24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610851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806476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Single site Certification by an Independent Audit Body(IAB).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Multi-site Certification by Authorized Auditors( AA) only via following the training and passing the exam.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Self- audit Certification by IAB or AA.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Certificate will be valid for 3 years.</a:t>
            </a:r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Certification Procedure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 Monitoring Post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BA896-5A03-BABB-D134-5743D2B77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903030" cy="42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 Monitoring Post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23533" y="5845681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3116 Security Manual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E62F8-05F5-ECBB-B8A3-2083B2322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73682"/>
            <a:ext cx="7903030" cy="409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5.3 Monitoring Post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AB3E9F-1C77-86BC-1DC8-EE0817CA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41330"/>
            <a:ext cx="7903030" cy="4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5.3 Monitoring Post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01" y="1876425"/>
            <a:ext cx="430674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3901" y="1876425"/>
            <a:ext cx="460491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5.4 Monitoring Post</a:t>
            </a:r>
          </a:p>
        </p:txBody>
      </p:sp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742416" y="54949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09333" y="5540881"/>
            <a:ext cx="1891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Days System Record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D7B6B04-54C8-262A-B058-55FF9D253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4933"/>
            <a:ext cx="7903030" cy="41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5.4 Monitoring Post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90600"/>
            <a:ext cx="70993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742416" y="54949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09333" y="5540881"/>
            <a:ext cx="2262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2782 – Manual Record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5.5 Monitoring Post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3533" y="5845681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3116 Security Manual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607A4-B991-3063-C8A1-8C4770E53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73681"/>
            <a:ext cx="7903030" cy="41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5.6 Monitoring Post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B173F-852D-DA18-DCF2-45981F1AD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903030" cy="4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5.10 IDS –Intrusion Detection System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3533" y="5845681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3116 Security Manual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61495C-9A70-0A0D-E90A-D280A505D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96752"/>
            <a:ext cx="7776864" cy="41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5.10 IDS –Intrusion Detection System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1447800"/>
            <a:ext cx="8458200" cy="1235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895600"/>
            <a:ext cx="8534400" cy="146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23533" y="5736266"/>
            <a:ext cx="3558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5484 – Area Access Register</a:t>
            </a:r>
          </a:p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5488 – Security Systems Access Register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901303"/>
            <a:ext cx="83058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u="sng" dirty="0"/>
              <a:t>IAB Certification including Multisite (Levels A, B, or C)</a:t>
            </a:r>
          </a:p>
          <a:p>
            <a:r>
              <a:rPr lang="en-US" dirty="0"/>
              <a:t>The IAB will advise TAPA of the audit scope and results. If the audit is completed</a:t>
            </a:r>
          </a:p>
          <a:p>
            <a:r>
              <a:rPr lang="en-US" dirty="0"/>
              <a:t>successfully, the IAB issues a certificate indicating the LSP/Applicant is now TAPA FSR</a:t>
            </a:r>
          </a:p>
          <a:p>
            <a:r>
              <a:rPr lang="en-US" dirty="0"/>
              <a:t>certified. The level of certification (Level A, B, or C) will be specified on the certificate.</a:t>
            </a:r>
          </a:p>
          <a:p>
            <a:endParaRPr lang="en-US" dirty="0"/>
          </a:p>
          <a:p>
            <a:r>
              <a:rPr lang="en-US" b="1" u="sng" dirty="0"/>
              <a:t>Self-Certification (Level C Only)</a:t>
            </a:r>
          </a:p>
          <a:p>
            <a:r>
              <a:rPr lang="en-US" dirty="0"/>
              <a:t>Level C Self-Certifications must be performed by an Authorized Auditor (AA). An AA can be an internal employee / associate, trained and authorized by TAPA as an FSR AA.</a:t>
            </a:r>
          </a:p>
          <a:p>
            <a:r>
              <a:rPr lang="en-US" dirty="0"/>
              <a:t>Regardless of which type of Auditor is used to conduct the Self-Certification, the completed Audit Form must be submitted to TAPA to receive the FSR Level C certification.</a:t>
            </a:r>
            <a:endParaRPr lang="en-US" sz="2400" dirty="0"/>
          </a:p>
          <a:p>
            <a:pPr marL="0" lvl="1"/>
            <a:endParaRPr lang="en-US" dirty="0"/>
          </a:p>
          <a:p>
            <a:pPr marL="0" lvl="1"/>
            <a:r>
              <a:rPr lang="en-US" b="1" u="sng" dirty="0"/>
              <a:t>Waiver</a:t>
            </a:r>
            <a:r>
              <a:rPr lang="en-US" dirty="0"/>
              <a:t> </a:t>
            </a:r>
          </a:p>
          <a:p>
            <a:r>
              <a:rPr lang="en-US" dirty="0"/>
              <a:t>A waiver is a written approval to exempt an LSP/Applicant from a specific TAPA requirement or to accept an alternative compliance solution. A waiver may be requested if an LSP/Applicant cannot meet a specific requirement in the FSR and can justify alternative measures to address the Security Standard requirement. Waivers are valid for the period of the certification. </a:t>
            </a:r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§"/>
            </a:pPr>
            <a:endParaRPr lang="en-US" dirty="0"/>
          </a:p>
          <a:p>
            <a:pPr marL="0"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Certification Procedure 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812800"/>
            <a:ext cx="4362450" cy="570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5.10 IDS –Intrusion Detection System</a:t>
            </a:r>
          </a:p>
        </p:txBody>
      </p:sp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742416" y="6363856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38600" y="6397823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3137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0168-99BA-591E-CB15-46E267197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5BCBC153-F126-736E-D3D8-E837A181E429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0BCB18-8536-ABC3-696A-1EAFC756F73C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7A7DF1-8384-1FB5-7561-8AB8027D3A6B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5B46B474-4C04-475E-5551-CE0D414C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5.11 IDS –Intrusion Detection System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3BC5BA-3773-5431-56E2-EF193EADA9A1}"/>
              </a:ext>
            </a:extLst>
          </p:cNvPr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A1E34C-0CEB-59EB-1742-9603BCFE1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903030" cy="41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02042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5.11 IDS –Intrusion Detection System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66800"/>
            <a:ext cx="4174751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1" y="1066800"/>
            <a:ext cx="4114799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5.12 IDS –Intrusion Detection System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3533" y="5845681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3116 Security Manual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1E39BB0-67D8-3A26-B01B-5969D0EA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37943"/>
            <a:ext cx="7903030" cy="41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5.12 IDS –Intrusion Detection System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990600"/>
            <a:ext cx="3441700" cy="530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1550" y="914400"/>
            <a:ext cx="3448050" cy="536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5.18 CCTV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98878-F9EA-B0F6-5CEB-D29E687C6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4"/>
            <a:ext cx="7723518" cy="41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5.19 CCTV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F4A6423-0273-B250-5AFD-6AA87D1C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4"/>
            <a:ext cx="7903030" cy="417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5.19 CCTV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" y="1482725"/>
            <a:ext cx="8388350" cy="389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5.20 CCTV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3533" y="5845681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3116 Security Manual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2ADA591-9E26-DCF6-EDD8-371066FFE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43000"/>
            <a:ext cx="7903030" cy="42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5.20 CCTV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b="6250"/>
          <a:stretch>
            <a:fillRect/>
          </a:stretch>
        </p:blipFill>
        <p:spPr bwMode="auto">
          <a:xfrm>
            <a:off x="533400" y="1447800"/>
            <a:ext cx="786765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0566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23533" y="5845681"/>
            <a:ext cx="272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3102 Daily Security Checklist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086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Benefits of FSR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1C25E-07A0-AA10-70D1-9B2C36474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4933"/>
            <a:ext cx="7903030" cy="4394308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5.21 CCTV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4E46A-A1EF-CF3B-F3ED-A549E7AB8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4933"/>
            <a:ext cx="7903030" cy="41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5.22 CCTV</a:t>
            </a:r>
          </a:p>
        </p:txBody>
      </p:sp>
      <p:pic>
        <p:nvPicPr>
          <p:cNvPr id="7" name="Picture 6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2980416" y="5799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347333" y="5845681"/>
            <a:ext cx="3077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2940 CCTV Data Protection Policy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F833C-B4D6-DAD4-B897-AF3214CA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73681"/>
            <a:ext cx="7903030" cy="40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5.23 CCTV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0B26197-1F57-6FAA-05A9-D7D1E4A1F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4933"/>
            <a:ext cx="7776864" cy="41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5.23 CCTV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28800"/>
            <a:ext cx="8382000" cy="163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474784">
            <a:off x="3971016" y="54187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337933" y="5464681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2939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6963229" cy="1066800"/>
          </a:xfrm>
        </p:spPr>
        <p:txBody>
          <a:bodyPr>
            <a:noAutofit/>
          </a:bodyPr>
          <a:lstStyle/>
          <a:p>
            <a:r>
              <a:rPr lang="en-US" sz="2400" dirty="0"/>
              <a:t>7. 6 </a:t>
            </a:r>
            <a:r>
              <a:rPr lang="en-GB" sz="2400" dirty="0"/>
              <a:t>Training and Procedures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8077200" cy="36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610851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0.3 Management Commitment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9D6D2F-4729-FFC1-33D7-069EAF6A6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4933"/>
            <a:ext cx="8274496" cy="42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ACFDF-105A-BD99-F4AF-ABB3B5E1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165AA23D-34FC-3625-9CB7-1EF1444E5488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05FAEC5-5AB1-E046-A1A1-C0EC138B3D29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00A47E-A09F-6B42-9CDF-17F67D1049D9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9B437C57-954D-3FD3-F89A-4229CBEF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0.6 Management Commitment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0C7BA3-AC8D-1DB3-0613-3AF536AB51F9}"/>
              </a:ext>
            </a:extLst>
          </p:cNvPr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A660C9D-40B1-04D8-D49C-D12E6C8C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94933"/>
            <a:ext cx="8274496" cy="42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2604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CF04-8D85-B6BD-323A-15999EE43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643B1B39-FFFD-8E5C-EA2F-F25964113F73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AF49A2-F6BA-67B6-CBBA-E8A5B85DDF72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DA8A29-9783-FA21-0952-05B47C9EAFF4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F01A98CF-2DE8-8C48-0614-F5181E40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0.7 Management Commitment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E51CF0-8240-F01F-3703-17E012049A76}"/>
              </a:ext>
            </a:extLst>
          </p:cNvPr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D814675-B880-DCE4-D01D-33991C57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5913"/>
            <a:ext cx="8274496" cy="42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466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2CB4-9196-2F3E-8502-E5CEA4449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E4CC872-663D-923B-29ED-D8F705150EFC}"/>
              </a:ext>
            </a:extLst>
          </p:cNvPr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92E66D-0F64-A63E-6354-13561431D261}"/>
                </a:ext>
              </a:extLst>
            </p:cNvPr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C22011-ED9E-26EF-AFA8-B0E4BE7BCA32}"/>
                </a:ext>
              </a:extLst>
            </p:cNvPr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>
            <a:extLst>
              <a:ext uri="{FF2B5EF4-FFF2-40B4-BE49-F238E27FC236}">
                <a16:creationId xmlns:a16="http://schemas.microsoft.com/office/drawing/2014/main" id="{E5E5820B-D923-363F-5EDC-0BEA6B87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 Escalation Procedures</a:t>
            </a:r>
          </a:p>
        </p:txBody>
      </p:sp>
      <p:pic>
        <p:nvPicPr>
          <p:cNvPr id="7" name="Picture 6" descr="d:\Edwin-Data\Pictures\Clipart\OFFICE\Paper_clip_font_awesome.svg.png">
            <a:extLst>
              <a:ext uri="{FF2B5EF4-FFF2-40B4-BE49-F238E27FC236}">
                <a16:creationId xmlns:a16="http://schemas.microsoft.com/office/drawing/2014/main" id="{2513FACE-59B8-C902-C722-3F85BF1D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474784">
            <a:off x="2980416" y="5494919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EAA762-1D2A-F85A-D30B-C3106F4E4FC5}"/>
              </a:ext>
            </a:extLst>
          </p:cNvPr>
          <p:cNvSpPr txBox="1"/>
          <p:nvPr/>
        </p:nvSpPr>
        <p:spPr>
          <a:xfrm>
            <a:off x="3347333" y="5559623"/>
            <a:ext cx="3581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2029 – Incident Management Procedure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4F1753-9AFA-B499-5D7E-A5963F76822F}"/>
              </a:ext>
            </a:extLst>
          </p:cNvPr>
          <p:cNvCxnSpPr/>
          <p:nvPr/>
        </p:nvCxnSpPr>
        <p:spPr>
          <a:xfrm>
            <a:off x="3962400" y="6553200"/>
            <a:ext cx="1676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AA4F549-9FB9-F4F6-4459-616CA0F14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48354"/>
            <a:ext cx="7903030" cy="43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03080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10800000">
            <a:off x="0" y="51934"/>
            <a:ext cx="8382000" cy="786266"/>
            <a:chOff x="1825271" y="2590800"/>
            <a:chExt cx="3508729" cy="1676400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1825271" y="2590800"/>
              <a:ext cx="434414" cy="1676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25769" y="2590800"/>
              <a:ext cx="3308231" cy="167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381000" y="0"/>
            <a:ext cx="7086600" cy="1143000"/>
          </a:xfrm>
        </p:spPr>
        <p:txBody>
          <a:bodyPr>
            <a:noAutofit/>
          </a:bodyPr>
          <a:lstStyle/>
          <a:p>
            <a:r>
              <a:rPr lang="en-US" sz="1800" dirty="0"/>
              <a:t>7. 6.1 Escalation Procedures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501" y="1029575"/>
            <a:ext cx="8458200" cy="2137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52800"/>
            <a:ext cx="8534400" cy="2630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12" descr="d:\Edwin-Data\Pictures\Clipart\OFFICE\Paper_clip_font_awesom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74784">
            <a:off x="3971016" y="6135255"/>
            <a:ext cx="409230" cy="4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37933" y="6199959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Doc# 3005 </a:t>
            </a:r>
          </a:p>
        </p:txBody>
      </p:sp>
    </p:spTree>
    <p:extLst>
      <p:ext uri="{BB962C8B-B14F-4D97-AF65-F5344CB8AC3E}">
        <p14:creationId xmlns:p14="http://schemas.microsoft.com/office/powerpoint/2010/main" val="4215851318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12142</TotalTime>
  <Words>1584</Words>
  <Application>Microsoft Office PowerPoint</Application>
  <PresentationFormat>On-screen Show (4:3)</PresentationFormat>
  <Paragraphs>379</Paragraphs>
  <Slides>133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7" baseType="lpstr">
      <vt:lpstr>Arial</vt:lpstr>
      <vt:lpstr>Calibri</vt:lpstr>
      <vt:lpstr>Wingdings</vt:lpstr>
      <vt:lpstr>Office Theme</vt:lpstr>
      <vt:lpstr>PowerPoint Presentation</vt:lpstr>
      <vt:lpstr>Course Outline</vt:lpstr>
      <vt:lpstr>About TAPA Standards</vt:lpstr>
      <vt:lpstr>TAPA Mission</vt:lpstr>
      <vt:lpstr>Difference Between FSR &amp; TSR</vt:lpstr>
      <vt:lpstr>TAPA FSR Classification Levels</vt:lpstr>
      <vt:lpstr>Certification Procedure</vt:lpstr>
      <vt:lpstr>Certification Procedure </vt:lpstr>
      <vt:lpstr>Benefits of FSR Program</vt:lpstr>
      <vt:lpstr>TAPA Requirements</vt:lpstr>
      <vt:lpstr>7. General Requirements </vt:lpstr>
      <vt:lpstr>7. 0.1. Documentation </vt:lpstr>
      <vt:lpstr>7. 0.1. Documentation </vt:lpstr>
      <vt:lpstr>7. 0.4. General</vt:lpstr>
      <vt:lpstr>7. 0.2. General</vt:lpstr>
      <vt:lpstr>7.1 Perimeter </vt:lpstr>
      <vt:lpstr>7. 1.2 Lighting </vt:lpstr>
      <vt:lpstr>7. 1.3 Warehouse External Cargo Handling, Shipping, and Receiving Yard </vt:lpstr>
      <vt:lpstr>7. 1.3 Warehouse External Cargo Handling, Shipping, and Receiving Yard </vt:lpstr>
      <vt:lpstr>7. 1.4  Warehouse External Cargo Handling, Shipping, and Receiving Yard </vt:lpstr>
      <vt:lpstr>7. 1.11/7.1.15 External Dock Areas including illuminated lighting  </vt:lpstr>
      <vt:lpstr>7. 1.12 External Dock Areas  </vt:lpstr>
      <vt:lpstr>7. 1.14 External Dock Areas  </vt:lpstr>
      <vt:lpstr>7. 1.12 External Dock Areas  </vt:lpstr>
      <vt:lpstr>7. 1.16 Personal Vehicles Access  </vt:lpstr>
      <vt:lpstr>7. 1.16 Personal Vehicles Access  </vt:lpstr>
      <vt:lpstr>7. 2 Outside Walls, Roof, and Doors </vt:lpstr>
      <vt:lpstr>7. 2.6 Outside Walls, Roof, and Doors   </vt:lpstr>
      <vt:lpstr>7. 2.10. Exterior Walls and Roof    </vt:lpstr>
      <vt:lpstr>7. 2.11. Exterior Walls and Roof      </vt:lpstr>
      <vt:lpstr>7. 2.11. Exterior Walls and Roof      </vt:lpstr>
      <vt:lpstr>7. 2.14.Exterior Walls and Roof     </vt:lpstr>
      <vt:lpstr>7. 2.14.Exterior Walls and Roof     </vt:lpstr>
      <vt:lpstr>7. 2.16.Exterior Walls and Roof     </vt:lpstr>
      <vt:lpstr>7. 2.17.Exterior Walls and Roof     </vt:lpstr>
      <vt:lpstr>7. 2.17.Exterior Walls and Roof     </vt:lpstr>
      <vt:lpstr>7. 3 Office and Warehouse Entry and Exit Points  </vt:lpstr>
      <vt:lpstr>7. 3.1 Office Area Visitor Entry Points    </vt:lpstr>
      <vt:lpstr>7. 3.1 Office Area Visitor Entry Points    </vt:lpstr>
      <vt:lpstr>7. 3.4 Office Area Visitor Entry Point (s)    </vt:lpstr>
      <vt:lpstr>7. 3.5 Office Area Visitor Entry Point (s)    </vt:lpstr>
      <vt:lpstr>7. 3.5 Office Area Visitor Entry Points    </vt:lpstr>
      <vt:lpstr>7. 3.8 Office Area Visitor Entry Points    </vt:lpstr>
      <vt:lpstr>7. 3.8 Office Area Visitor Entry Points    </vt:lpstr>
      <vt:lpstr>7. 3.15. Driver and Vehicle Identification  </vt:lpstr>
      <vt:lpstr>7. 3.15. Driver and Vehicle Identification  </vt:lpstr>
      <vt:lpstr>7. 3.16. Driver and Vehicle Identification  </vt:lpstr>
      <vt:lpstr>7.4 Inside Warehouse and Office   </vt:lpstr>
      <vt:lpstr>7. 4.1. Warehouse Area: Multi-Tenant walls   </vt:lpstr>
      <vt:lpstr>7. 4.2. Warehouse Area: Multi-Tenant walls   </vt:lpstr>
      <vt:lpstr>7. 4.4. Warehouse Area  </vt:lpstr>
      <vt:lpstr>7. 4.5. Warehouse Area </vt:lpstr>
      <vt:lpstr>7. 4.10. Warehouse Area</vt:lpstr>
      <vt:lpstr>7. 4.22  Trash bags </vt:lpstr>
      <vt:lpstr>7. 4.23  No pre- loading or parking during non - operational  </vt:lpstr>
      <vt:lpstr>7. 4.27  7-points Inspection   </vt:lpstr>
      <vt:lpstr>7. 4.27  7-points Inspection   </vt:lpstr>
      <vt:lpstr>7. 4.28  Security Seals</vt:lpstr>
      <vt:lpstr>7. 4.28  Security Seals</vt:lpstr>
      <vt:lpstr>7. 4.29  Control of Security Seals</vt:lpstr>
      <vt:lpstr>7. 4.29  Control of Security Seals</vt:lpstr>
      <vt:lpstr>7. 4.30  Control of Security Seals</vt:lpstr>
      <vt:lpstr>7. 4.31  Compromised Security Seals </vt:lpstr>
      <vt:lpstr>7. 4.31  Compromised Security Seals </vt:lpstr>
      <vt:lpstr>7. 4.32  Loading/ Unloading Validation Process</vt:lpstr>
      <vt:lpstr>7. 4.32  Loading/ Unloading Validation Process</vt:lpstr>
      <vt:lpstr>7. 4.33  Fraudulent Pick-Ups </vt:lpstr>
      <vt:lpstr>7. 4.33  Fraudulent Pick-Ups </vt:lpstr>
      <vt:lpstr>7. 5 Security Systems, Design, Monitoring and Responses</vt:lpstr>
      <vt:lpstr>7. 5.1 Monitoring Post</vt:lpstr>
      <vt:lpstr>7. 5.2 Monitoring Post</vt:lpstr>
      <vt:lpstr>7. 5.3 Monitoring Post</vt:lpstr>
      <vt:lpstr>7. 5.3 Monitoring Post</vt:lpstr>
      <vt:lpstr>7. 5.4 Monitoring Post</vt:lpstr>
      <vt:lpstr>7. 5.4 Monitoring Post</vt:lpstr>
      <vt:lpstr>7. 5.5 Monitoring Post</vt:lpstr>
      <vt:lpstr>7. 5.6 Monitoring Post</vt:lpstr>
      <vt:lpstr>7. 5.10 IDS –Intrusion Detection System</vt:lpstr>
      <vt:lpstr>7. 5.10 IDS –Intrusion Detection System</vt:lpstr>
      <vt:lpstr>7. 5.10 IDS –Intrusion Detection System</vt:lpstr>
      <vt:lpstr>7. 5.11 IDS –Intrusion Detection System</vt:lpstr>
      <vt:lpstr>7. 5.11 IDS –Intrusion Detection System</vt:lpstr>
      <vt:lpstr>7. 5.12 IDS –Intrusion Detection System</vt:lpstr>
      <vt:lpstr>7. 5.12 IDS –Intrusion Detection System</vt:lpstr>
      <vt:lpstr>7. 5.18 CCTV</vt:lpstr>
      <vt:lpstr>7. 5.19 CCTV</vt:lpstr>
      <vt:lpstr>7. 5.19 CCTV</vt:lpstr>
      <vt:lpstr>7. 5.20 CCTV</vt:lpstr>
      <vt:lpstr>7. 5.20 CCTV</vt:lpstr>
      <vt:lpstr>7. 5.21 CCTV</vt:lpstr>
      <vt:lpstr>7. 5.22 CCTV</vt:lpstr>
      <vt:lpstr>7. 5.23 CCTV</vt:lpstr>
      <vt:lpstr>7. 5.23 CCTV</vt:lpstr>
      <vt:lpstr>7. 6 Training and Procedures</vt:lpstr>
      <vt:lpstr>7. 0.3 Management Commitment </vt:lpstr>
      <vt:lpstr>7. 0.6 Management Commitment </vt:lpstr>
      <vt:lpstr>7. 0.7 Management Commitment </vt:lpstr>
      <vt:lpstr>7. 6.1 Escalation Procedures</vt:lpstr>
      <vt:lpstr>7. 6.1 Escalation Procedures</vt:lpstr>
      <vt:lpstr>7. 6.3  Management Commitment</vt:lpstr>
      <vt:lpstr>7. 6.3 Escalation Procedures</vt:lpstr>
      <vt:lpstr>7. 6.2 Escalation Procedures</vt:lpstr>
      <vt:lpstr>7. 0.2 Management Commitment</vt:lpstr>
      <vt:lpstr>7. 6.3 Management Commitment</vt:lpstr>
      <vt:lpstr>7. 0.5 Risk Assessment</vt:lpstr>
      <vt:lpstr>7. 0.5 Risk Assessment</vt:lpstr>
      <vt:lpstr>7. 6.5 Risk Assessment</vt:lpstr>
      <vt:lpstr>7. 6.4 Training</vt:lpstr>
      <vt:lpstr>7. 6.7 Information Control</vt:lpstr>
      <vt:lpstr>7. 6.8 Information Control</vt:lpstr>
      <vt:lpstr>7. 6.9 Information Control</vt:lpstr>
      <vt:lpstr>7. 6.11 Information Control</vt:lpstr>
      <vt:lpstr>7. 6.11 Maintenance Programs</vt:lpstr>
      <vt:lpstr>7. 6.11 Maintenance Programs</vt:lpstr>
      <vt:lpstr>7. 6.12 Maintenance Programs</vt:lpstr>
      <vt:lpstr>7. 6.17 Contractors</vt:lpstr>
      <vt:lpstr>7. 6.16 Shipping and Receiving Records</vt:lpstr>
      <vt:lpstr>7. 6.17 Shipping and Receiving Records</vt:lpstr>
      <vt:lpstr>7. 6.18 Shipping and Receiving Records</vt:lpstr>
      <vt:lpstr>7. 6.19 Pre-alert Process</vt:lpstr>
      <vt:lpstr>7. 7 Workforce Integrity </vt:lpstr>
      <vt:lpstr>7. 7.1 Screening/Vetting/Background Checks</vt:lpstr>
      <vt:lpstr>7. 7.2 Screening/Vetting/Background Checks</vt:lpstr>
      <vt:lpstr>7. 7.3 Screening/Vetting/Background Checks</vt:lpstr>
      <vt:lpstr>7. 7.4 Screening/Vetting/Background Checks</vt:lpstr>
      <vt:lpstr>7. 7.5 Screening/Vetting/Background Checks</vt:lpstr>
      <vt:lpstr>7. 7.5 Screening/Vetting/Background Checks</vt:lpstr>
      <vt:lpstr>7. 7.6 Screening/Vetting/Background Checks</vt:lpstr>
      <vt:lpstr>7. 7.7 Screening/Vetting/Background Checks</vt:lpstr>
      <vt:lpstr>7. 7.7 Screening/Vetting/Background Checks</vt:lpstr>
      <vt:lpstr>7. 7.8 Screening/Vetting/Background Checks</vt:lpstr>
      <vt:lpstr>7.2. Termination or Rehiring of Workforce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edwin.ramos</dc:creator>
  <cp:lastModifiedBy>Imad Elddin El Khidir</cp:lastModifiedBy>
  <cp:revision>318</cp:revision>
  <dcterms:created xsi:type="dcterms:W3CDTF">2014-08-18T06:03:27Z</dcterms:created>
  <dcterms:modified xsi:type="dcterms:W3CDTF">2025-06-18T05:09:00Z</dcterms:modified>
</cp:coreProperties>
</file>