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7" r:id="rId1"/>
  </p:sldMasterIdLst>
  <p:notesMasterIdLst>
    <p:notesMasterId r:id="rId163"/>
  </p:notesMasterIdLst>
  <p:handoutMasterIdLst>
    <p:handoutMasterId r:id="rId164"/>
  </p:handoutMasterIdLst>
  <p:sldIdLst>
    <p:sldId id="704" r:id="rId2"/>
    <p:sldId id="734" r:id="rId3"/>
    <p:sldId id="730" r:id="rId4"/>
    <p:sldId id="836" r:id="rId5"/>
    <p:sldId id="731" r:id="rId6"/>
    <p:sldId id="732" r:id="rId7"/>
    <p:sldId id="764" r:id="rId8"/>
    <p:sldId id="733" r:id="rId9"/>
    <p:sldId id="769" r:id="rId10"/>
    <p:sldId id="747" r:id="rId11"/>
    <p:sldId id="765" r:id="rId12"/>
    <p:sldId id="838" r:id="rId13"/>
    <p:sldId id="766" r:id="rId14"/>
    <p:sldId id="685" r:id="rId15"/>
    <p:sldId id="767" r:id="rId16"/>
    <p:sldId id="690" r:id="rId17"/>
    <p:sldId id="768" r:id="rId18"/>
    <p:sldId id="693" r:id="rId19"/>
    <p:sldId id="823" r:id="rId20"/>
    <p:sldId id="839" r:id="rId21"/>
    <p:sldId id="783" r:id="rId22"/>
    <p:sldId id="784" r:id="rId23"/>
    <p:sldId id="785" r:id="rId24"/>
    <p:sldId id="786" r:id="rId25"/>
    <p:sldId id="831" r:id="rId26"/>
    <p:sldId id="833" r:id="rId27"/>
    <p:sldId id="787" r:id="rId28"/>
    <p:sldId id="788" r:id="rId29"/>
    <p:sldId id="789" r:id="rId30"/>
    <p:sldId id="790" r:id="rId31"/>
    <p:sldId id="824" r:id="rId32"/>
    <p:sldId id="820" r:id="rId33"/>
    <p:sldId id="821" r:id="rId34"/>
    <p:sldId id="827" r:id="rId35"/>
    <p:sldId id="829" r:id="rId36"/>
    <p:sldId id="830" r:id="rId37"/>
    <p:sldId id="828" r:id="rId38"/>
    <p:sldId id="791" r:id="rId39"/>
    <p:sldId id="793" r:id="rId40"/>
    <p:sldId id="770" r:id="rId41"/>
    <p:sldId id="775" r:id="rId42"/>
    <p:sldId id="772" r:id="rId43"/>
    <p:sldId id="776" r:id="rId44"/>
    <p:sldId id="774" r:id="rId45"/>
    <p:sldId id="777" r:id="rId46"/>
    <p:sldId id="796" r:id="rId47"/>
    <p:sldId id="794" r:id="rId48"/>
    <p:sldId id="815" r:id="rId49"/>
    <p:sldId id="800" r:id="rId50"/>
    <p:sldId id="778" r:id="rId51"/>
    <p:sldId id="798" r:id="rId52"/>
    <p:sldId id="822" r:id="rId53"/>
    <p:sldId id="802" r:id="rId54"/>
    <p:sldId id="801" r:id="rId55"/>
    <p:sldId id="805" r:id="rId56"/>
    <p:sldId id="806" r:id="rId57"/>
    <p:sldId id="807" r:id="rId58"/>
    <p:sldId id="799" r:id="rId59"/>
    <p:sldId id="809" r:id="rId60"/>
    <p:sldId id="811" r:id="rId61"/>
    <p:sldId id="810" r:id="rId62"/>
    <p:sldId id="812" r:id="rId63"/>
    <p:sldId id="825" r:id="rId64"/>
    <p:sldId id="813" r:id="rId65"/>
    <p:sldId id="814" r:id="rId66"/>
    <p:sldId id="840" r:id="rId67"/>
    <p:sldId id="841" r:id="rId68"/>
    <p:sldId id="842" r:id="rId69"/>
    <p:sldId id="795" r:id="rId70"/>
    <p:sldId id="816" r:id="rId71"/>
    <p:sldId id="817" r:id="rId72"/>
    <p:sldId id="746" r:id="rId73"/>
    <p:sldId id="743" r:id="rId74"/>
    <p:sldId id="818" r:id="rId75"/>
    <p:sldId id="819" r:id="rId76"/>
    <p:sldId id="760" r:id="rId77"/>
    <p:sldId id="761" r:id="rId78"/>
    <p:sldId id="762" r:id="rId79"/>
    <p:sldId id="651" r:id="rId80"/>
    <p:sldId id="861" r:id="rId81"/>
    <p:sldId id="862" r:id="rId82"/>
    <p:sldId id="863" r:id="rId83"/>
    <p:sldId id="864" r:id="rId84"/>
    <p:sldId id="865" r:id="rId85"/>
    <p:sldId id="866" r:id="rId86"/>
    <p:sldId id="867" r:id="rId87"/>
    <p:sldId id="868" r:id="rId88"/>
    <p:sldId id="869" r:id="rId89"/>
    <p:sldId id="870" r:id="rId90"/>
    <p:sldId id="871" r:id="rId91"/>
    <p:sldId id="844" r:id="rId92"/>
    <p:sldId id="850" r:id="rId93"/>
    <p:sldId id="847" r:id="rId94"/>
    <p:sldId id="834" r:id="rId95"/>
    <p:sldId id="835" r:id="rId96"/>
    <p:sldId id="848" r:id="rId97"/>
    <p:sldId id="872" r:id="rId98"/>
    <p:sldId id="873" r:id="rId99"/>
    <p:sldId id="874" r:id="rId100"/>
    <p:sldId id="849" r:id="rId101"/>
    <p:sldId id="846" r:id="rId102"/>
    <p:sldId id="875" r:id="rId103"/>
    <p:sldId id="876" r:id="rId104"/>
    <p:sldId id="877" r:id="rId105"/>
    <p:sldId id="878" r:id="rId106"/>
    <p:sldId id="879" r:id="rId107"/>
    <p:sldId id="880" r:id="rId108"/>
    <p:sldId id="881" r:id="rId109"/>
    <p:sldId id="857" r:id="rId110"/>
    <p:sldId id="858" r:id="rId111"/>
    <p:sldId id="859" r:id="rId112"/>
    <p:sldId id="860" r:id="rId113"/>
    <p:sldId id="882" r:id="rId114"/>
    <p:sldId id="843" r:id="rId115"/>
    <p:sldId id="883" r:id="rId116"/>
    <p:sldId id="884" r:id="rId117"/>
    <p:sldId id="885" r:id="rId118"/>
    <p:sldId id="749" r:id="rId119"/>
    <p:sldId id="750" r:id="rId120"/>
    <p:sldId id="751" r:id="rId121"/>
    <p:sldId id="909" r:id="rId122"/>
    <p:sldId id="910" r:id="rId123"/>
    <p:sldId id="911" r:id="rId124"/>
    <p:sldId id="912" r:id="rId125"/>
    <p:sldId id="913" r:id="rId126"/>
    <p:sldId id="914" r:id="rId127"/>
    <p:sldId id="915" r:id="rId128"/>
    <p:sldId id="916" r:id="rId129"/>
    <p:sldId id="917" r:id="rId130"/>
    <p:sldId id="918" r:id="rId131"/>
    <p:sldId id="908" r:id="rId132"/>
    <p:sldId id="792" r:id="rId133"/>
    <p:sldId id="919" r:id="rId134"/>
    <p:sldId id="924" r:id="rId135"/>
    <p:sldId id="925" r:id="rId136"/>
    <p:sldId id="928" r:id="rId137"/>
    <p:sldId id="929" r:id="rId138"/>
    <p:sldId id="926" r:id="rId139"/>
    <p:sldId id="930" r:id="rId140"/>
    <p:sldId id="931" r:id="rId141"/>
    <p:sldId id="832" r:id="rId142"/>
    <p:sldId id="932" r:id="rId143"/>
    <p:sldId id="853" r:id="rId144"/>
    <p:sldId id="852" r:id="rId145"/>
    <p:sldId id="927" r:id="rId146"/>
    <p:sldId id="896" r:id="rId147"/>
    <p:sldId id="933" r:id="rId148"/>
    <p:sldId id="934" r:id="rId149"/>
    <p:sldId id="935" r:id="rId150"/>
    <p:sldId id="936" r:id="rId151"/>
    <p:sldId id="937" r:id="rId152"/>
    <p:sldId id="938" r:id="rId153"/>
    <p:sldId id="939" r:id="rId154"/>
    <p:sldId id="940" r:id="rId155"/>
    <p:sldId id="941" r:id="rId156"/>
    <p:sldId id="942" r:id="rId157"/>
    <p:sldId id="943" r:id="rId158"/>
    <p:sldId id="944" r:id="rId159"/>
    <p:sldId id="945" r:id="rId160"/>
    <p:sldId id="946" r:id="rId161"/>
    <p:sldId id="729" r:id="rId162"/>
  </p:sldIdLst>
  <p:sldSz cx="12188825" cy="6858000"/>
  <p:notesSz cx="9296400" cy="7010400"/>
  <p:defaultTextStyle>
    <a:defPPr>
      <a:defRPr lang="en-US"/>
    </a:defPPr>
    <a:lvl1pPr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1pPr>
    <a:lvl2pPr marL="544133"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2pPr>
    <a:lvl3pPr marL="1088267"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3pPr>
    <a:lvl4pPr marL="1632399"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4pPr>
    <a:lvl5pPr marL="2176532"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5pPr>
    <a:lvl6pPr marL="2720666" algn="l" defTabSz="1088267" rtl="0" eaLnBrk="1" latinLnBrk="0" hangingPunct="1">
      <a:defRPr i="1" kern="1200">
        <a:solidFill>
          <a:schemeClr val="tx1"/>
        </a:solidFill>
        <a:latin typeface="Arial" charset="0"/>
        <a:ea typeface="+mn-ea"/>
        <a:cs typeface="Arial" charset="0"/>
      </a:defRPr>
    </a:lvl6pPr>
    <a:lvl7pPr marL="3264799" algn="l" defTabSz="1088267" rtl="0" eaLnBrk="1" latinLnBrk="0" hangingPunct="1">
      <a:defRPr i="1" kern="1200">
        <a:solidFill>
          <a:schemeClr val="tx1"/>
        </a:solidFill>
        <a:latin typeface="Arial" charset="0"/>
        <a:ea typeface="+mn-ea"/>
        <a:cs typeface="Arial" charset="0"/>
      </a:defRPr>
    </a:lvl7pPr>
    <a:lvl8pPr marL="3808932" algn="l" defTabSz="1088267" rtl="0" eaLnBrk="1" latinLnBrk="0" hangingPunct="1">
      <a:defRPr i="1" kern="1200">
        <a:solidFill>
          <a:schemeClr val="tx1"/>
        </a:solidFill>
        <a:latin typeface="Arial" charset="0"/>
        <a:ea typeface="+mn-ea"/>
        <a:cs typeface="Arial" charset="0"/>
      </a:defRPr>
    </a:lvl8pPr>
    <a:lvl9pPr marL="4353065" algn="l" defTabSz="1088267" rtl="0" eaLnBrk="1" latinLnBrk="0" hangingPunct="1">
      <a:defRPr i="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orient="horz" pos="2496">
          <p15:clr>
            <a:srgbClr val="A4A3A4"/>
          </p15:clr>
        </p15:guide>
        <p15:guide id="3" orient="horz" pos="3744">
          <p15:clr>
            <a:srgbClr val="A4A3A4"/>
          </p15:clr>
        </p15:guide>
        <p15:guide id="4" pos="3391">
          <p15:clr>
            <a:srgbClr val="A4A3A4"/>
          </p15:clr>
        </p15:guide>
        <p15:guide id="5" pos="3839">
          <p15:clr>
            <a:srgbClr val="A4A3A4"/>
          </p15:clr>
        </p15:guide>
        <p15:guide id="6" pos="4287">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68426"/>
    <a:srgbClr val="000000"/>
    <a:srgbClr val="FF9933"/>
    <a:srgbClr val="33309C"/>
    <a:srgbClr val="372466"/>
    <a:srgbClr val="FFFFFF"/>
    <a:srgbClr val="5F5F5F"/>
    <a:srgbClr val="777777"/>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2" autoAdjust="0"/>
    <p:restoredTop sz="91039" autoAdjust="0"/>
  </p:normalViewPr>
  <p:slideViewPr>
    <p:cSldViewPr>
      <p:cViewPr varScale="1">
        <p:scale>
          <a:sx n="75" d="100"/>
          <a:sy n="75" d="100"/>
        </p:scale>
        <p:origin x="893" y="43"/>
      </p:cViewPr>
      <p:guideLst>
        <p:guide orient="horz" pos="2160"/>
        <p:guide orient="horz" pos="2496"/>
        <p:guide orient="horz" pos="3744"/>
        <p:guide pos="3391"/>
        <p:guide pos="3839"/>
        <p:guide pos="428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1122" y="-6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_rels/viewProps.xml.rels><?xml version="1.0" encoding="UTF-8" standalone="yes"?>
<Relationships xmlns="http://schemas.openxmlformats.org/package/2006/relationships"><Relationship Id="rId1" Type="http://schemas.openxmlformats.org/officeDocument/2006/relationships/slide" Target="slides/slide79.xml"/></Relationships>
</file>

<file path=ppt/diagrams/_rels/data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image" Target="../media/image169.jpeg"/><Relationship Id="rId4" Type="http://schemas.openxmlformats.org/officeDocument/2006/relationships/image" Target="../media/image172.jpeg"/></Relationships>
</file>

<file path=ppt/diagrams/_rels/data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image" Target="../media/image19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image" Target="../media/image169.jpeg"/><Relationship Id="rId4" Type="http://schemas.openxmlformats.org/officeDocument/2006/relationships/image" Target="../media/image172.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image" Target="../media/image19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5DE22-C99D-4BCF-9004-6F731562680A}" type="doc">
      <dgm:prSet loTypeId="urn:microsoft.com/office/officeart/2005/8/layout/process1" loCatId="process" qsTypeId="urn:microsoft.com/office/officeart/2005/8/quickstyle/simple1" qsCatId="simple" csTypeId="urn:microsoft.com/office/officeart/2005/8/colors/accent1_2" csCatId="accent1" phldr="1"/>
      <dgm:spPr/>
    </dgm:pt>
    <dgm:pt modelId="{727F890C-FE03-4583-A39B-825E0C4791B8}">
      <dgm:prSet phldrT="[Text]" custT="1"/>
      <dgm:spPr/>
      <dgm:t>
        <a:bodyPr/>
        <a:lstStyle/>
        <a:p>
          <a:pPr algn="ctr"/>
          <a:r>
            <a:rPr lang="en-US" sz="2000" baseline="0" dirty="0"/>
            <a:t>Sender: Anyone from  any of our  operating SSCs kingdom-wide*</a:t>
          </a:r>
        </a:p>
        <a:p>
          <a:pPr algn="l"/>
          <a:r>
            <a:rPr lang="en-US" sz="2000" baseline="0" dirty="0"/>
            <a:t>* Recipient must be Saudi military or national guard  employee. Sender must show a copy or image of the consignee's military ID for verifying and recording  the number by the service center staff.</a:t>
          </a:r>
        </a:p>
      </dgm:t>
    </dgm:pt>
    <dgm:pt modelId="{8759E733-F8EB-4E74-96FA-97EE1DA4DD40}" type="parTrans" cxnId="{85DD3465-AF78-4A08-952E-79CE6B2FD5B5}">
      <dgm:prSet/>
      <dgm:spPr/>
      <dgm:t>
        <a:bodyPr/>
        <a:lstStyle/>
        <a:p>
          <a:endParaRPr lang="en-US"/>
        </a:p>
      </dgm:t>
    </dgm:pt>
    <dgm:pt modelId="{2F635C4E-BB99-4116-B448-8764ED964C50}" type="sibTrans" cxnId="{85DD3465-AF78-4A08-952E-79CE6B2FD5B5}">
      <dgm:prSet/>
      <dgm:spPr/>
      <dgm:t>
        <a:bodyPr/>
        <a:lstStyle/>
        <a:p>
          <a:endParaRPr lang="en-US"/>
        </a:p>
      </dgm:t>
    </dgm:pt>
    <dgm:pt modelId="{1E2F0B2A-0880-44BB-86D0-C4E2FD28B4B7}">
      <dgm:prSet phldrT="[Text]" custT="1"/>
      <dgm:spPr/>
      <dgm:t>
        <a:bodyPr/>
        <a:lstStyle/>
        <a:p>
          <a:pPr algn="ctr" rtl="0"/>
          <a:r>
            <a:rPr lang="en-US" sz="2000" baseline="0" dirty="0"/>
            <a:t>Consignee: Saudi military or national guard employee recipient in one of the cities mentioned below</a:t>
          </a:r>
        </a:p>
        <a:p>
          <a:pPr algn="l"/>
          <a:r>
            <a:rPr lang="en-US" sz="2000" baseline="0" dirty="0"/>
            <a:t>1</a:t>
          </a:r>
          <a:r>
            <a:rPr lang="en-US" sz="2000" b="0" baseline="0" dirty="0"/>
            <a:t>. </a:t>
          </a:r>
          <a:r>
            <a:rPr lang="en-US" sz="2000" b="0" baseline="0" dirty="0" err="1"/>
            <a:t>Najran</a:t>
          </a:r>
          <a:endParaRPr lang="en-US" sz="2000" b="0" baseline="0" dirty="0"/>
        </a:p>
        <a:p>
          <a:pPr algn="l"/>
          <a:r>
            <a:rPr lang="en-US" sz="2000" b="0" baseline="0" dirty="0"/>
            <a:t>2. </a:t>
          </a:r>
          <a:r>
            <a:rPr lang="en-US" sz="2000" b="0" baseline="0" dirty="0" err="1"/>
            <a:t>Jazan</a:t>
          </a:r>
          <a:r>
            <a:rPr lang="en-US" sz="2000" b="0" baseline="0" dirty="0"/>
            <a:t> </a:t>
          </a:r>
        </a:p>
        <a:p>
          <a:pPr algn="l"/>
          <a:r>
            <a:rPr lang="en-US" sz="2000" b="0" baseline="0" dirty="0"/>
            <a:t>3. Abu Arish </a:t>
          </a:r>
        </a:p>
        <a:p>
          <a:pPr algn="l"/>
          <a:r>
            <a:rPr lang="en-US" sz="2000" b="0" baseline="0" dirty="0"/>
            <a:t>4. </a:t>
          </a:r>
          <a:r>
            <a:rPr lang="en-US" sz="2000" b="0" baseline="0" dirty="0" err="1"/>
            <a:t>Sabya</a:t>
          </a:r>
          <a:r>
            <a:rPr lang="en-US" sz="2000" b="0" baseline="0" dirty="0"/>
            <a:t> </a:t>
          </a:r>
        </a:p>
        <a:p>
          <a:pPr algn="l"/>
          <a:r>
            <a:rPr lang="en-US" sz="2000" b="0" baseline="0" dirty="0"/>
            <a:t>5. </a:t>
          </a:r>
          <a:r>
            <a:rPr lang="en-US" sz="2000" b="0" baseline="0" dirty="0" err="1"/>
            <a:t>Samtha</a:t>
          </a:r>
          <a:r>
            <a:rPr lang="en-US" sz="2000" b="0" baseline="0" dirty="0"/>
            <a:t> </a:t>
          </a:r>
        </a:p>
        <a:p>
          <a:pPr algn="l"/>
          <a:r>
            <a:rPr lang="en-US" sz="2000" b="0" baseline="0" dirty="0"/>
            <a:t>6. </a:t>
          </a:r>
          <a:r>
            <a:rPr lang="en-US" sz="2000" b="0" baseline="0" dirty="0" err="1"/>
            <a:t>Dharan</a:t>
          </a:r>
          <a:r>
            <a:rPr lang="en-US" sz="2000" b="0" baseline="0" dirty="0"/>
            <a:t> al </a:t>
          </a:r>
          <a:r>
            <a:rPr lang="en-US" sz="2000" b="0" baseline="0" dirty="0" err="1"/>
            <a:t>Janoub</a:t>
          </a:r>
          <a:r>
            <a:rPr lang="en-US" sz="2000" b="0" baseline="0" dirty="0"/>
            <a:t> </a:t>
          </a:r>
        </a:p>
        <a:p>
          <a:pPr algn="l"/>
          <a:r>
            <a:rPr lang="en-US" sz="2000" b="0" baseline="0" dirty="0"/>
            <a:t>7. Ad </a:t>
          </a:r>
          <a:r>
            <a:rPr lang="en-US" sz="2000" b="0" baseline="0" dirty="0" err="1"/>
            <a:t>Dayer</a:t>
          </a:r>
          <a:r>
            <a:rPr lang="en-US" sz="2000" b="0" baseline="0" dirty="0"/>
            <a:t> </a:t>
          </a:r>
        </a:p>
      </dgm:t>
    </dgm:pt>
    <dgm:pt modelId="{D18BC682-507D-405D-B9F2-34FCC082DE83}" type="parTrans" cxnId="{0692738C-FB8A-451F-ADF1-511757731D49}">
      <dgm:prSet/>
      <dgm:spPr/>
      <dgm:t>
        <a:bodyPr/>
        <a:lstStyle/>
        <a:p>
          <a:endParaRPr lang="en-US"/>
        </a:p>
      </dgm:t>
    </dgm:pt>
    <dgm:pt modelId="{A9C40D82-7C68-4D92-A9F1-48871F235398}" type="sibTrans" cxnId="{0692738C-FB8A-451F-ADF1-511757731D49}">
      <dgm:prSet/>
      <dgm:spPr/>
      <dgm:t>
        <a:bodyPr/>
        <a:lstStyle/>
        <a:p>
          <a:endParaRPr lang="en-US"/>
        </a:p>
      </dgm:t>
    </dgm:pt>
    <dgm:pt modelId="{E3239144-EA86-4E28-A5FA-6C1D5B094CD5}" type="pres">
      <dgm:prSet presAssocID="{F2D5DE22-C99D-4BCF-9004-6F731562680A}" presName="Name0" presStyleCnt="0">
        <dgm:presLayoutVars>
          <dgm:dir/>
          <dgm:resizeHandles val="exact"/>
        </dgm:presLayoutVars>
      </dgm:prSet>
      <dgm:spPr/>
    </dgm:pt>
    <dgm:pt modelId="{76AFD9E0-9739-409B-9DD2-E36439447D43}" type="pres">
      <dgm:prSet presAssocID="{727F890C-FE03-4583-A39B-825E0C4791B8}" presName="node" presStyleLbl="node1" presStyleIdx="0" presStyleCnt="2" custScaleX="289949" custLinFactNeighborY="1318">
        <dgm:presLayoutVars>
          <dgm:bulletEnabled val="1"/>
        </dgm:presLayoutVars>
      </dgm:prSet>
      <dgm:spPr/>
    </dgm:pt>
    <dgm:pt modelId="{DA182E68-E8E0-4D37-AF9B-EEB0EC2DFCF1}" type="pres">
      <dgm:prSet presAssocID="{2F635C4E-BB99-4116-B448-8764ED964C50}" presName="sibTrans" presStyleLbl="sibTrans2D1" presStyleIdx="0" presStyleCnt="1"/>
      <dgm:spPr/>
    </dgm:pt>
    <dgm:pt modelId="{D4E533CC-7C51-4E40-AAD9-2DDAE5395FBE}" type="pres">
      <dgm:prSet presAssocID="{2F635C4E-BB99-4116-B448-8764ED964C50}" presName="connectorText" presStyleLbl="sibTrans2D1" presStyleIdx="0" presStyleCnt="1"/>
      <dgm:spPr/>
    </dgm:pt>
    <dgm:pt modelId="{B9D60DB5-E596-4322-B606-A6846863AB6F}" type="pres">
      <dgm:prSet presAssocID="{1E2F0B2A-0880-44BB-86D0-C4E2FD28B4B7}" presName="node" presStyleLbl="node1" presStyleIdx="1" presStyleCnt="2" custScaleX="249515">
        <dgm:presLayoutVars>
          <dgm:bulletEnabled val="1"/>
        </dgm:presLayoutVars>
      </dgm:prSet>
      <dgm:spPr/>
    </dgm:pt>
  </dgm:ptLst>
  <dgm:cxnLst>
    <dgm:cxn modelId="{7E3CD513-D4D3-4170-86AF-EF188EF33F24}" type="presOf" srcId="{2F635C4E-BB99-4116-B448-8764ED964C50}" destId="{DA182E68-E8E0-4D37-AF9B-EEB0EC2DFCF1}" srcOrd="0" destOrd="0" presId="urn:microsoft.com/office/officeart/2005/8/layout/process1"/>
    <dgm:cxn modelId="{404D782A-9184-4717-85AF-34FF42907CF7}" type="presOf" srcId="{727F890C-FE03-4583-A39B-825E0C4791B8}" destId="{76AFD9E0-9739-409B-9DD2-E36439447D43}" srcOrd="0" destOrd="0" presId="urn:microsoft.com/office/officeart/2005/8/layout/process1"/>
    <dgm:cxn modelId="{C986CE2F-06B9-4261-A47B-3A66D7176592}" type="presOf" srcId="{F2D5DE22-C99D-4BCF-9004-6F731562680A}" destId="{E3239144-EA86-4E28-A5FA-6C1D5B094CD5}" srcOrd="0" destOrd="0" presId="urn:microsoft.com/office/officeart/2005/8/layout/process1"/>
    <dgm:cxn modelId="{85DD3465-AF78-4A08-952E-79CE6B2FD5B5}" srcId="{F2D5DE22-C99D-4BCF-9004-6F731562680A}" destId="{727F890C-FE03-4583-A39B-825E0C4791B8}" srcOrd="0" destOrd="0" parTransId="{8759E733-F8EB-4E74-96FA-97EE1DA4DD40}" sibTransId="{2F635C4E-BB99-4116-B448-8764ED964C50}"/>
    <dgm:cxn modelId="{E4B77A4F-4A8E-4AD4-BDF2-99E02DF56480}" type="presOf" srcId="{2F635C4E-BB99-4116-B448-8764ED964C50}" destId="{D4E533CC-7C51-4E40-AAD9-2DDAE5395FBE}" srcOrd="1" destOrd="0" presId="urn:microsoft.com/office/officeart/2005/8/layout/process1"/>
    <dgm:cxn modelId="{96CE8C5A-F840-4733-9C6A-4D5F568DD7EA}" type="presOf" srcId="{1E2F0B2A-0880-44BB-86D0-C4E2FD28B4B7}" destId="{B9D60DB5-E596-4322-B606-A6846863AB6F}" srcOrd="0" destOrd="0" presId="urn:microsoft.com/office/officeart/2005/8/layout/process1"/>
    <dgm:cxn modelId="{0692738C-FB8A-451F-ADF1-511757731D49}" srcId="{F2D5DE22-C99D-4BCF-9004-6F731562680A}" destId="{1E2F0B2A-0880-44BB-86D0-C4E2FD28B4B7}" srcOrd="1" destOrd="0" parTransId="{D18BC682-507D-405D-B9F2-34FCC082DE83}" sibTransId="{A9C40D82-7C68-4D92-A9F1-48871F235398}"/>
    <dgm:cxn modelId="{37FE6F47-92F8-4AAD-B96F-BCBF5341BC25}" type="presParOf" srcId="{E3239144-EA86-4E28-A5FA-6C1D5B094CD5}" destId="{76AFD9E0-9739-409B-9DD2-E36439447D43}" srcOrd="0" destOrd="0" presId="urn:microsoft.com/office/officeart/2005/8/layout/process1"/>
    <dgm:cxn modelId="{D56213EE-91DF-4835-9A70-C3977BF0BC3E}" type="presParOf" srcId="{E3239144-EA86-4E28-A5FA-6C1D5B094CD5}" destId="{DA182E68-E8E0-4D37-AF9B-EEB0EC2DFCF1}" srcOrd="1" destOrd="0" presId="urn:microsoft.com/office/officeart/2005/8/layout/process1"/>
    <dgm:cxn modelId="{33EC4DFB-A172-42AC-B54A-46907D38B1D6}" type="presParOf" srcId="{DA182E68-E8E0-4D37-AF9B-EEB0EC2DFCF1}" destId="{D4E533CC-7C51-4E40-AAD9-2DDAE5395FBE}" srcOrd="0" destOrd="0" presId="urn:microsoft.com/office/officeart/2005/8/layout/process1"/>
    <dgm:cxn modelId="{12553AFC-E804-4975-8C53-01F8BC4643E5}" type="presParOf" srcId="{E3239144-EA86-4E28-A5FA-6C1D5B094CD5}" destId="{B9D60DB5-E596-4322-B606-A6846863AB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5DE22-C99D-4BCF-9004-6F731562680A}" type="doc">
      <dgm:prSet loTypeId="urn:microsoft.com/office/officeart/2005/8/layout/process1" loCatId="process" qsTypeId="urn:microsoft.com/office/officeart/2005/8/quickstyle/simple1" qsCatId="simple" csTypeId="urn:microsoft.com/office/officeart/2005/8/colors/accent1_2" csCatId="accent1" phldr="1"/>
      <dgm:spPr/>
    </dgm:pt>
    <dgm:pt modelId="{727F890C-FE03-4583-A39B-825E0C4791B8}">
      <dgm:prSet phldrT="[Text]" custT="1"/>
      <dgm:spPr/>
      <dgm:t>
        <a:bodyPr/>
        <a:lstStyle/>
        <a:p>
          <a:pPr algn="ctr"/>
          <a:r>
            <a:rPr lang="en-US" sz="2000" baseline="0" dirty="0"/>
            <a:t>Sender: Saudi military or national guard officer sending from any SSC enlisted below *</a:t>
          </a:r>
        </a:p>
        <a:p>
          <a:pPr algn="l"/>
          <a:r>
            <a:rPr lang="en-US" sz="2000" baseline="0" dirty="0"/>
            <a:t>1</a:t>
          </a:r>
          <a:r>
            <a:rPr lang="en-US" sz="2000" b="0" baseline="0" dirty="0"/>
            <a:t>. </a:t>
          </a:r>
          <a:r>
            <a:rPr lang="en-US" sz="2000" b="0" baseline="0" dirty="0" err="1"/>
            <a:t>Najran</a:t>
          </a:r>
          <a:r>
            <a:rPr lang="en-US" sz="2000" b="0" baseline="0" dirty="0"/>
            <a:t> RSC</a:t>
          </a:r>
        </a:p>
        <a:p>
          <a:pPr algn="l"/>
          <a:r>
            <a:rPr lang="en-US" sz="2000" b="0" baseline="0" dirty="0"/>
            <a:t>2. </a:t>
          </a:r>
          <a:r>
            <a:rPr lang="en-US" sz="2000" b="0" baseline="0" dirty="0" err="1"/>
            <a:t>Jazan</a:t>
          </a:r>
          <a:r>
            <a:rPr lang="en-US" sz="2000" b="0" baseline="0" dirty="0"/>
            <a:t> RSC</a:t>
          </a:r>
        </a:p>
        <a:p>
          <a:pPr algn="l"/>
          <a:r>
            <a:rPr lang="en-US" sz="2000" b="0" baseline="0" dirty="0"/>
            <a:t>3. Abu Arish RSC</a:t>
          </a:r>
        </a:p>
        <a:p>
          <a:pPr algn="l"/>
          <a:r>
            <a:rPr lang="en-US" sz="2000" b="0" baseline="0" dirty="0"/>
            <a:t>4. </a:t>
          </a:r>
          <a:r>
            <a:rPr lang="en-US" sz="2000" b="0" baseline="0" dirty="0" err="1"/>
            <a:t>Sabya</a:t>
          </a:r>
          <a:r>
            <a:rPr lang="en-US" sz="2000" b="0" baseline="0" dirty="0"/>
            <a:t> RSC</a:t>
          </a:r>
        </a:p>
        <a:p>
          <a:pPr algn="l"/>
          <a:r>
            <a:rPr lang="en-US" sz="2000" b="0" baseline="0" dirty="0"/>
            <a:t>5. </a:t>
          </a:r>
          <a:r>
            <a:rPr lang="en-US" sz="2000" b="0" baseline="0" dirty="0" err="1"/>
            <a:t>Samtha</a:t>
          </a:r>
          <a:r>
            <a:rPr lang="en-US" sz="2000" b="0" baseline="0" dirty="0"/>
            <a:t> RSC</a:t>
          </a:r>
        </a:p>
        <a:p>
          <a:pPr algn="l"/>
          <a:r>
            <a:rPr lang="en-US" sz="2000" b="0" baseline="0" dirty="0"/>
            <a:t>6. </a:t>
          </a:r>
          <a:r>
            <a:rPr lang="en-US" sz="2000" b="0" baseline="0" dirty="0" err="1"/>
            <a:t>Dharan</a:t>
          </a:r>
          <a:r>
            <a:rPr lang="en-US" sz="2000" b="0" baseline="0" dirty="0"/>
            <a:t> al </a:t>
          </a:r>
          <a:r>
            <a:rPr lang="en-US" sz="2000" b="0" baseline="0" dirty="0" err="1"/>
            <a:t>Janoub</a:t>
          </a:r>
          <a:r>
            <a:rPr lang="en-US" sz="2000" b="0" baseline="0" dirty="0"/>
            <a:t> RSC</a:t>
          </a:r>
        </a:p>
        <a:p>
          <a:pPr algn="l"/>
          <a:r>
            <a:rPr lang="en-US" sz="2000" b="0" baseline="0" dirty="0"/>
            <a:t>7. Ad </a:t>
          </a:r>
          <a:r>
            <a:rPr lang="en-US" sz="2000" b="0" baseline="0" dirty="0" err="1"/>
            <a:t>Dayer</a:t>
          </a:r>
          <a:r>
            <a:rPr lang="en-US" sz="2000" b="0" baseline="0" dirty="0"/>
            <a:t> RSC</a:t>
          </a:r>
        </a:p>
      </dgm:t>
    </dgm:pt>
    <dgm:pt modelId="{8759E733-F8EB-4E74-96FA-97EE1DA4DD40}" type="parTrans" cxnId="{85DD3465-AF78-4A08-952E-79CE6B2FD5B5}">
      <dgm:prSet/>
      <dgm:spPr/>
      <dgm:t>
        <a:bodyPr/>
        <a:lstStyle/>
        <a:p>
          <a:endParaRPr lang="en-US"/>
        </a:p>
      </dgm:t>
    </dgm:pt>
    <dgm:pt modelId="{2F635C4E-BB99-4116-B448-8764ED964C50}" type="sibTrans" cxnId="{85DD3465-AF78-4A08-952E-79CE6B2FD5B5}">
      <dgm:prSet/>
      <dgm:spPr/>
      <dgm:t>
        <a:bodyPr/>
        <a:lstStyle/>
        <a:p>
          <a:endParaRPr lang="en-US"/>
        </a:p>
      </dgm:t>
    </dgm:pt>
    <dgm:pt modelId="{1E2F0B2A-0880-44BB-86D0-C4E2FD28B4B7}">
      <dgm:prSet phldrT="[Text]" custT="1"/>
      <dgm:spPr/>
      <dgm:t>
        <a:bodyPr/>
        <a:lstStyle/>
        <a:p>
          <a:pPr algn="ctr"/>
          <a:r>
            <a:rPr lang="en-US" sz="2000" baseline="0" dirty="0"/>
            <a:t>Consignee: </a:t>
          </a:r>
        </a:p>
        <a:p>
          <a:pPr algn="ctr"/>
          <a:r>
            <a:rPr lang="en-US" sz="2000" baseline="0" dirty="0"/>
            <a:t>Any recipient  kingdom-wide </a:t>
          </a:r>
          <a:endParaRPr lang="en-US" sz="2000" b="0" baseline="0" dirty="0"/>
        </a:p>
      </dgm:t>
    </dgm:pt>
    <dgm:pt modelId="{D18BC682-507D-405D-B9F2-34FCC082DE83}" type="parTrans" cxnId="{0692738C-FB8A-451F-ADF1-511757731D49}">
      <dgm:prSet/>
      <dgm:spPr/>
      <dgm:t>
        <a:bodyPr/>
        <a:lstStyle/>
        <a:p>
          <a:endParaRPr lang="en-US"/>
        </a:p>
      </dgm:t>
    </dgm:pt>
    <dgm:pt modelId="{A9C40D82-7C68-4D92-A9F1-48871F235398}" type="sibTrans" cxnId="{0692738C-FB8A-451F-ADF1-511757731D49}">
      <dgm:prSet/>
      <dgm:spPr/>
      <dgm:t>
        <a:bodyPr/>
        <a:lstStyle/>
        <a:p>
          <a:endParaRPr lang="en-US"/>
        </a:p>
      </dgm:t>
    </dgm:pt>
    <dgm:pt modelId="{E3239144-EA86-4E28-A5FA-6C1D5B094CD5}" type="pres">
      <dgm:prSet presAssocID="{F2D5DE22-C99D-4BCF-9004-6F731562680A}" presName="Name0" presStyleCnt="0">
        <dgm:presLayoutVars>
          <dgm:dir/>
          <dgm:resizeHandles val="exact"/>
        </dgm:presLayoutVars>
      </dgm:prSet>
      <dgm:spPr/>
    </dgm:pt>
    <dgm:pt modelId="{76AFD9E0-9739-409B-9DD2-E36439447D43}" type="pres">
      <dgm:prSet presAssocID="{727F890C-FE03-4583-A39B-825E0C4791B8}" presName="node" presStyleLbl="node1" presStyleIdx="0" presStyleCnt="2">
        <dgm:presLayoutVars>
          <dgm:bulletEnabled val="1"/>
        </dgm:presLayoutVars>
      </dgm:prSet>
      <dgm:spPr/>
    </dgm:pt>
    <dgm:pt modelId="{DA182E68-E8E0-4D37-AF9B-EEB0EC2DFCF1}" type="pres">
      <dgm:prSet presAssocID="{2F635C4E-BB99-4116-B448-8764ED964C50}" presName="sibTrans" presStyleLbl="sibTrans2D1" presStyleIdx="0" presStyleCnt="1"/>
      <dgm:spPr/>
    </dgm:pt>
    <dgm:pt modelId="{D4E533CC-7C51-4E40-AAD9-2DDAE5395FBE}" type="pres">
      <dgm:prSet presAssocID="{2F635C4E-BB99-4116-B448-8764ED964C50}" presName="connectorText" presStyleLbl="sibTrans2D1" presStyleIdx="0" presStyleCnt="1"/>
      <dgm:spPr/>
    </dgm:pt>
    <dgm:pt modelId="{B9D60DB5-E596-4322-B606-A6846863AB6F}" type="pres">
      <dgm:prSet presAssocID="{1E2F0B2A-0880-44BB-86D0-C4E2FD28B4B7}" presName="node" presStyleLbl="node1" presStyleIdx="1" presStyleCnt="2" custLinFactNeighborX="411">
        <dgm:presLayoutVars>
          <dgm:bulletEnabled val="1"/>
        </dgm:presLayoutVars>
      </dgm:prSet>
      <dgm:spPr/>
    </dgm:pt>
  </dgm:ptLst>
  <dgm:cxnLst>
    <dgm:cxn modelId="{07B8D007-19AC-4A3A-B6B3-F8BF7AE03A13}" type="presOf" srcId="{F2D5DE22-C99D-4BCF-9004-6F731562680A}" destId="{E3239144-EA86-4E28-A5FA-6C1D5B094CD5}" srcOrd="0" destOrd="0" presId="urn:microsoft.com/office/officeart/2005/8/layout/process1"/>
    <dgm:cxn modelId="{1A2B7E20-FFB9-442B-819C-F68FA44CFAD4}" type="presOf" srcId="{2F635C4E-BB99-4116-B448-8764ED964C50}" destId="{D4E533CC-7C51-4E40-AAD9-2DDAE5395FBE}" srcOrd="1" destOrd="0" presId="urn:microsoft.com/office/officeart/2005/8/layout/process1"/>
    <dgm:cxn modelId="{85DD3465-AF78-4A08-952E-79CE6B2FD5B5}" srcId="{F2D5DE22-C99D-4BCF-9004-6F731562680A}" destId="{727F890C-FE03-4583-A39B-825E0C4791B8}" srcOrd="0" destOrd="0" parTransId="{8759E733-F8EB-4E74-96FA-97EE1DA4DD40}" sibTransId="{2F635C4E-BB99-4116-B448-8764ED964C50}"/>
    <dgm:cxn modelId="{0692738C-FB8A-451F-ADF1-511757731D49}" srcId="{F2D5DE22-C99D-4BCF-9004-6F731562680A}" destId="{1E2F0B2A-0880-44BB-86D0-C4E2FD28B4B7}" srcOrd="1" destOrd="0" parTransId="{D18BC682-507D-405D-B9F2-34FCC082DE83}" sibTransId="{A9C40D82-7C68-4D92-A9F1-48871F235398}"/>
    <dgm:cxn modelId="{D035D593-BB57-489A-AD26-F1C921BE16A7}" type="presOf" srcId="{2F635C4E-BB99-4116-B448-8764ED964C50}" destId="{DA182E68-E8E0-4D37-AF9B-EEB0EC2DFCF1}" srcOrd="0" destOrd="0" presId="urn:microsoft.com/office/officeart/2005/8/layout/process1"/>
    <dgm:cxn modelId="{BB149FB3-8488-4642-BB0A-344FF9B1D4E2}" type="presOf" srcId="{727F890C-FE03-4583-A39B-825E0C4791B8}" destId="{76AFD9E0-9739-409B-9DD2-E36439447D43}" srcOrd="0" destOrd="0" presId="urn:microsoft.com/office/officeart/2005/8/layout/process1"/>
    <dgm:cxn modelId="{0BFC17DD-2159-40ED-8E8F-B563467601E9}" type="presOf" srcId="{1E2F0B2A-0880-44BB-86D0-C4E2FD28B4B7}" destId="{B9D60DB5-E596-4322-B606-A6846863AB6F}" srcOrd="0" destOrd="0" presId="urn:microsoft.com/office/officeart/2005/8/layout/process1"/>
    <dgm:cxn modelId="{0203C41F-2D3F-4046-B394-F0D6623EDF0A}" type="presParOf" srcId="{E3239144-EA86-4E28-A5FA-6C1D5B094CD5}" destId="{76AFD9E0-9739-409B-9DD2-E36439447D43}" srcOrd="0" destOrd="0" presId="urn:microsoft.com/office/officeart/2005/8/layout/process1"/>
    <dgm:cxn modelId="{A5F36F3B-03F6-41FE-AC23-2BD8DD3D0127}" type="presParOf" srcId="{E3239144-EA86-4E28-A5FA-6C1D5B094CD5}" destId="{DA182E68-E8E0-4D37-AF9B-EEB0EC2DFCF1}" srcOrd="1" destOrd="0" presId="urn:microsoft.com/office/officeart/2005/8/layout/process1"/>
    <dgm:cxn modelId="{660D7A98-ED32-4115-8817-382FCC6A2F31}" type="presParOf" srcId="{DA182E68-E8E0-4D37-AF9B-EEB0EC2DFCF1}" destId="{D4E533CC-7C51-4E40-AAD9-2DDAE5395FBE}" srcOrd="0" destOrd="0" presId="urn:microsoft.com/office/officeart/2005/8/layout/process1"/>
    <dgm:cxn modelId="{36D070AE-D6EB-455E-854F-91DAE4153C89}" type="presParOf" srcId="{E3239144-EA86-4E28-A5FA-6C1D5B094CD5}" destId="{B9D60DB5-E596-4322-B606-A6846863AB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B9C8BB-AF62-4BEA-A24A-49B2F5A86392}"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en-US"/>
        </a:p>
      </dgm:t>
    </dgm:pt>
    <dgm:pt modelId="{0AC096E3-6503-48E5-84C8-2C8E727156F4}">
      <dgm:prSet phldrT="[Text]" phldr="1"/>
      <dgm:spPr>
        <a:solidFill>
          <a:srgbClr val="7030A0"/>
        </a:solidFill>
      </dgm:spPr>
      <dgm:t>
        <a:bodyPr/>
        <a:lstStyle/>
        <a:p>
          <a:endParaRPr lang="en-US" dirty="0"/>
        </a:p>
      </dgm:t>
    </dgm:pt>
    <dgm:pt modelId="{585DF653-F255-4BCE-9AC5-56D94E5F6516}" type="parTrans" cxnId="{729D3594-0E8A-4564-8A83-3135DB8D3499}">
      <dgm:prSet/>
      <dgm:spPr/>
      <dgm:t>
        <a:bodyPr/>
        <a:lstStyle/>
        <a:p>
          <a:endParaRPr lang="en-US"/>
        </a:p>
      </dgm:t>
    </dgm:pt>
    <dgm:pt modelId="{10D24219-7589-4BA2-A42E-6F8A5F1A8710}" type="sibTrans" cxnId="{729D3594-0E8A-4564-8A83-3135DB8D3499}">
      <dgm:prSet/>
      <dgm:spPr/>
      <dgm:t>
        <a:bodyPr/>
        <a:lstStyle/>
        <a:p>
          <a:endParaRPr lang="en-US"/>
        </a:p>
      </dgm:t>
    </dgm:pt>
    <dgm:pt modelId="{CC25C3EC-5D7F-49CD-8021-7CE7B2853BED}">
      <dgm:prSet phldrT="[Text]"/>
      <dgm:spPr>
        <a:solidFill>
          <a:schemeClr val="bg1"/>
        </a:solidFill>
      </dgm:spPr>
      <dgm:t>
        <a:bodyPr/>
        <a:lstStyle/>
        <a:p>
          <a:pPr rtl="0"/>
          <a:r>
            <a:rPr lang="en-US" b="1" i="1" dirty="0">
              <a:latin typeface="+mj-lt"/>
            </a:rPr>
            <a:t>Definition of, and Rules in, completing a Manual Air Waybill</a:t>
          </a:r>
          <a:endParaRPr lang="en-US" dirty="0"/>
        </a:p>
      </dgm:t>
    </dgm:pt>
    <dgm:pt modelId="{C40C8554-93EE-4E2C-89F4-FB10A4F55E05}" type="parTrans" cxnId="{7BAD1D57-E509-44EC-BBE9-73E91335ED9F}">
      <dgm:prSet/>
      <dgm:spPr/>
      <dgm:t>
        <a:bodyPr/>
        <a:lstStyle/>
        <a:p>
          <a:endParaRPr lang="en-US"/>
        </a:p>
      </dgm:t>
    </dgm:pt>
    <dgm:pt modelId="{F193D7B1-24ED-46EF-95C8-673735A30EDC}" type="sibTrans" cxnId="{7BAD1D57-E509-44EC-BBE9-73E91335ED9F}">
      <dgm:prSet/>
      <dgm:spPr/>
      <dgm:t>
        <a:bodyPr/>
        <a:lstStyle/>
        <a:p>
          <a:endParaRPr lang="en-US"/>
        </a:p>
      </dgm:t>
    </dgm:pt>
    <dgm:pt modelId="{98510168-6184-4C54-800C-62D69B603CB4}">
      <dgm:prSet phldrT="[Text]" phldr="1"/>
      <dgm:spPr>
        <a:solidFill>
          <a:srgbClr val="7030A0"/>
        </a:solidFill>
      </dgm:spPr>
      <dgm:t>
        <a:bodyPr/>
        <a:lstStyle/>
        <a:p>
          <a:endParaRPr lang="en-US" dirty="0"/>
        </a:p>
      </dgm:t>
    </dgm:pt>
    <dgm:pt modelId="{7C5A01DA-9C1D-4243-901E-14D8ED318E25}" type="parTrans" cxnId="{5F4A7772-7468-49EB-A2EB-4BF2FF74FB92}">
      <dgm:prSet/>
      <dgm:spPr/>
      <dgm:t>
        <a:bodyPr/>
        <a:lstStyle/>
        <a:p>
          <a:endParaRPr lang="en-US"/>
        </a:p>
      </dgm:t>
    </dgm:pt>
    <dgm:pt modelId="{E6A3797A-C913-4526-87E6-09A7ED1450C5}" type="sibTrans" cxnId="{5F4A7772-7468-49EB-A2EB-4BF2FF74FB92}">
      <dgm:prSet/>
      <dgm:spPr/>
      <dgm:t>
        <a:bodyPr/>
        <a:lstStyle/>
        <a:p>
          <a:endParaRPr lang="en-US"/>
        </a:p>
      </dgm:t>
    </dgm:pt>
    <dgm:pt modelId="{2A3F77C6-87F5-45C1-BD1E-1145104C2339}">
      <dgm:prSet phldrT="[Text]"/>
      <dgm:spPr/>
      <dgm:t>
        <a:bodyPr/>
        <a:lstStyle/>
        <a:p>
          <a:pPr rtl="0"/>
          <a:r>
            <a:rPr lang="en-US" b="1" i="1" dirty="0">
              <a:latin typeface="+mj-lt"/>
            </a:rPr>
            <a:t>High Value / Items of Extraordinary Value, Non-Insurable Items, &amp; High Value Shipment Handling</a:t>
          </a:r>
          <a:endParaRPr lang="en-US" dirty="0"/>
        </a:p>
      </dgm:t>
    </dgm:pt>
    <dgm:pt modelId="{D34EAD11-1708-4A8D-87F8-2260BCD5E7AE}" type="parTrans" cxnId="{1B7D39A2-B454-494A-881E-19554E1B6F7F}">
      <dgm:prSet/>
      <dgm:spPr/>
      <dgm:t>
        <a:bodyPr/>
        <a:lstStyle/>
        <a:p>
          <a:endParaRPr lang="en-US"/>
        </a:p>
      </dgm:t>
    </dgm:pt>
    <dgm:pt modelId="{F4DDE1EF-832B-4056-AFFA-B77F6F68FFAC}" type="sibTrans" cxnId="{1B7D39A2-B454-494A-881E-19554E1B6F7F}">
      <dgm:prSet/>
      <dgm:spPr/>
      <dgm:t>
        <a:bodyPr/>
        <a:lstStyle/>
        <a:p>
          <a:endParaRPr lang="en-US"/>
        </a:p>
      </dgm:t>
    </dgm:pt>
    <dgm:pt modelId="{E660E8A7-4A5B-450D-8499-56357E5A4210}">
      <dgm:prSet/>
      <dgm:spPr>
        <a:solidFill>
          <a:srgbClr val="FF9933"/>
        </a:solidFill>
      </dgm:spPr>
      <dgm:t>
        <a:bodyPr/>
        <a:lstStyle/>
        <a:p>
          <a:endParaRPr lang="en-US"/>
        </a:p>
      </dgm:t>
    </dgm:pt>
    <dgm:pt modelId="{EE331BBD-20CF-4E08-AFCD-7C65326F887B}" type="parTrans" cxnId="{C2602528-AFAF-481C-8287-EAA9BA13AFDF}">
      <dgm:prSet/>
      <dgm:spPr/>
      <dgm:t>
        <a:bodyPr/>
        <a:lstStyle/>
        <a:p>
          <a:endParaRPr lang="en-US"/>
        </a:p>
      </dgm:t>
    </dgm:pt>
    <dgm:pt modelId="{DAA0DE65-0CE3-425B-B93E-BF383AFEEE53}" type="sibTrans" cxnId="{C2602528-AFAF-481C-8287-EAA9BA13AFDF}">
      <dgm:prSet/>
      <dgm:spPr/>
      <dgm:t>
        <a:bodyPr/>
        <a:lstStyle/>
        <a:p>
          <a:endParaRPr lang="en-US"/>
        </a:p>
      </dgm:t>
    </dgm:pt>
    <dgm:pt modelId="{4B18C148-8F78-49AA-9BE8-91DE253AFDCA}">
      <dgm:prSet/>
      <dgm:spPr>
        <a:solidFill>
          <a:srgbClr val="33309C"/>
        </a:solidFill>
      </dgm:spPr>
      <dgm:t>
        <a:bodyPr/>
        <a:lstStyle/>
        <a:p>
          <a:endParaRPr lang="en-US"/>
        </a:p>
      </dgm:t>
    </dgm:pt>
    <dgm:pt modelId="{00E26993-68CD-463C-9E4A-B4B6986BE0DA}" type="parTrans" cxnId="{94BB5614-55AD-4463-8D81-6FEB1516FC4F}">
      <dgm:prSet/>
      <dgm:spPr/>
      <dgm:t>
        <a:bodyPr/>
        <a:lstStyle/>
        <a:p>
          <a:endParaRPr lang="en-US"/>
        </a:p>
      </dgm:t>
    </dgm:pt>
    <dgm:pt modelId="{CBA3208F-CDA5-4D0C-A920-588237DA2DA8}" type="sibTrans" cxnId="{94BB5614-55AD-4463-8D81-6FEB1516FC4F}">
      <dgm:prSet/>
      <dgm:spPr/>
      <dgm:t>
        <a:bodyPr/>
        <a:lstStyle/>
        <a:p>
          <a:endParaRPr lang="en-US"/>
        </a:p>
      </dgm:t>
    </dgm:pt>
    <dgm:pt modelId="{DD503E99-593E-4CB2-9AAC-524420F09B3E}">
      <dgm:prSet/>
      <dgm:spPr>
        <a:solidFill>
          <a:srgbClr val="7030A0"/>
        </a:solidFill>
      </dgm:spPr>
      <dgm:t>
        <a:bodyPr/>
        <a:lstStyle/>
        <a:p>
          <a:endParaRPr lang="en-US"/>
        </a:p>
      </dgm:t>
    </dgm:pt>
    <dgm:pt modelId="{C7830E0F-44C3-4075-BA15-522BF90F51AC}" type="parTrans" cxnId="{8EE0A529-D01F-492B-9B0A-7F358F3C0FA0}">
      <dgm:prSet/>
      <dgm:spPr/>
      <dgm:t>
        <a:bodyPr/>
        <a:lstStyle/>
        <a:p>
          <a:endParaRPr lang="en-US"/>
        </a:p>
      </dgm:t>
    </dgm:pt>
    <dgm:pt modelId="{28049341-B3EA-4F54-BB95-9D9719140746}" type="sibTrans" cxnId="{8EE0A529-D01F-492B-9B0A-7F358F3C0FA0}">
      <dgm:prSet/>
      <dgm:spPr/>
      <dgm:t>
        <a:bodyPr/>
        <a:lstStyle/>
        <a:p>
          <a:endParaRPr lang="en-US"/>
        </a:p>
      </dgm:t>
    </dgm:pt>
    <dgm:pt modelId="{4985B606-3E32-4F7C-B825-71C1E4621369}">
      <dgm:prSet/>
      <dgm:spPr>
        <a:solidFill>
          <a:srgbClr val="FF9933"/>
        </a:solidFill>
      </dgm:spPr>
      <dgm:t>
        <a:bodyPr/>
        <a:lstStyle/>
        <a:p>
          <a:endParaRPr lang="en-US"/>
        </a:p>
      </dgm:t>
    </dgm:pt>
    <dgm:pt modelId="{C73B4CAF-8100-4E22-811D-13E99C67A9F6}" type="parTrans" cxnId="{2ECA8078-1DF2-40A2-BC59-ED5B132FB352}">
      <dgm:prSet/>
      <dgm:spPr/>
      <dgm:t>
        <a:bodyPr/>
        <a:lstStyle/>
        <a:p>
          <a:endParaRPr lang="en-US"/>
        </a:p>
      </dgm:t>
    </dgm:pt>
    <dgm:pt modelId="{5871A7D1-4831-4CD8-AEF1-FF982D65A553}" type="sibTrans" cxnId="{2ECA8078-1DF2-40A2-BC59-ED5B132FB352}">
      <dgm:prSet/>
      <dgm:spPr/>
      <dgm:t>
        <a:bodyPr/>
        <a:lstStyle/>
        <a:p>
          <a:endParaRPr lang="en-US"/>
        </a:p>
      </dgm:t>
    </dgm:pt>
    <dgm:pt modelId="{F736014C-1A4B-4B09-96A5-DECBF5869997}">
      <dgm:prSet/>
      <dgm:spPr>
        <a:solidFill>
          <a:srgbClr val="33309C"/>
        </a:solidFill>
      </dgm:spPr>
      <dgm:t>
        <a:bodyPr/>
        <a:lstStyle/>
        <a:p>
          <a:endParaRPr lang="en-US"/>
        </a:p>
      </dgm:t>
    </dgm:pt>
    <dgm:pt modelId="{2B3AC1CD-EB0D-449A-BA3A-11CD39276CBB}" type="parTrans" cxnId="{7D500DDB-7581-429E-A8E5-7965B4AA0478}">
      <dgm:prSet/>
      <dgm:spPr/>
      <dgm:t>
        <a:bodyPr/>
        <a:lstStyle/>
        <a:p>
          <a:endParaRPr lang="en-US"/>
        </a:p>
      </dgm:t>
    </dgm:pt>
    <dgm:pt modelId="{B32500A8-4733-4A02-A757-725DA5E645F2}" type="sibTrans" cxnId="{7D500DDB-7581-429E-A8E5-7965B4AA0478}">
      <dgm:prSet/>
      <dgm:spPr/>
      <dgm:t>
        <a:bodyPr/>
        <a:lstStyle/>
        <a:p>
          <a:endParaRPr lang="en-US"/>
        </a:p>
      </dgm:t>
    </dgm:pt>
    <dgm:pt modelId="{8DB27DEF-952B-41BC-85FA-2DA26DF723D5}">
      <dgm:prSet/>
      <dgm:spPr>
        <a:solidFill>
          <a:srgbClr val="33309C"/>
        </a:solidFill>
      </dgm:spPr>
      <dgm:t>
        <a:bodyPr/>
        <a:lstStyle/>
        <a:p>
          <a:endParaRPr lang="en-US"/>
        </a:p>
      </dgm:t>
    </dgm:pt>
    <dgm:pt modelId="{AA48394D-F91C-4C23-A8A1-FB7532A78A5F}" type="parTrans" cxnId="{01648EA3-A486-4150-9378-8E8C276EC620}">
      <dgm:prSet/>
      <dgm:spPr/>
      <dgm:t>
        <a:bodyPr/>
        <a:lstStyle/>
        <a:p>
          <a:endParaRPr lang="en-US"/>
        </a:p>
      </dgm:t>
    </dgm:pt>
    <dgm:pt modelId="{A8BB7B2B-5DB6-4D37-BF5A-1A25A72B9201}" type="sibTrans" cxnId="{01648EA3-A486-4150-9378-8E8C276EC620}">
      <dgm:prSet/>
      <dgm:spPr/>
      <dgm:t>
        <a:bodyPr/>
        <a:lstStyle/>
        <a:p>
          <a:endParaRPr lang="en-US"/>
        </a:p>
      </dgm:t>
    </dgm:pt>
    <dgm:pt modelId="{D73ABA5F-90D1-4C40-852E-BDE78273412A}">
      <dgm:prSet/>
      <dgm:spPr>
        <a:solidFill>
          <a:schemeClr val="bg1">
            <a:alpha val="90000"/>
          </a:schemeClr>
        </a:solidFill>
      </dgm:spPr>
      <dgm:t>
        <a:bodyPr/>
        <a:lstStyle/>
        <a:p>
          <a:pPr rtl="0"/>
          <a:r>
            <a:rPr lang="en-US" b="1" i="1" dirty="0">
              <a:latin typeface="+mj-lt"/>
            </a:rPr>
            <a:t>Importance of an Air Waybill</a:t>
          </a:r>
          <a:endParaRPr lang="en-US" dirty="0"/>
        </a:p>
      </dgm:t>
    </dgm:pt>
    <dgm:pt modelId="{D9FD6487-0A46-47C6-A0A6-6504E2FCEBB8}" type="parTrans" cxnId="{1779AFA5-6A38-4589-993B-D6E9702F2B91}">
      <dgm:prSet/>
      <dgm:spPr/>
      <dgm:t>
        <a:bodyPr/>
        <a:lstStyle/>
        <a:p>
          <a:endParaRPr lang="en-US"/>
        </a:p>
      </dgm:t>
    </dgm:pt>
    <dgm:pt modelId="{9AB9F5D9-E92B-49EA-AC85-32BBD4612ECD}" type="sibTrans" cxnId="{1779AFA5-6A38-4589-993B-D6E9702F2B91}">
      <dgm:prSet/>
      <dgm:spPr/>
      <dgm:t>
        <a:bodyPr/>
        <a:lstStyle/>
        <a:p>
          <a:endParaRPr lang="en-US"/>
        </a:p>
      </dgm:t>
    </dgm:pt>
    <dgm:pt modelId="{1B10CF0D-60E1-4BE8-939F-A656A7A619BD}">
      <dgm:prSet/>
      <dgm:spPr>
        <a:solidFill>
          <a:srgbClr val="FFFFFF">
            <a:alpha val="90000"/>
          </a:srgbClr>
        </a:solidFill>
      </dgm:spPr>
      <dgm:t>
        <a:bodyPr/>
        <a:lstStyle/>
        <a:p>
          <a:pPr rtl="0"/>
          <a:r>
            <a:rPr lang="en-US" b="1" i="1" dirty="0">
              <a:latin typeface="+mj-lt"/>
            </a:rPr>
            <a:t>How to Fill a SMSA AWB (Manual &amp; Electronic version) </a:t>
          </a:r>
          <a:endParaRPr lang="en-US" dirty="0"/>
        </a:p>
      </dgm:t>
    </dgm:pt>
    <dgm:pt modelId="{2B7E083C-447C-45E9-8654-E8A95677318D}" type="parTrans" cxnId="{318A3E8A-D03E-4728-A401-613B333560F5}">
      <dgm:prSet/>
      <dgm:spPr/>
      <dgm:t>
        <a:bodyPr/>
        <a:lstStyle/>
        <a:p>
          <a:endParaRPr lang="en-US"/>
        </a:p>
      </dgm:t>
    </dgm:pt>
    <dgm:pt modelId="{AFC57772-B1AF-4E20-9E5E-5A1AE06A2D27}" type="sibTrans" cxnId="{318A3E8A-D03E-4728-A401-613B333560F5}">
      <dgm:prSet/>
      <dgm:spPr/>
      <dgm:t>
        <a:bodyPr/>
        <a:lstStyle/>
        <a:p>
          <a:endParaRPr lang="en-US"/>
        </a:p>
      </dgm:t>
    </dgm:pt>
    <dgm:pt modelId="{0EBFA079-E2D1-4C80-BC91-C7C5686A1F4D}">
      <dgm:prSet/>
      <dgm:spPr/>
      <dgm:t>
        <a:bodyPr/>
        <a:lstStyle/>
        <a:p>
          <a:pPr rtl="0"/>
          <a:r>
            <a:rPr lang="en-US" b="1" i="1">
              <a:latin typeface="+mj-lt"/>
            </a:rPr>
            <a:t>Completion Responsibility (Manual &amp; Electronic version)</a:t>
          </a:r>
          <a:endParaRPr lang="en-US"/>
        </a:p>
      </dgm:t>
    </dgm:pt>
    <dgm:pt modelId="{64921178-A716-4DAC-BF6A-01EAF6568CCE}" type="parTrans" cxnId="{498E6D92-2F4C-45CE-965E-86F31D64ECC4}">
      <dgm:prSet/>
      <dgm:spPr/>
      <dgm:t>
        <a:bodyPr/>
        <a:lstStyle/>
        <a:p>
          <a:endParaRPr lang="en-US"/>
        </a:p>
      </dgm:t>
    </dgm:pt>
    <dgm:pt modelId="{C482A014-7F0E-416A-83DC-5CEF756DF3FC}" type="sibTrans" cxnId="{498E6D92-2F4C-45CE-965E-86F31D64ECC4}">
      <dgm:prSet/>
      <dgm:spPr/>
      <dgm:t>
        <a:bodyPr/>
        <a:lstStyle/>
        <a:p>
          <a:endParaRPr lang="en-US"/>
        </a:p>
      </dgm:t>
    </dgm:pt>
    <dgm:pt modelId="{F3E88491-21BD-4C7D-A557-1327649C36AC}">
      <dgm:prSet/>
      <dgm:spPr/>
      <dgm:t>
        <a:bodyPr/>
        <a:lstStyle/>
        <a:p>
          <a:pPr rtl="0"/>
          <a:r>
            <a:rPr lang="en-US" b="1" i="1" dirty="0">
              <a:latin typeface="+mj-lt"/>
            </a:rPr>
            <a:t>SMSA Air Waybill Copy Distribution (Manual &amp; Electronic version)</a:t>
          </a:r>
          <a:endParaRPr lang="en-US" dirty="0"/>
        </a:p>
      </dgm:t>
    </dgm:pt>
    <dgm:pt modelId="{68BB584B-2FED-468B-ABB6-9CDC79E14A46}" type="parTrans" cxnId="{CBF6AFEA-9B5F-4695-AF3E-45EF6A76CD6E}">
      <dgm:prSet/>
      <dgm:spPr/>
      <dgm:t>
        <a:bodyPr/>
        <a:lstStyle/>
        <a:p>
          <a:endParaRPr lang="en-US"/>
        </a:p>
      </dgm:t>
    </dgm:pt>
    <dgm:pt modelId="{00AA6C41-6C98-4BC8-A65A-52B00B2B9B87}" type="sibTrans" cxnId="{CBF6AFEA-9B5F-4695-AF3E-45EF6A76CD6E}">
      <dgm:prSet/>
      <dgm:spPr/>
      <dgm:t>
        <a:bodyPr/>
        <a:lstStyle/>
        <a:p>
          <a:endParaRPr lang="en-US"/>
        </a:p>
      </dgm:t>
    </dgm:pt>
    <dgm:pt modelId="{AB939FB4-116C-43B9-9C46-2EF6FDEAE385}">
      <dgm:prSet/>
      <dgm:spPr/>
      <dgm:t>
        <a:bodyPr/>
        <a:lstStyle/>
        <a:p>
          <a:pPr rtl="0"/>
          <a:r>
            <a:rPr lang="en-US" b="1" i="1" dirty="0">
              <a:latin typeface="+mj-lt"/>
            </a:rPr>
            <a:t>Customs and Carriage Values, &amp; Dimensional Weight</a:t>
          </a:r>
          <a:endParaRPr lang="en-US" dirty="0"/>
        </a:p>
      </dgm:t>
    </dgm:pt>
    <dgm:pt modelId="{D659CCD5-C377-4ADF-A324-2D722ED582E0}" type="parTrans" cxnId="{DE0B4656-78BA-4A16-9390-AF73B5F8CDA3}">
      <dgm:prSet/>
      <dgm:spPr/>
      <dgm:t>
        <a:bodyPr/>
        <a:lstStyle/>
        <a:p>
          <a:endParaRPr lang="en-US"/>
        </a:p>
      </dgm:t>
    </dgm:pt>
    <dgm:pt modelId="{E962EB76-0814-4625-999A-1B912432CAE0}" type="sibTrans" cxnId="{DE0B4656-78BA-4A16-9390-AF73B5F8CDA3}">
      <dgm:prSet/>
      <dgm:spPr/>
      <dgm:t>
        <a:bodyPr/>
        <a:lstStyle/>
        <a:p>
          <a:endParaRPr lang="en-US"/>
        </a:p>
      </dgm:t>
    </dgm:pt>
    <dgm:pt modelId="{95E35199-9586-46BF-A8EB-4D3E2C04ED27}">
      <dgm:prSet/>
      <dgm:spPr/>
      <dgm:t>
        <a:bodyPr/>
        <a:lstStyle/>
        <a:p>
          <a:pPr rtl="0"/>
          <a:r>
            <a:rPr lang="en-US" b="1" i="1" dirty="0">
              <a:latin typeface="+mj-lt"/>
            </a:rPr>
            <a:t>Insurance &amp; Indemnity Forms</a:t>
          </a:r>
          <a:endParaRPr lang="en-US" dirty="0"/>
        </a:p>
      </dgm:t>
    </dgm:pt>
    <dgm:pt modelId="{CF99A05B-BBF9-43C9-A9C7-63E7B5031D76}" type="parTrans" cxnId="{0DB60911-85F4-4F30-83E0-0ED10E7A844B}">
      <dgm:prSet/>
      <dgm:spPr/>
      <dgm:t>
        <a:bodyPr/>
        <a:lstStyle/>
        <a:p>
          <a:endParaRPr lang="en-US"/>
        </a:p>
      </dgm:t>
    </dgm:pt>
    <dgm:pt modelId="{53526B88-3ED1-4EAC-886C-A20740A86704}" type="sibTrans" cxnId="{0DB60911-85F4-4F30-83E0-0ED10E7A844B}">
      <dgm:prSet/>
      <dgm:spPr/>
      <dgm:t>
        <a:bodyPr/>
        <a:lstStyle/>
        <a:p>
          <a:endParaRPr lang="en-US"/>
        </a:p>
      </dgm:t>
    </dgm:pt>
    <dgm:pt modelId="{061456F7-6FFF-4EA8-AF50-FD828B7A16B3}" type="pres">
      <dgm:prSet presAssocID="{07B9C8BB-AF62-4BEA-A24A-49B2F5A86392}" presName="linearFlow" presStyleCnt="0">
        <dgm:presLayoutVars>
          <dgm:dir/>
          <dgm:animLvl val="lvl"/>
          <dgm:resizeHandles val="exact"/>
        </dgm:presLayoutVars>
      </dgm:prSet>
      <dgm:spPr/>
    </dgm:pt>
    <dgm:pt modelId="{310B681A-BED9-4EC1-A74A-6A7FCE54C5D1}" type="pres">
      <dgm:prSet presAssocID="{0AC096E3-6503-48E5-84C8-2C8E727156F4}" presName="composite" presStyleCnt="0"/>
      <dgm:spPr/>
    </dgm:pt>
    <dgm:pt modelId="{0B5E68B2-EB84-437A-BBF6-B0C07F434953}" type="pres">
      <dgm:prSet presAssocID="{0AC096E3-6503-48E5-84C8-2C8E727156F4}" presName="parentText" presStyleLbl="alignNode1" presStyleIdx="0" presStyleCnt="8">
        <dgm:presLayoutVars>
          <dgm:chMax val="1"/>
          <dgm:bulletEnabled val="1"/>
        </dgm:presLayoutVars>
      </dgm:prSet>
      <dgm:spPr/>
    </dgm:pt>
    <dgm:pt modelId="{689692F3-9D24-4481-80E0-7956F751BF58}" type="pres">
      <dgm:prSet presAssocID="{0AC096E3-6503-48E5-84C8-2C8E727156F4}" presName="descendantText" presStyleLbl="alignAcc1" presStyleIdx="0" presStyleCnt="8" custLinFactNeighborX="125" custLinFactNeighborY="-208">
        <dgm:presLayoutVars>
          <dgm:bulletEnabled val="1"/>
        </dgm:presLayoutVars>
      </dgm:prSet>
      <dgm:spPr/>
    </dgm:pt>
    <dgm:pt modelId="{24797582-00AA-4A39-AFD1-CA14930A6368}" type="pres">
      <dgm:prSet presAssocID="{10D24219-7589-4BA2-A42E-6F8A5F1A8710}" presName="sp" presStyleCnt="0"/>
      <dgm:spPr/>
    </dgm:pt>
    <dgm:pt modelId="{F21F15F7-FBC8-46CB-8C1E-D307F6F085D0}" type="pres">
      <dgm:prSet presAssocID="{E660E8A7-4A5B-450D-8499-56357E5A4210}" presName="composite" presStyleCnt="0"/>
      <dgm:spPr/>
    </dgm:pt>
    <dgm:pt modelId="{5EDE315B-CC63-481F-99EA-FFF3DBFE8E36}" type="pres">
      <dgm:prSet presAssocID="{E660E8A7-4A5B-450D-8499-56357E5A4210}" presName="parentText" presStyleLbl="alignNode1" presStyleIdx="1" presStyleCnt="8">
        <dgm:presLayoutVars>
          <dgm:chMax val="1"/>
          <dgm:bulletEnabled val="1"/>
        </dgm:presLayoutVars>
      </dgm:prSet>
      <dgm:spPr/>
    </dgm:pt>
    <dgm:pt modelId="{551FDCE7-CE89-4444-A808-5CF8B9B0C33E}" type="pres">
      <dgm:prSet presAssocID="{E660E8A7-4A5B-450D-8499-56357E5A4210}" presName="descendantText" presStyleLbl="alignAcc1" presStyleIdx="1" presStyleCnt="8">
        <dgm:presLayoutVars>
          <dgm:bulletEnabled val="1"/>
        </dgm:presLayoutVars>
      </dgm:prSet>
      <dgm:spPr/>
    </dgm:pt>
    <dgm:pt modelId="{2238AA0B-1A4F-4443-B021-AA762C873812}" type="pres">
      <dgm:prSet presAssocID="{DAA0DE65-0CE3-425B-B93E-BF383AFEEE53}" presName="sp" presStyleCnt="0"/>
      <dgm:spPr/>
    </dgm:pt>
    <dgm:pt modelId="{AED73D58-DB12-45C9-A81C-DE442E5344ED}" type="pres">
      <dgm:prSet presAssocID="{4B18C148-8F78-49AA-9BE8-91DE253AFDCA}" presName="composite" presStyleCnt="0"/>
      <dgm:spPr/>
    </dgm:pt>
    <dgm:pt modelId="{55F7D861-EEE1-49E4-A692-B3C447743312}" type="pres">
      <dgm:prSet presAssocID="{4B18C148-8F78-49AA-9BE8-91DE253AFDCA}" presName="parentText" presStyleLbl="alignNode1" presStyleIdx="2" presStyleCnt="8">
        <dgm:presLayoutVars>
          <dgm:chMax val="1"/>
          <dgm:bulletEnabled val="1"/>
        </dgm:presLayoutVars>
      </dgm:prSet>
      <dgm:spPr/>
    </dgm:pt>
    <dgm:pt modelId="{E0A15C7C-2280-4E17-BF55-4B1AB3AC75AE}" type="pres">
      <dgm:prSet presAssocID="{4B18C148-8F78-49AA-9BE8-91DE253AFDCA}" presName="descendantText" presStyleLbl="alignAcc1" presStyleIdx="2" presStyleCnt="8">
        <dgm:presLayoutVars>
          <dgm:bulletEnabled val="1"/>
        </dgm:presLayoutVars>
      </dgm:prSet>
      <dgm:spPr/>
    </dgm:pt>
    <dgm:pt modelId="{F275451A-A2F2-4A97-8783-BCF758AA80BD}" type="pres">
      <dgm:prSet presAssocID="{CBA3208F-CDA5-4D0C-A920-588237DA2DA8}" presName="sp" presStyleCnt="0"/>
      <dgm:spPr/>
    </dgm:pt>
    <dgm:pt modelId="{010A9264-3841-4499-BD24-E2FF28D2F71C}" type="pres">
      <dgm:prSet presAssocID="{DD503E99-593E-4CB2-9AAC-524420F09B3E}" presName="composite" presStyleCnt="0"/>
      <dgm:spPr/>
    </dgm:pt>
    <dgm:pt modelId="{EF7DCA4B-F297-481F-B3ED-4D38AB239B7B}" type="pres">
      <dgm:prSet presAssocID="{DD503E99-593E-4CB2-9AAC-524420F09B3E}" presName="parentText" presStyleLbl="alignNode1" presStyleIdx="3" presStyleCnt="8">
        <dgm:presLayoutVars>
          <dgm:chMax val="1"/>
          <dgm:bulletEnabled val="1"/>
        </dgm:presLayoutVars>
      </dgm:prSet>
      <dgm:spPr/>
    </dgm:pt>
    <dgm:pt modelId="{AC0B0514-4772-43D3-9EED-5BB51737354B}" type="pres">
      <dgm:prSet presAssocID="{DD503E99-593E-4CB2-9AAC-524420F09B3E}" presName="descendantText" presStyleLbl="alignAcc1" presStyleIdx="3" presStyleCnt="8">
        <dgm:presLayoutVars>
          <dgm:bulletEnabled val="1"/>
        </dgm:presLayoutVars>
      </dgm:prSet>
      <dgm:spPr/>
    </dgm:pt>
    <dgm:pt modelId="{3EC5A1E3-9049-4624-AAFC-38037AE1D537}" type="pres">
      <dgm:prSet presAssocID="{28049341-B3EA-4F54-BB95-9D9719140746}" presName="sp" presStyleCnt="0"/>
      <dgm:spPr/>
    </dgm:pt>
    <dgm:pt modelId="{BECE265B-64C6-49E0-BC3C-5ACEDDBFB30A}" type="pres">
      <dgm:prSet presAssocID="{4985B606-3E32-4F7C-B825-71C1E4621369}" presName="composite" presStyleCnt="0"/>
      <dgm:spPr/>
    </dgm:pt>
    <dgm:pt modelId="{C49BC861-E1FC-4CD0-B0C3-04B26B4CA8E1}" type="pres">
      <dgm:prSet presAssocID="{4985B606-3E32-4F7C-B825-71C1E4621369}" presName="parentText" presStyleLbl="alignNode1" presStyleIdx="4" presStyleCnt="8">
        <dgm:presLayoutVars>
          <dgm:chMax val="1"/>
          <dgm:bulletEnabled val="1"/>
        </dgm:presLayoutVars>
      </dgm:prSet>
      <dgm:spPr/>
    </dgm:pt>
    <dgm:pt modelId="{55272CBC-54F0-479C-B5EC-211E2A1DD2E4}" type="pres">
      <dgm:prSet presAssocID="{4985B606-3E32-4F7C-B825-71C1E4621369}" presName="descendantText" presStyleLbl="alignAcc1" presStyleIdx="4" presStyleCnt="8">
        <dgm:presLayoutVars>
          <dgm:bulletEnabled val="1"/>
        </dgm:presLayoutVars>
      </dgm:prSet>
      <dgm:spPr/>
    </dgm:pt>
    <dgm:pt modelId="{843C6481-311F-4AE3-BE6E-16B64D387E84}" type="pres">
      <dgm:prSet presAssocID="{5871A7D1-4831-4CD8-AEF1-FF982D65A553}" presName="sp" presStyleCnt="0"/>
      <dgm:spPr/>
    </dgm:pt>
    <dgm:pt modelId="{21B7FBB4-B3C2-47CF-8F2C-5D8B889E04DB}" type="pres">
      <dgm:prSet presAssocID="{F736014C-1A4B-4B09-96A5-DECBF5869997}" presName="composite" presStyleCnt="0"/>
      <dgm:spPr/>
    </dgm:pt>
    <dgm:pt modelId="{A1F961C8-9DF2-4973-B105-3EF9D9054945}" type="pres">
      <dgm:prSet presAssocID="{F736014C-1A4B-4B09-96A5-DECBF5869997}" presName="parentText" presStyleLbl="alignNode1" presStyleIdx="5" presStyleCnt="8">
        <dgm:presLayoutVars>
          <dgm:chMax val="1"/>
          <dgm:bulletEnabled val="1"/>
        </dgm:presLayoutVars>
      </dgm:prSet>
      <dgm:spPr/>
    </dgm:pt>
    <dgm:pt modelId="{44D8A122-CD7F-496A-B7C6-43564ED5F3F0}" type="pres">
      <dgm:prSet presAssocID="{F736014C-1A4B-4B09-96A5-DECBF5869997}" presName="descendantText" presStyleLbl="alignAcc1" presStyleIdx="5" presStyleCnt="8">
        <dgm:presLayoutVars>
          <dgm:bulletEnabled val="1"/>
        </dgm:presLayoutVars>
      </dgm:prSet>
      <dgm:spPr/>
    </dgm:pt>
    <dgm:pt modelId="{33DBC9A6-6548-4270-8295-38EFC9C23D9A}" type="pres">
      <dgm:prSet presAssocID="{B32500A8-4733-4A02-A757-725DA5E645F2}" presName="sp" presStyleCnt="0"/>
      <dgm:spPr/>
    </dgm:pt>
    <dgm:pt modelId="{57D10200-65C8-4488-B3BF-F8D252F5A08E}" type="pres">
      <dgm:prSet presAssocID="{98510168-6184-4C54-800C-62D69B603CB4}" presName="composite" presStyleCnt="0"/>
      <dgm:spPr/>
    </dgm:pt>
    <dgm:pt modelId="{0FDDEC2D-68FC-40FF-A07F-2FB0A4BDF315}" type="pres">
      <dgm:prSet presAssocID="{98510168-6184-4C54-800C-62D69B603CB4}" presName="parentText" presStyleLbl="alignNode1" presStyleIdx="6" presStyleCnt="8">
        <dgm:presLayoutVars>
          <dgm:chMax val="1"/>
          <dgm:bulletEnabled val="1"/>
        </dgm:presLayoutVars>
      </dgm:prSet>
      <dgm:spPr/>
    </dgm:pt>
    <dgm:pt modelId="{84658AB8-CF3D-429A-8DEE-6B6571E6AEDB}" type="pres">
      <dgm:prSet presAssocID="{98510168-6184-4C54-800C-62D69B603CB4}" presName="descendantText" presStyleLbl="alignAcc1" presStyleIdx="6" presStyleCnt="8">
        <dgm:presLayoutVars>
          <dgm:bulletEnabled val="1"/>
        </dgm:presLayoutVars>
      </dgm:prSet>
      <dgm:spPr/>
    </dgm:pt>
    <dgm:pt modelId="{F531E9B3-9260-4A8A-B8F5-2FE279AED104}" type="pres">
      <dgm:prSet presAssocID="{E6A3797A-C913-4526-87E6-09A7ED1450C5}" presName="sp" presStyleCnt="0"/>
      <dgm:spPr/>
    </dgm:pt>
    <dgm:pt modelId="{EA5BB797-5EEA-4BB9-94BF-C5026DEFE253}" type="pres">
      <dgm:prSet presAssocID="{8DB27DEF-952B-41BC-85FA-2DA26DF723D5}" presName="composite" presStyleCnt="0"/>
      <dgm:spPr/>
    </dgm:pt>
    <dgm:pt modelId="{44360C9E-3274-40A5-A9E6-2F65B2AA2A4E}" type="pres">
      <dgm:prSet presAssocID="{8DB27DEF-952B-41BC-85FA-2DA26DF723D5}" presName="parentText" presStyleLbl="alignNode1" presStyleIdx="7" presStyleCnt="8" custLinFactNeighborX="11565" custLinFactNeighborY="-5673">
        <dgm:presLayoutVars>
          <dgm:chMax val="1"/>
          <dgm:bulletEnabled val="1"/>
        </dgm:presLayoutVars>
      </dgm:prSet>
      <dgm:spPr/>
    </dgm:pt>
    <dgm:pt modelId="{C4AE41EC-3482-40A7-8EEE-06CF4CFC6828}" type="pres">
      <dgm:prSet presAssocID="{8DB27DEF-952B-41BC-85FA-2DA26DF723D5}" presName="descendantText" presStyleLbl="alignAcc1" presStyleIdx="7" presStyleCnt="8">
        <dgm:presLayoutVars>
          <dgm:bulletEnabled val="1"/>
        </dgm:presLayoutVars>
      </dgm:prSet>
      <dgm:spPr/>
    </dgm:pt>
  </dgm:ptLst>
  <dgm:cxnLst>
    <dgm:cxn modelId="{828BEE02-7B3A-45B2-8342-83B16077785E}" type="presOf" srcId="{F3E88491-21BD-4C7D-A557-1327649C36AC}" destId="{55272CBC-54F0-479C-B5EC-211E2A1DD2E4}" srcOrd="0" destOrd="0" presId="urn:microsoft.com/office/officeart/2005/8/layout/chevron2"/>
    <dgm:cxn modelId="{0DB60911-85F4-4F30-83E0-0ED10E7A844B}" srcId="{8DB27DEF-952B-41BC-85FA-2DA26DF723D5}" destId="{95E35199-9586-46BF-A8EB-4D3E2C04ED27}" srcOrd="0" destOrd="0" parTransId="{CF99A05B-BBF9-43C9-A9C7-63E7B5031D76}" sibTransId="{53526B88-3ED1-4EAC-886C-A20740A86704}"/>
    <dgm:cxn modelId="{94BB5614-55AD-4463-8D81-6FEB1516FC4F}" srcId="{07B9C8BB-AF62-4BEA-A24A-49B2F5A86392}" destId="{4B18C148-8F78-49AA-9BE8-91DE253AFDCA}" srcOrd="2" destOrd="0" parTransId="{00E26993-68CD-463C-9E4A-B4B6986BE0DA}" sibTransId="{CBA3208F-CDA5-4D0C-A920-588237DA2DA8}"/>
    <dgm:cxn modelId="{B7638922-F4D2-4C3D-B771-61409F1D6FC5}" type="presOf" srcId="{E660E8A7-4A5B-450D-8499-56357E5A4210}" destId="{5EDE315B-CC63-481F-99EA-FFF3DBFE8E36}" srcOrd="0" destOrd="0" presId="urn:microsoft.com/office/officeart/2005/8/layout/chevron2"/>
    <dgm:cxn modelId="{C2602528-AFAF-481C-8287-EAA9BA13AFDF}" srcId="{07B9C8BB-AF62-4BEA-A24A-49B2F5A86392}" destId="{E660E8A7-4A5B-450D-8499-56357E5A4210}" srcOrd="1" destOrd="0" parTransId="{EE331BBD-20CF-4E08-AFCD-7C65326F887B}" sibTransId="{DAA0DE65-0CE3-425B-B93E-BF383AFEEE53}"/>
    <dgm:cxn modelId="{8EE0A529-D01F-492B-9B0A-7F358F3C0FA0}" srcId="{07B9C8BB-AF62-4BEA-A24A-49B2F5A86392}" destId="{DD503E99-593E-4CB2-9AAC-524420F09B3E}" srcOrd="3" destOrd="0" parTransId="{C7830E0F-44C3-4075-BA15-522BF90F51AC}" sibTransId="{28049341-B3EA-4F54-BB95-9D9719140746}"/>
    <dgm:cxn modelId="{967E3231-3858-4CC7-B347-401BE1FA1F2D}" type="presOf" srcId="{2A3F77C6-87F5-45C1-BD1E-1145104C2339}" destId="{84658AB8-CF3D-429A-8DEE-6B6571E6AEDB}" srcOrd="0" destOrd="0" presId="urn:microsoft.com/office/officeart/2005/8/layout/chevron2"/>
    <dgm:cxn modelId="{30806670-198F-45AA-9CB2-ECE7B599DE4C}" type="presOf" srcId="{D73ABA5F-90D1-4C40-852E-BDE78273412A}" destId="{551FDCE7-CE89-4444-A808-5CF8B9B0C33E}" srcOrd="0" destOrd="0" presId="urn:microsoft.com/office/officeart/2005/8/layout/chevron2"/>
    <dgm:cxn modelId="{5F4A7772-7468-49EB-A2EB-4BF2FF74FB92}" srcId="{07B9C8BB-AF62-4BEA-A24A-49B2F5A86392}" destId="{98510168-6184-4C54-800C-62D69B603CB4}" srcOrd="6" destOrd="0" parTransId="{7C5A01DA-9C1D-4243-901E-14D8ED318E25}" sibTransId="{E6A3797A-C913-4526-87E6-09A7ED1450C5}"/>
    <dgm:cxn modelId="{6B3DD654-C491-46A8-A39F-4D0B9E863B2E}" type="presOf" srcId="{98510168-6184-4C54-800C-62D69B603CB4}" destId="{0FDDEC2D-68FC-40FF-A07F-2FB0A4BDF315}" srcOrd="0" destOrd="0" presId="urn:microsoft.com/office/officeart/2005/8/layout/chevron2"/>
    <dgm:cxn modelId="{DE0B4656-78BA-4A16-9390-AF73B5F8CDA3}" srcId="{F736014C-1A4B-4B09-96A5-DECBF5869997}" destId="{AB939FB4-116C-43B9-9C46-2EF6FDEAE385}" srcOrd="0" destOrd="0" parTransId="{D659CCD5-C377-4ADF-A324-2D722ED582E0}" sibTransId="{E962EB76-0814-4625-999A-1B912432CAE0}"/>
    <dgm:cxn modelId="{7BAD1D57-E509-44EC-BBE9-73E91335ED9F}" srcId="{0AC096E3-6503-48E5-84C8-2C8E727156F4}" destId="{CC25C3EC-5D7F-49CD-8021-7CE7B2853BED}" srcOrd="0" destOrd="0" parTransId="{C40C8554-93EE-4E2C-89F4-FB10A4F55E05}" sibTransId="{F193D7B1-24ED-46EF-95C8-673735A30EDC}"/>
    <dgm:cxn modelId="{2ECA8078-1DF2-40A2-BC59-ED5B132FB352}" srcId="{07B9C8BB-AF62-4BEA-A24A-49B2F5A86392}" destId="{4985B606-3E32-4F7C-B825-71C1E4621369}" srcOrd="4" destOrd="0" parTransId="{C73B4CAF-8100-4E22-811D-13E99C67A9F6}" sibTransId="{5871A7D1-4831-4CD8-AEF1-FF982D65A553}"/>
    <dgm:cxn modelId="{C834AA7F-CF04-4733-8736-51031AAC1DBE}" type="presOf" srcId="{F736014C-1A4B-4B09-96A5-DECBF5869997}" destId="{A1F961C8-9DF2-4973-B105-3EF9D9054945}" srcOrd="0" destOrd="0" presId="urn:microsoft.com/office/officeart/2005/8/layout/chevron2"/>
    <dgm:cxn modelId="{318A3E8A-D03E-4728-A401-613B333560F5}" srcId="{4B18C148-8F78-49AA-9BE8-91DE253AFDCA}" destId="{1B10CF0D-60E1-4BE8-939F-A656A7A619BD}" srcOrd="0" destOrd="0" parTransId="{2B7E083C-447C-45E9-8654-E8A95677318D}" sibTransId="{AFC57772-B1AF-4E20-9E5E-5A1AE06A2D27}"/>
    <dgm:cxn modelId="{498E6D92-2F4C-45CE-965E-86F31D64ECC4}" srcId="{DD503E99-593E-4CB2-9AAC-524420F09B3E}" destId="{0EBFA079-E2D1-4C80-BC91-C7C5686A1F4D}" srcOrd="0" destOrd="0" parTransId="{64921178-A716-4DAC-BF6A-01EAF6568CCE}" sibTransId="{C482A014-7F0E-416A-83DC-5CEF756DF3FC}"/>
    <dgm:cxn modelId="{729D3594-0E8A-4564-8A83-3135DB8D3499}" srcId="{07B9C8BB-AF62-4BEA-A24A-49B2F5A86392}" destId="{0AC096E3-6503-48E5-84C8-2C8E727156F4}" srcOrd="0" destOrd="0" parTransId="{585DF653-F255-4BCE-9AC5-56D94E5F6516}" sibTransId="{10D24219-7589-4BA2-A42E-6F8A5F1A8710}"/>
    <dgm:cxn modelId="{30A617A1-0F73-448A-A28D-F12F598548CE}" type="presOf" srcId="{95E35199-9586-46BF-A8EB-4D3E2C04ED27}" destId="{C4AE41EC-3482-40A7-8EEE-06CF4CFC6828}" srcOrd="0" destOrd="0" presId="urn:microsoft.com/office/officeart/2005/8/layout/chevron2"/>
    <dgm:cxn modelId="{1B7D39A2-B454-494A-881E-19554E1B6F7F}" srcId="{98510168-6184-4C54-800C-62D69B603CB4}" destId="{2A3F77C6-87F5-45C1-BD1E-1145104C2339}" srcOrd="0" destOrd="0" parTransId="{D34EAD11-1708-4A8D-87F8-2260BCD5E7AE}" sibTransId="{F4DDE1EF-832B-4056-AFFA-B77F6F68FFAC}"/>
    <dgm:cxn modelId="{01648EA3-A486-4150-9378-8E8C276EC620}" srcId="{07B9C8BB-AF62-4BEA-A24A-49B2F5A86392}" destId="{8DB27DEF-952B-41BC-85FA-2DA26DF723D5}" srcOrd="7" destOrd="0" parTransId="{AA48394D-F91C-4C23-A8A1-FB7532A78A5F}" sibTransId="{A8BB7B2B-5DB6-4D37-BF5A-1A25A72B9201}"/>
    <dgm:cxn modelId="{2D8A40A5-EB14-4E7B-8488-F36F86EFB4B3}" type="presOf" srcId="{8DB27DEF-952B-41BC-85FA-2DA26DF723D5}" destId="{44360C9E-3274-40A5-A9E6-2F65B2AA2A4E}" srcOrd="0" destOrd="0" presId="urn:microsoft.com/office/officeart/2005/8/layout/chevron2"/>
    <dgm:cxn modelId="{1779AFA5-6A38-4589-993B-D6E9702F2B91}" srcId="{E660E8A7-4A5B-450D-8499-56357E5A4210}" destId="{D73ABA5F-90D1-4C40-852E-BDE78273412A}" srcOrd="0" destOrd="0" parTransId="{D9FD6487-0A46-47C6-A0A6-6504E2FCEBB8}" sibTransId="{9AB9F5D9-E92B-49EA-AC85-32BBD4612ECD}"/>
    <dgm:cxn modelId="{ADC219BA-EEF2-4160-85F3-FC08343134CB}" type="presOf" srcId="{0EBFA079-E2D1-4C80-BC91-C7C5686A1F4D}" destId="{AC0B0514-4772-43D3-9EED-5BB51737354B}" srcOrd="0" destOrd="0" presId="urn:microsoft.com/office/officeart/2005/8/layout/chevron2"/>
    <dgm:cxn modelId="{7D500DDB-7581-429E-A8E5-7965B4AA0478}" srcId="{07B9C8BB-AF62-4BEA-A24A-49B2F5A86392}" destId="{F736014C-1A4B-4B09-96A5-DECBF5869997}" srcOrd="5" destOrd="0" parTransId="{2B3AC1CD-EB0D-449A-BA3A-11CD39276CBB}" sibTransId="{B32500A8-4733-4A02-A757-725DA5E645F2}"/>
    <dgm:cxn modelId="{FE967CE0-70FB-4175-B361-CE5BF4BE4E7C}" type="presOf" srcId="{CC25C3EC-5D7F-49CD-8021-7CE7B2853BED}" destId="{689692F3-9D24-4481-80E0-7956F751BF58}" srcOrd="0" destOrd="0" presId="urn:microsoft.com/office/officeart/2005/8/layout/chevron2"/>
    <dgm:cxn modelId="{8F881FE4-B3D3-4D90-99E5-6CEF1EAD1080}" type="presOf" srcId="{4B18C148-8F78-49AA-9BE8-91DE253AFDCA}" destId="{55F7D861-EEE1-49E4-A692-B3C447743312}" srcOrd="0" destOrd="0" presId="urn:microsoft.com/office/officeart/2005/8/layout/chevron2"/>
    <dgm:cxn modelId="{EDDF2BE9-4B38-442F-A0F5-C0FBC2D23037}" type="presOf" srcId="{4985B606-3E32-4F7C-B825-71C1E4621369}" destId="{C49BC861-E1FC-4CD0-B0C3-04B26B4CA8E1}" srcOrd="0" destOrd="0" presId="urn:microsoft.com/office/officeart/2005/8/layout/chevron2"/>
    <dgm:cxn modelId="{CBF6AFEA-9B5F-4695-AF3E-45EF6A76CD6E}" srcId="{4985B606-3E32-4F7C-B825-71C1E4621369}" destId="{F3E88491-21BD-4C7D-A557-1327649C36AC}" srcOrd="0" destOrd="0" parTransId="{68BB584B-2FED-468B-ABB6-9CDC79E14A46}" sibTransId="{00AA6C41-6C98-4BC8-A65A-52B00B2B9B87}"/>
    <dgm:cxn modelId="{2768F5EB-CEE4-4B97-A7C8-AA9A1B084C67}" type="presOf" srcId="{07B9C8BB-AF62-4BEA-A24A-49B2F5A86392}" destId="{061456F7-6FFF-4EA8-AF50-FD828B7A16B3}" srcOrd="0" destOrd="0" presId="urn:microsoft.com/office/officeart/2005/8/layout/chevron2"/>
    <dgm:cxn modelId="{98DBCDF0-032A-41E7-942F-6C24EE82029F}" type="presOf" srcId="{DD503E99-593E-4CB2-9AAC-524420F09B3E}" destId="{EF7DCA4B-F297-481F-B3ED-4D38AB239B7B}" srcOrd="0" destOrd="0" presId="urn:microsoft.com/office/officeart/2005/8/layout/chevron2"/>
    <dgm:cxn modelId="{937F8DF2-16CD-496D-AE0A-4F9AEE4B6E66}" type="presOf" srcId="{0AC096E3-6503-48E5-84C8-2C8E727156F4}" destId="{0B5E68B2-EB84-437A-BBF6-B0C07F434953}" srcOrd="0" destOrd="0" presId="urn:microsoft.com/office/officeart/2005/8/layout/chevron2"/>
    <dgm:cxn modelId="{093811F5-6358-4D42-9138-009DC7A3D282}" type="presOf" srcId="{1B10CF0D-60E1-4BE8-939F-A656A7A619BD}" destId="{E0A15C7C-2280-4E17-BF55-4B1AB3AC75AE}" srcOrd="0" destOrd="0" presId="urn:microsoft.com/office/officeart/2005/8/layout/chevron2"/>
    <dgm:cxn modelId="{C95B47FF-E430-402E-9956-AFE8C2886FDE}" type="presOf" srcId="{AB939FB4-116C-43B9-9C46-2EF6FDEAE385}" destId="{44D8A122-CD7F-496A-B7C6-43564ED5F3F0}" srcOrd="0" destOrd="0" presId="urn:microsoft.com/office/officeart/2005/8/layout/chevron2"/>
    <dgm:cxn modelId="{1C3B3796-7424-4036-A268-D7AAB3257777}" type="presParOf" srcId="{061456F7-6FFF-4EA8-AF50-FD828B7A16B3}" destId="{310B681A-BED9-4EC1-A74A-6A7FCE54C5D1}" srcOrd="0" destOrd="0" presId="urn:microsoft.com/office/officeart/2005/8/layout/chevron2"/>
    <dgm:cxn modelId="{01C3F950-7AA8-42EF-B0A0-4C02BF5BB1A4}" type="presParOf" srcId="{310B681A-BED9-4EC1-A74A-6A7FCE54C5D1}" destId="{0B5E68B2-EB84-437A-BBF6-B0C07F434953}" srcOrd="0" destOrd="0" presId="urn:microsoft.com/office/officeart/2005/8/layout/chevron2"/>
    <dgm:cxn modelId="{4810D47D-7988-4D57-9E99-25B3C0248C33}" type="presParOf" srcId="{310B681A-BED9-4EC1-A74A-6A7FCE54C5D1}" destId="{689692F3-9D24-4481-80E0-7956F751BF58}" srcOrd="1" destOrd="0" presId="urn:microsoft.com/office/officeart/2005/8/layout/chevron2"/>
    <dgm:cxn modelId="{D6189D8C-5614-406A-8CC3-1AD19923F61B}" type="presParOf" srcId="{061456F7-6FFF-4EA8-AF50-FD828B7A16B3}" destId="{24797582-00AA-4A39-AFD1-CA14930A6368}" srcOrd="1" destOrd="0" presId="urn:microsoft.com/office/officeart/2005/8/layout/chevron2"/>
    <dgm:cxn modelId="{6F4851E7-077E-4B62-BF66-6337F056838A}" type="presParOf" srcId="{061456F7-6FFF-4EA8-AF50-FD828B7A16B3}" destId="{F21F15F7-FBC8-46CB-8C1E-D307F6F085D0}" srcOrd="2" destOrd="0" presId="urn:microsoft.com/office/officeart/2005/8/layout/chevron2"/>
    <dgm:cxn modelId="{1F76A7EA-1E21-4DF8-9706-5D08D064BF2D}" type="presParOf" srcId="{F21F15F7-FBC8-46CB-8C1E-D307F6F085D0}" destId="{5EDE315B-CC63-481F-99EA-FFF3DBFE8E36}" srcOrd="0" destOrd="0" presId="urn:microsoft.com/office/officeart/2005/8/layout/chevron2"/>
    <dgm:cxn modelId="{A1B66837-1D3B-416E-9FDD-F842630965C3}" type="presParOf" srcId="{F21F15F7-FBC8-46CB-8C1E-D307F6F085D0}" destId="{551FDCE7-CE89-4444-A808-5CF8B9B0C33E}" srcOrd="1" destOrd="0" presId="urn:microsoft.com/office/officeart/2005/8/layout/chevron2"/>
    <dgm:cxn modelId="{3B908533-DFBE-4696-97F8-475F4C20470E}" type="presParOf" srcId="{061456F7-6FFF-4EA8-AF50-FD828B7A16B3}" destId="{2238AA0B-1A4F-4443-B021-AA762C873812}" srcOrd="3" destOrd="0" presId="urn:microsoft.com/office/officeart/2005/8/layout/chevron2"/>
    <dgm:cxn modelId="{844EFFD2-54B1-402D-A816-9F53340A2A17}" type="presParOf" srcId="{061456F7-6FFF-4EA8-AF50-FD828B7A16B3}" destId="{AED73D58-DB12-45C9-A81C-DE442E5344ED}" srcOrd="4" destOrd="0" presId="urn:microsoft.com/office/officeart/2005/8/layout/chevron2"/>
    <dgm:cxn modelId="{FD642EF2-AC65-48F3-864C-EFE9A90A56C2}" type="presParOf" srcId="{AED73D58-DB12-45C9-A81C-DE442E5344ED}" destId="{55F7D861-EEE1-49E4-A692-B3C447743312}" srcOrd="0" destOrd="0" presId="urn:microsoft.com/office/officeart/2005/8/layout/chevron2"/>
    <dgm:cxn modelId="{9B7403BA-F5AB-4821-A96C-9A0656BD7D5A}" type="presParOf" srcId="{AED73D58-DB12-45C9-A81C-DE442E5344ED}" destId="{E0A15C7C-2280-4E17-BF55-4B1AB3AC75AE}" srcOrd="1" destOrd="0" presId="urn:microsoft.com/office/officeart/2005/8/layout/chevron2"/>
    <dgm:cxn modelId="{4146F800-90F3-4883-AD50-82D70DD8306B}" type="presParOf" srcId="{061456F7-6FFF-4EA8-AF50-FD828B7A16B3}" destId="{F275451A-A2F2-4A97-8783-BCF758AA80BD}" srcOrd="5" destOrd="0" presId="urn:microsoft.com/office/officeart/2005/8/layout/chevron2"/>
    <dgm:cxn modelId="{9244380E-BE54-466A-99EC-C7E2FFE8507A}" type="presParOf" srcId="{061456F7-6FFF-4EA8-AF50-FD828B7A16B3}" destId="{010A9264-3841-4499-BD24-E2FF28D2F71C}" srcOrd="6" destOrd="0" presId="urn:microsoft.com/office/officeart/2005/8/layout/chevron2"/>
    <dgm:cxn modelId="{E44B1937-5BEB-4EC9-897F-3B4F389C68E0}" type="presParOf" srcId="{010A9264-3841-4499-BD24-E2FF28D2F71C}" destId="{EF7DCA4B-F297-481F-B3ED-4D38AB239B7B}" srcOrd="0" destOrd="0" presId="urn:microsoft.com/office/officeart/2005/8/layout/chevron2"/>
    <dgm:cxn modelId="{985581F4-212F-4D7C-A18B-BE1445830149}" type="presParOf" srcId="{010A9264-3841-4499-BD24-E2FF28D2F71C}" destId="{AC0B0514-4772-43D3-9EED-5BB51737354B}" srcOrd="1" destOrd="0" presId="urn:microsoft.com/office/officeart/2005/8/layout/chevron2"/>
    <dgm:cxn modelId="{49F2E799-D2C9-499F-9B01-CA2E92165466}" type="presParOf" srcId="{061456F7-6FFF-4EA8-AF50-FD828B7A16B3}" destId="{3EC5A1E3-9049-4624-AAFC-38037AE1D537}" srcOrd="7" destOrd="0" presId="urn:microsoft.com/office/officeart/2005/8/layout/chevron2"/>
    <dgm:cxn modelId="{C3E94B80-2D56-42B0-A455-31F7F786DC19}" type="presParOf" srcId="{061456F7-6FFF-4EA8-AF50-FD828B7A16B3}" destId="{BECE265B-64C6-49E0-BC3C-5ACEDDBFB30A}" srcOrd="8" destOrd="0" presId="urn:microsoft.com/office/officeart/2005/8/layout/chevron2"/>
    <dgm:cxn modelId="{CAFB0E61-5745-4D4E-8E7D-B8BE601D8B34}" type="presParOf" srcId="{BECE265B-64C6-49E0-BC3C-5ACEDDBFB30A}" destId="{C49BC861-E1FC-4CD0-B0C3-04B26B4CA8E1}" srcOrd="0" destOrd="0" presId="urn:microsoft.com/office/officeart/2005/8/layout/chevron2"/>
    <dgm:cxn modelId="{E936973D-DAF0-4043-876F-B1C17AD158C0}" type="presParOf" srcId="{BECE265B-64C6-49E0-BC3C-5ACEDDBFB30A}" destId="{55272CBC-54F0-479C-B5EC-211E2A1DD2E4}" srcOrd="1" destOrd="0" presId="urn:microsoft.com/office/officeart/2005/8/layout/chevron2"/>
    <dgm:cxn modelId="{8BFFAA52-04ED-4DFC-9607-DA61FFD6255C}" type="presParOf" srcId="{061456F7-6FFF-4EA8-AF50-FD828B7A16B3}" destId="{843C6481-311F-4AE3-BE6E-16B64D387E84}" srcOrd="9" destOrd="0" presId="urn:microsoft.com/office/officeart/2005/8/layout/chevron2"/>
    <dgm:cxn modelId="{4E080C93-D05C-44C8-80EB-766A282DB680}" type="presParOf" srcId="{061456F7-6FFF-4EA8-AF50-FD828B7A16B3}" destId="{21B7FBB4-B3C2-47CF-8F2C-5D8B889E04DB}" srcOrd="10" destOrd="0" presId="urn:microsoft.com/office/officeart/2005/8/layout/chevron2"/>
    <dgm:cxn modelId="{5D8E8565-8B83-4F0A-939F-744B4B620EEA}" type="presParOf" srcId="{21B7FBB4-B3C2-47CF-8F2C-5D8B889E04DB}" destId="{A1F961C8-9DF2-4973-B105-3EF9D9054945}" srcOrd="0" destOrd="0" presId="urn:microsoft.com/office/officeart/2005/8/layout/chevron2"/>
    <dgm:cxn modelId="{DCD1A84C-153B-4C4B-8624-C65D5AD4A726}" type="presParOf" srcId="{21B7FBB4-B3C2-47CF-8F2C-5D8B889E04DB}" destId="{44D8A122-CD7F-496A-B7C6-43564ED5F3F0}" srcOrd="1" destOrd="0" presId="urn:microsoft.com/office/officeart/2005/8/layout/chevron2"/>
    <dgm:cxn modelId="{447178F3-9797-43F4-A5D4-66E7E70443C8}" type="presParOf" srcId="{061456F7-6FFF-4EA8-AF50-FD828B7A16B3}" destId="{33DBC9A6-6548-4270-8295-38EFC9C23D9A}" srcOrd="11" destOrd="0" presId="urn:microsoft.com/office/officeart/2005/8/layout/chevron2"/>
    <dgm:cxn modelId="{98F3FC97-ABDB-4CCD-B83F-42F308F63C58}" type="presParOf" srcId="{061456F7-6FFF-4EA8-AF50-FD828B7A16B3}" destId="{57D10200-65C8-4488-B3BF-F8D252F5A08E}" srcOrd="12" destOrd="0" presId="urn:microsoft.com/office/officeart/2005/8/layout/chevron2"/>
    <dgm:cxn modelId="{6E6D282D-F81A-49D6-BAEE-4F3529A0B1FF}" type="presParOf" srcId="{57D10200-65C8-4488-B3BF-F8D252F5A08E}" destId="{0FDDEC2D-68FC-40FF-A07F-2FB0A4BDF315}" srcOrd="0" destOrd="0" presId="urn:microsoft.com/office/officeart/2005/8/layout/chevron2"/>
    <dgm:cxn modelId="{1D3A1C31-B1ED-4A30-A6AD-4FC4C03D2C7D}" type="presParOf" srcId="{57D10200-65C8-4488-B3BF-F8D252F5A08E}" destId="{84658AB8-CF3D-429A-8DEE-6B6571E6AEDB}" srcOrd="1" destOrd="0" presId="urn:microsoft.com/office/officeart/2005/8/layout/chevron2"/>
    <dgm:cxn modelId="{97851F73-E356-4B34-B4AE-6891C96FA010}" type="presParOf" srcId="{061456F7-6FFF-4EA8-AF50-FD828B7A16B3}" destId="{F531E9B3-9260-4A8A-B8F5-2FE279AED104}" srcOrd="13" destOrd="0" presId="urn:microsoft.com/office/officeart/2005/8/layout/chevron2"/>
    <dgm:cxn modelId="{BF0FA51C-8F77-48B1-BBB2-FB806FC32B84}" type="presParOf" srcId="{061456F7-6FFF-4EA8-AF50-FD828B7A16B3}" destId="{EA5BB797-5EEA-4BB9-94BF-C5026DEFE253}" srcOrd="14" destOrd="0" presId="urn:microsoft.com/office/officeart/2005/8/layout/chevron2"/>
    <dgm:cxn modelId="{ABF999DB-0743-44F6-844C-76734055CEEA}" type="presParOf" srcId="{EA5BB797-5EEA-4BB9-94BF-C5026DEFE253}" destId="{44360C9E-3274-40A5-A9E6-2F65B2AA2A4E}" srcOrd="0" destOrd="0" presId="urn:microsoft.com/office/officeart/2005/8/layout/chevron2"/>
    <dgm:cxn modelId="{96992E92-49FB-4D20-9F23-2F37C8F266B5}" type="presParOf" srcId="{EA5BB797-5EEA-4BB9-94BF-C5026DEFE253}" destId="{C4AE41EC-3482-40A7-8EEE-06CF4CFC682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9C2054-3A3A-44F5-94C9-C0A811315615}" type="doc">
      <dgm:prSet loTypeId="urn:microsoft.com/office/officeart/2005/8/layout/pList2" loCatId="list" qsTypeId="urn:microsoft.com/office/officeart/2005/8/quickstyle/simple1" qsCatId="simple" csTypeId="urn:microsoft.com/office/officeart/2005/8/colors/accent1_2" csCatId="accent1" phldr="1"/>
      <dgm:spPr/>
    </dgm:pt>
    <dgm:pt modelId="{D95E31CE-7749-4AE7-9231-54BDDF9DEDC6}">
      <dgm:prSet phldrT="[Text]"/>
      <dgm:spPr/>
      <dgm:t>
        <a:bodyPr/>
        <a:lstStyle/>
        <a:p>
          <a:r>
            <a:rPr lang="en-US" dirty="0"/>
            <a:t>2 Saudi Passports</a:t>
          </a:r>
        </a:p>
      </dgm:t>
    </dgm:pt>
    <dgm:pt modelId="{628B58C8-4C9A-4BD5-83F2-EB407597F9D9}" type="parTrans" cxnId="{7E350052-057C-46D8-98E8-9F7511431B34}">
      <dgm:prSet/>
      <dgm:spPr/>
      <dgm:t>
        <a:bodyPr/>
        <a:lstStyle/>
        <a:p>
          <a:endParaRPr lang="en-US"/>
        </a:p>
      </dgm:t>
    </dgm:pt>
    <dgm:pt modelId="{82F098C5-A568-473D-A66F-DB874DC179F4}" type="sibTrans" cxnId="{7E350052-057C-46D8-98E8-9F7511431B34}">
      <dgm:prSet/>
      <dgm:spPr/>
      <dgm:t>
        <a:bodyPr/>
        <a:lstStyle/>
        <a:p>
          <a:endParaRPr lang="en-US"/>
        </a:p>
      </dgm:t>
    </dgm:pt>
    <dgm:pt modelId="{28D15099-8EEF-4C2F-9CF3-91CFE2C1BA59}">
      <dgm:prSet phldrT="[Text]"/>
      <dgm:spPr/>
      <dgm:t>
        <a:bodyPr/>
        <a:lstStyle/>
        <a:p>
          <a:r>
            <a:rPr lang="en-US" dirty="0"/>
            <a:t>2 sets of Ceramic Vases</a:t>
          </a:r>
        </a:p>
      </dgm:t>
    </dgm:pt>
    <dgm:pt modelId="{9880027A-5CC4-4446-8272-02A9943C9644}" type="parTrans" cxnId="{0280107D-BBD9-45F6-BE09-45358849685A}">
      <dgm:prSet/>
      <dgm:spPr/>
      <dgm:t>
        <a:bodyPr/>
        <a:lstStyle/>
        <a:p>
          <a:endParaRPr lang="en-US"/>
        </a:p>
      </dgm:t>
    </dgm:pt>
    <dgm:pt modelId="{F85F35AF-B6DF-4784-AA97-3951B7D3C5C0}" type="sibTrans" cxnId="{0280107D-BBD9-45F6-BE09-45358849685A}">
      <dgm:prSet/>
      <dgm:spPr/>
      <dgm:t>
        <a:bodyPr/>
        <a:lstStyle/>
        <a:p>
          <a:endParaRPr lang="en-US"/>
        </a:p>
      </dgm:t>
    </dgm:pt>
    <dgm:pt modelId="{C58593DC-3003-4A95-AE39-6C2D8B423DAC}">
      <dgm:prSet phldrT="[Text]"/>
      <dgm:spPr/>
      <dgm:t>
        <a:bodyPr/>
        <a:lstStyle/>
        <a:p>
          <a:r>
            <a:rPr lang="en-US" dirty="0"/>
            <a:t>Rolex Hand Watch</a:t>
          </a:r>
        </a:p>
      </dgm:t>
    </dgm:pt>
    <dgm:pt modelId="{CFFC6541-15B2-44E1-9913-CC5D5F03FCB8}" type="parTrans" cxnId="{D5DE0533-67CF-4235-85B9-288E2F4F6F23}">
      <dgm:prSet/>
      <dgm:spPr/>
      <dgm:t>
        <a:bodyPr/>
        <a:lstStyle/>
        <a:p>
          <a:endParaRPr lang="en-US"/>
        </a:p>
      </dgm:t>
    </dgm:pt>
    <dgm:pt modelId="{6A9431E2-7018-4F9F-8C34-3147CC176453}" type="sibTrans" cxnId="{D5DE0533-67CF-4235-85B9-288E2F4F6F23}">
      <dgm:prSet/>
      <dgm:spPr/>
      <dgm:t>
        <a:bodyPr/>
        <a:lstStyle/>
        <a:p>
          <a:endParaRPr lang="en-US"/>
        </a:p>
      </dgm:t>
    </dgm:pt>
    <dgm:pt modelId="{61F5029A-5EA3-4B2C-A380-41ED8B40948D}">
      <dgm:prSet phldrT="[Text]"/>
      <dgm:spPr/>
      <dgm:t>
        <a:bodyPr/>
        <a:lstStyle/>
        <a:p>
          <a:r>
            <a:rPr lang="en-US" dirty="0"/>
            <a:t>3 sets of full men Suits</a:t>
          </a:r>
        </a:p>
      </dgm:t>
    </dgm:pt>
    <dgm:pt modelId="{88E5D0C0-EC3A-40E5-B88D-54EF5C66EF6B}" type="parTrans" cxnId="{8840DBBC-6670-4AC5-BDAE-D232BE39905E}">
      <dgm:prSet/>
      <dgm:spPr/>
      <dgm:t>
        <a:bodyPr/>
        <a:lstStyle/>
        <a:p>
          <a:endParaRPr lang="en-US"/>
        </a:p>
      </dgm:t>
    </dgm:pt>
    <dgm:pt modelId="{597E6265-7667-42E5-8551-CB9CDDC4B9CF}" type="sibTrans" cxnId="{8840DBBC-6670-4AC5-BDAE-D232BE39905E}">
      <dgm:prSet/>
      <dgm:spPr/>
      <dgm:t>
        <a:bodyPr/>
        <a:lstStyle/>
        <a:p>
          <a:endParaRPr lang="en-US"/>
        </a:p>
      </dgm:t>
    </dgm:pt>
    <dgm:pt modelId="{1ED4E869-108E-42A8-A249-105674FD5B2E}" type="pres">
      <dgm:prSet presAssocID="{459C2054-3A3A-44F5-94C9-C0A811315615}" presName="Name0" presStyleCnt="0">
        <dgm:presLayoutVars>
          <dgm:dir/>
          <dgm:resizeHandles val="exact"/>
        </dgm:presLayoutVars>
      </dgm:prSet>
      <dgm:spPr/>
    </dgm:pt>
    <dgm:pt modelId="{3DC1624B-B307-4FCA-87A4-DA29C4D32748}" type="pres">
      <dgm:prSet presAssocID="{459C2054-3A3A-44F5-94C9-C0A811315615}" presName="bkgdShp" presStyleLbl="alignAccFollowNode1" presStyleIdx="0" presStyleCnt="1"/>
      <dgm:spPr/>
    </dgm:pt>
    <dgm:pt modelId="{77985072-A76E-45D5-B7BB-0B6D12E3E018}" type="pres">
      <dgm:prSet presAssocID="{459C2054-3A3A-44F5-94C9-C0A811315615}" presName="linComp" presStyleCnt="0"/>
      <dgm:spPr/>
    </dgm:pt>
    <dgm:pt modelId="{53BBF90E-BE32-49D2-AE22-B799AD91ECAC}" type="pres">
      <dgm:prSet presAssocID="{D95E31CE-7749-4AE7-9231-54BDDF9DEDC6}" presName="compNode" presStyleCnt="0"/>
      <dgm:spPr/>
    </dgm:pt>
    <dgm:pt modelId="{8D0A43D7-A26D-4532-A9B9-D25865D21B75}" type="pres">
      <dgm:prSet presAssocID="{D95E31CE-7749-4AE7-9231-54BDDF9DEDC6}" presName="node" presStyleLbl="node1" presStyleIdx="0" presStyleCnt="4">
        <dgm:presLayoutVars>
          <dgm:bulletEnabled val="1"/>
        </dgm:presLayoutVars>
      </dgm:prSet>
      <dgm:spPr/>
    </dgm:pt>
    <dgm:pt modelId="{7C32A4F9-8328-4820-B596-54492D592D3B}" type="pres">
      <dgm:prSet presAssocID="{D95E31CE-7749-4AE7-9231-54BDDF9DEDC6}" presName="invisiNode" presStyleLbl="node1" presStyleIdx="0" presStyleCnt="4"/>
      <dgm:spPr/>
    </dgm:pt>
    <dgm:pt modelId="{1347721D-1A59-473D-AB1C-85EC20DE8C2B}" type="pres">
      <dgm:prSet presAssocID="{D95E31CE-7749-4AE7-9231-54BDDF9DEDC6}" presName="imagNode" presStyleLbl="fgImgPlace1" presStyleIdx="0" presStyleCnt="4"/>
      <dgm:spPr>
        <a:blipFill rotWithShape="0">
          <a:blip xmlns:r="http://schemas.openxmlformats.org/officeDocument/2006/relationships" r:embed="rId1"/>
          <a:stretch>
            <a:fillRect/>
          </a:stretch>
        </a:blipFill>
      </dgm:spPr>
    </dgm:pt>
    <dgm:pt modelId="{43283E88-0213-4595-9396-328F0B32EDC6}" type="pres">
      <dgm:prSet presAssocID="{82F098C5-A568-473D-A66F-DB874DC179F4}" presName="sibTrans" presStyleLbl="sibTrans2D1" presStyleIdx="0" presStyleCnt="0"/>
      <dgm:spPr/>
    </dgm:pt>
    <dgm:pt modelId="{B1DA80EB-7753-40CC-9EC6-53733F267F41}" type="pres">
      <dgm:prSet presAssocID="{28D15099-8EEF-4C2F-9CF3-91CFE2C1BA59}" presName="compNode" presStyleCnt="0"/>
      <dgm:spPr/>
    </dgm:pt>
    <dgm:pt modelId="{8CE83E22-B437-42F4-B410-5191729826D3}" type="pres">
      <dgm:prSet presAssocID="{28D15099-8EEF-4C2F-9CF3-91CFE2C1BA59}" presName="node" presStyleLbl="node1" presStyleIdx="1" presStyleCnt="4">
        <dgm:presLayoutVars>
          <dgm:bulletEnabled val="1"/>
        </dgm:presLayoutVars>
      </dgm:prSet>
      <dgm:spPr/>
    </dgm:pt>
    <dgm:pt modelId="{B6809927-3B94-4AB1-B0C3-863CDBB1BDE8}" type="pres">
      <dgm:prSet presAssocID="{28D15099-8EEF-4C2F-9CF3-91CFE2C1BA59}" presName="invisiNode" presStyleLbl="node1" presStyleIdx="1" presStyleCnt="4"/>
      <dgm:spPr/>
    </dgm:pt>
    <dgm:pt modelId="{5E16A308-911B-4107-9EE4-57CBEE5F7761}" type="pres">
      <dgm:prSet presAssocID="{28D15099-8EEF-4C2F-9CF3-91CFE2C1BA59}" presName="imagNode" presStyleLbl="fgImgPlace1" presStyleIdx="1" presStyleCnt="4"/>
      <dgm:spPr>
        <a:blipFill rotWithShape="0">
          <a:blip xmlns:r="http://schemas.openxmlformats.org/officeDocument/2006/relationships" r:embed="rId2"/>
          <a:stretch>
            <a:fillRect/>
          </a:stretch>
        </a:blipFill>
      </dgm:spPr>
    </dgm:pt>
    <dgm:pt modelId="{5E7590EB-40C7-4319-95D1-F3D4B5411514}" type="pres">
      <dgm:prSet presAssocID="{F85F35AF-B6DF-4784-AA97-3951B7D3C5C0}" presName="sibTrans" presStyleLbl="sibTrans2D1" presStyleIdx="0" presStyleCnt="0"/>
      <dgm:spPr/>
    </dgm:pt>
    <dgm:pt modelId="{3026CF24-AE3D-4470-A7C1-720DC4110787}" type="pres">
      <dgm:prSet presAssocID="{C58593DC-3003-4A95-AE39-6C2D8B423DAC}" presName="compNode" presStyleCnt="0"/>
      <dgm:spPr/>
    </dgm:pt>
    <dgm:pt modelId="{53F09015-F65D-404A-BD83-6451C4331B99}" type="pres">
      <dgm:prSet presAssocID="{C58593DC-3003-4A95-AE39-6C2D8B423DAC}" presName="node" presStyleLbl="node1" presStyleIdx="2" presStyleCnt="4">
        <dgm:presLayoutVars>
          <dgm:bulletEnabled val="1"/>
        </dgm:presLayoutVars>
      </dgm:prSet>
      <dgm:spPr/>
    </dgm:pt>
    <dgm:pt modelId="{F0F72960-33BC-41DC-A055-4451E5DC7DBC}" type="pres">
      <dgm:prSet presAssocID="{C58593DC-3003-4A95-AE39-6C2D8B423DAC}" presName="invisiNode" presStyleLbl="node1" presStyleIdx="2" presStyleCnt="4"/>
      <dgm:spPr/>
    </dgm:pt>
    <dgm:pt modelId="{57E406B7-6949-4894-B1DD-752932543845}" type="pres">
      <dgm:prSet presAssocID="{C58593DC-3003-4A95-AE39-6C2D8B423DAC}" presName="imagNode" presStyleLbl="fgImgPlace1" presStyleIdx="2" presStyleCnt="4"/>
      <dgm:spPr>
        <a:blipFill rotWithShape="0">
          <a:blip xmlns:r="http://schemas.openxmlformats.org/officeDocument/2006/relationships" r:embed="rId3"/>
          <a:stretch>
            <a:fillRect/>
          </a:stretch>
        </a:blipFill>
      </dgm:spPr>
    </dgm:pt>
    <dgm:pt modelId="{95A2A9EE-B942-4209-92D5-4FB99C8E214B}" type="pres">
      <dgm:prSet presAssocID="{6A9431E2-7018-4F9F-8C34-3147CC176453}" presName="sibTrans" presStyleLbl="sibTrans2D1" presStyleIdx="0" presStyleCnt="0"/>
      <dgm:spPr/>
    </dgm:pt>
    <dgm:pt modelId="{5E9E00AB-9CE4-422E-8F9B-4BDBED51A2D4}" type="pres">
      <dgm:prSet presAssocID="{61F5029A-5EA3-4B2C-A380-41ED8B40948D}" presName="compNode" presStyleCnt="0"/>
      <dgm:spPr/>
    </dgm:pt>
    <dgm:pt modelId="{C267B093-E99F-4299-A098-A9A58293410D}" type="pres">
      <dgm:prSet presAssocID="{61F5029A-5EA3-4B2C-A380-41ED8B40948D}" presName="node" presStyleLbl="node1" presStyleIdx="3" presStyleCnt="4">
        <dgm:presLayoutVars>
          <dgm:bulletEnabled val="1"/>
        </dgm:presLayoutVars>
      </dgm:prSet>
      <dgm:spPr/>
    </dgm:pt>
    <dgm:pt modelId="{5223DC07-B84B-4367-B166-288FF38926EF}" type="pres">
      <dgm:prSet presAssocID="{61F5029A-5EA3-4B2C-A380-41ED8B40948D}" presName="invisiNode" presStyleLbl="node1" presStyleIdx="3" presStyleCnt="4"/>
      <dgm:spPr/>
    </dgm:pt>
    <dgm:pt modelId="{4B5D91C5-2F78-41E1-B746-8F3A97E6324B}" type="pres">
      <dgm:prSet presAssocID="{61F5029A-5EA3-4B2C-A380-41ED8B40948D}" presName="imagNode" presStyleLbl="fgImgPlace1" presStyleIdx="3" presStyleCnt="4"/>
      <dgm:spPr>
        <a:blipFill rotWithShape="0">
          <a:blip xmlns:r="http://schemas.openxmlformats.org/officeDocument/2006/relationships" r:embed="rId4"/>
          <a:stretch>
            <a:fillRect/>
          </a:stretch>
        </a:blipFill>
      </dgm:spPr>
    </dgm:pt>
  </dgm:ptLst>
  <dgm:cxnLst>
    <dgm:cxn modelId="{D5DE0533-67CF-4235-85B9-288E2F4F6F23}" srcId="{459C2054-3A3A-44F5-94C9-C0A811315615}" destId="{C58593DC-3003-4A95-AE39-6C2D8B423DAC}" srcOrd="2" destOrd="0" parTransId="{CFFC6541-15B2-44E1-9913-CC5D5F03FCB8}" sibTransId="{6A9431E2-7018-4F9F-8C34-3147CC176453}"/>
    <dgm:cxn modelId="{AA44543B-CB9F-4200-847A-9C21DF7E4F5E}" type="presOf" srcId="{6A9431E2-7018-4F9F-8C34-3147CC176453}" destId="{95A2A9EE-B942-4209-92D5-4FB99C8E214B}" srcOrd="0" destOrd="0" presId="urn:microsoft.com/office/officeart/2005/8/layout/pList2"/>
    <dgm:cxn modelId="{97A06564-CB24-4D04-98E7-4FDCE8F9441D}" type="presOf" srcId="{82F098C5-A568-473D-A66F-DB874DC179F4}" destId="{43283E88-0213-4595-9396-328F0B32EDC6}" srcOrd="0" destOrd="0" presId="urn:microsoft.com/office/officeart/2005/8/layout/pList2"/>
    <dgm:cxn modelId="{EA4D3E65-9A32-480A-AB11-938FB5B8B1A9}" type="presOf" srcId="{D95E31CE-7749-4AE7-9231-54BDDF9DEDC6}" destId="{8D0A43D7-A26D-4532-A9B9-D25865D21B75}" srcOrd="0" destOrd="0" presId="urn:microsoft.com/office/officeart/2005/8/layout/pList2"/>
    <dgm:cxn modelId="{7E350052-057C-46D8-98E8-9F7511431B34}" srcId="{459C2054-3A3A-44F5-94C9-C0A811315615}" destId="{D95E31CE-7749-4AE7-9231-54BDDF9DEDC6}" srcOrd="0" destOrd="0" parTransId="{628B58C8-4C9A-4BD5-83F2-EB407597F9D9}" sibTransId="{82F098C5-A568-473D-A66F-DB874DC179F4}"/>
    <dgm:cxn modelId="{0280107D-BBD9-45F6-BE09-45358849685A}" srcId="{459C2054-3A3A-44F5-94C9-C0A811315615}" destId="{28D15099-8EEF-4C2F-9CF3-91CFE2C1BA59}" srcOrd="1" destOrd="0" parTransId="{9880027A-5CC4-4446-8272-02A9943C9644}" sibTransId="{F85F35AF-B6DF-4784-AA97-3951B7D3C5C0}"/>
    <dgm:cxn modelId="{0E91748F-1445-4C4C-87A3-36052EA0EAA7}" type="presOf" srcId="{61F5029A-5EA3-4B2C-A380-41ED8B40948D}" destId="{C267B093-E99F-4299-A098-A9A58293410D}" srcOrd="0" destOrd="0" presId="urn:microsoft.com/office/officeart/2005/8/layout/pList2"/>
    <dgm:cxn modelId="{93AD69B3-3C11-4649-86DA-F9191CEE95F1}" type="presOf" srcId="{F85F35AF-B6DF-4784-AA97-3951B7D3C5C0}" destId="{5E7590EB-40C7-4319-95D1-F3D4B5411514}" srcOrd="0" destOrd="0" presId="urn:microsoft.com/office/officeart/2005/8/layout/pList2"/>
    <dgm:cxn modelId="{8840DBBC-6670-4AC5-BDAE-D232BE39905E}" srcId="{459C2054-3A3A-44F5-94C9-C0A811315615}" destId="{61F5029A-5EA3-4B2C-A380-41ED8B40948D}" srcOrd="3" destOrd="0" parTransId="{88E5D0C0-EC3A-40E5-B88D-54EF5C66EF6B}" sibTransId="{597E6265-7667-42E5-8551-CB9CDDC4B9CF}"/>
    <dgm:cxn modelId="{54C7C2C5-E9F4-4C44-8E41-93C53A221ADB}" type="presOf" srcId="{459C2054-3A3A-44F5-94C9-C0A811315615}" destId="{1ED4E869-108E-42A8-A249-105674FD5B2E}" srcOrd="0" destOrd="0" presId="urn:microsoft.com/office/officeart/2005/8/layout/pList2"/>
    <dgm:cxn modelId="{C70C1ECD-0756-4911-B223-0F7DA02F0F2B}" type="presOf" srcId="{28D15099-8EEF-4C2F-9CF3-91CFE2C1BA59}" destId="{8CE83E22-B437-42F4-B410-5191729826D3}" srcOrd="0" destOrd="0" presId="urn:microsoft.com/office/officeart/2005/8/layout/pList2"/>
    <dgm:cxn modelId="{8C72DCF2-D491-4A12-9E94-6238FCB020CF}" type="presOf" srcId="{C58593DC-3003-4A95-AE39-6C2D8B423DAC}" destId="{53F09015-F65D-404A-BD83-6451C4331B99}" srcOrd="0" destOrd="0" presId="urn:microsoft.com/office/officeart/2005/8/layout/pList2"/>
    <dgm:cxn modelId="{49D1B0AA-7C3A-4BA1-8E1D-5ACB39EC94C1}" type="presParOf" srcId="{1ED4E869-108E-42A8-A249-105674FD5B2E}" destId="{3DC1624B-B307-4FCA-87A4-DA29C4D32748}" srcOrd="0" destOrd="0" presId="urn:microsoft.com/office/officeart/2005/8/layout/pList2"/>
    <dgm:cxn modelId="{04F1DFEB-BC5B-440E-A382-A88BC3A84B09}" type="presParOf" srcId="{1ED4E869-108E-42A8-A249-105674FD5B2E}" destId="{77985072-A76E-45D5-B7BB-0B6D12E3E018}" srcOrd="1" destOrd="0" presId="urn:microsoft.com/office/officeart/2005/8/layout/pList2"/>
    <dgm:cxn modelId="{00C24A01-C699-47C0-84B7-A478840240A0}" type="presParOf" srcId="{77985072-A76E-45D5-B7BB-0B6D12E3E018}" destId="{53BBF90E-BE32-49D2-AE22-B799AD91ECAC}" srcOrd="0" destOrd="0" presId="urn:microsoft.com/office/officeart/2005/8/layout/pList2"/>
    <dgm:cxn modelId="{6B6250B5-7160-427D-93C0-BAD8E8023730}" type="presParOf" srcId="{53BBF90E-BE32-49D2-AE22-B799AD91ECAC}" destId="{8D0A43D7-A26D-4532-A9B9-D25865D21B75}" srcOrd="0" destOrd="0" presId="urn:microsoft.com/office/officeart/2005/8/layout/pList2"/>
    <dgm:cxn modelId="{5984ACBD-676B-4E2F-90EA-5A05306162B3}" type="presParOf" srcId="{53BBF90E-BE32-49D2-AE22-B799AD91ECAC}" destId="{7C32A4F9-8328-4820-B596-54492D592D3B}" srcOrd="1" destOrd="0" presId="urn:microsoft.com/office/officeart/2005/8/layout/pList2"/>
    <dgm:cxn modelId="{3EC1B27F-2BA7-43A5-96CB-8FB1D2630288}" type="presParOf" srcId="{53BBF90E-BE32-49D2-AE22-B799AD91ECAC}" destId="{1347721D-1A59-473D-AB1C-85EC20DE8C2B}" srcOrd="2" destOrd="0" presId="urn:microsoft.com/office/officeart/2005/8/layout/pList2"/>
    <dgm:cxn modelId="{044164F1-4B91-4E69-BD4B-7AADBB852081}" type="presParOf" srcId="{77985072-A76E-45D5-B7BB-0B6D12E3E018}" destId="{43283E88-0213-4595-9396-328F0B32EDC6}" srcOrd="1" destOrd="0" presId="urn:microsoft.com/office/officeart/2005/8/layout/pList2"/>
    <dgm:cxn modelId="{F2E41A90-FD82-4D7D-B867-69084FC2FFC4}" type="presParOf" srcId="{77985072-A76E-45D5-B7BB-0B6D12E3E018}" destId="{B1DA80EB-7753-40CC-9EC6-53733F267F41}" srcOrd="2" destOrd="0" presId="urn:microsoft.com/office/officeart/2005/8/layout/pList2"/>
    <dgm:cxn modelId="{A51CF191-34CB-4373-8235-5B493E7226F6}" type="presParOf" srcId="{B1DA80EB-7753-40CC-9EC6-53733F267F41}" destId="{8CE83E22-B437-42F4-B410-5191729826D3}" srcOrd="0" destOrd="0" presId="urn:microsoft.com/office/officeart/2005/8/layout/pList2"/>
    <dgm:cxn modelId="{5A8A2F90-C48C-4BB0-81E9-FA056D01A864}" type="presParOf" srcId="{B1DA80EB-7753-40CC-9EC6-53733F267F41}" destId="{B6809927-3B94-4AB1-B0C3-863CDBB1BDE8}" srcOrd="1" destOrd="0" presId="urn:microsoft.com/office/officeart/2005/8/layout/pList2"/>
    <dgm:cxn modelId="{88347256-8870-4F1B-A32F-4E7AFB7FBA0D}" type="presParOf" srcId="{B1DA80EB-7753-40CC-9EC6-53733F267F41}" destId="{5E16A308-911B-4107-9EE4-57CBEE5F7761}" srcOrd="2" destOrd="0" presId="urn:microsoft.com/office/officeart/2005/8/layout/pList2"/>
    <dgm:cxn modelId="{877E7EFA-FD28-4BAD-A242-8EC53491F796}" type="presParOf" srcId="{77985072-A76E-45D5-B7BB-0B6D12E3E018}" destId="{5E7590EB-40C7-4319-95D1-F3D4B5411514}" srcOrd="3" destOrd="0" presId="urn:microsoft.com/office/officeart/2005/8/layout/pList2"/>
    <dgm:cxn modelId="{CA962278-BF34-4A76-94B0-9FA91F3DFBC6}" type="presParOf" srcId="{77985072-A76E-45D5-B7BB-0B6D12E3E018}" destId="{3026CF24-AE3D-4470-A7C1-720DC4110787}" srcOrd="4" destOrd="0" presId="urn:microsoft.com/office/officeart/2005/8/layout/pList2"/>
    <dgm:cxn modelId="{3B147C0C-FD23-46AF-8820-8805B40232EB}" type="presParOf" srcId="{3026CF24-AE3D-4470-A7C1-720DC4110787}" destId="{53F09015-F65D-404A-BD83-6451C4331B99}" srcOrd="0" destOrd="0" presId="urn:microsoft.com/office/officeart/2005/8/layout/pList2"/>
    <dgm:cxn modelId="{3F8E01AA-6A91-4CA1-BC88-572F987BDB8B}" type="presParOf" srcId="{3026CF24-AE3D-4470-A7C1-720DC4110787}" destId="{F0F72960-33BC-41DC-A055-4451E5DC7DBC}" srcOrd="1" destOrd="0" presId="urn:microsoft.com/office/officeart/2005/8/layout/pList2"/>
    <dgm:cxn modelId="{403688C2-3509-42D5-9749-DE196DDFCE3A}" type="presParOf" srcId="{3026CF24-AE3D-4470-A7C1-720DC4110787}" destId="{57E406B7-6949-4894-B1DD-752932543845}" srcOrd="2" destOrd="0" presId="urn:microsoft.com/office/officeart/2005/8/layout/pList2"/>
    <dgm:cxn modelId="{A9A79D47-730A-449D-8A02-934950D7ECC7}" type="presParOf" srcId="{77985072-A76E-45D5-B7BB-0B6D12E3E018}" destId="{95A2A9EE-B942-4209-92D5-4FB99C8E214B}" srcOrd="5" destOrd="0" presId="urn:microsoft.com/office/officeart/2005/8/layout/pList2"/>
    <dgm:cxn modelId="{D6FF51C8-8CF7-45B3-9B32-BB7C35F35256}" type="presParOf" srcId="{77985072-A76E-45D5-B7BB-0B6D12E3E018}" destId="{5E9E00AB-9CE4-422E-8F9B-4BDBED51A2D4}" srcOrd="6" destOrd="0" presId="urn:microsoft.com/office/officeart/2005/8/layout/pList2"/>
    <dgm:cxn modelId="{D3191FCD-CB62-459B-8977-F5985137DA1E}" type="presParOf" srcId="{5E9E00AB-9CE4-422E-8F9B-4BDBED51A2D4}" destId="{C267B093-E99F-4299-A098-A9A58293410D}" srcOrd="0" destOrd="0" presId="urn:microsoft.com/office/officeart/2005/8/layout/pList2"/>
    <dgm:cxn modelId="{63FA9DC7-91D0-4155-8BC6-67EABA96073E}" type="presParOf" srcId="{5E9E00AB-9CE4-422E-8F9B-4BDBED51A2D4}" destId="{5223DC07-B84B-4367-B166-288FF38926EF}" srcOrd="1" destOrd="0" presId="urn:microsoft.com/office/officeart/2005/8/layout/pList2"/>
    <dgm:cxn modelId="{7474971E-7F19-4BDB-9FBA-F4842A6EA28A}" type="presParOf" srcId="{5E9E00AB-9CE4-422E-8F9B-4BDBED51A2D4}" destId="{4B5D91C5-2F78-41E1-B746-8F3A97E6324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75AA41-B847-4734-BE9F-954C8B9BA6F3}" type="doc">
      <dgm:prSet loTypeId="urn:microsoft.com/office/officeart/2005/8/layout/hList2" loCatId="list" qsTypeId="urn:microsoft.com/office/officeart/2005/8/quickstyle/3d3" qsCatId="3D" csTypeId="urn:microsoft.com/office/officeart/2005/8/colors/accent1_2" csCatId="accent1" phldr="1"/>
      <dgm:spPr/>
      <dgm:t>
        <a:bodyPr/>
        <a:lstStyle/>
        <a:p>
          <a:endParaRPr lang="en-US"/>
        </a:p>
      </dgm:t>
    </dgm:pt>
    <dgm:pt modelId="{4C037506-3761-40FE-B9EF-B8D0D0EA47B0}">
      <dgm:prSet/>
      <dgm:spPr/>
      <dgm:t>
        <a:bodyPr/>
        <a:lstStyle/>
        <a:p>
          <a:pPr rtl="0"/>
          <a:r>
            <a:rPr lang="en-US" b="1" dirty="0">
              <a:solidFill>
                <a:srgbClr val="FF9933"/>
              </a:solidFill>
            </a:rPr>
            <a:t>Customer</a:t>
          </a:r>
        </a:p>
      </dgm:t>
    </dgm:pt>
    <dgm:pt modelId="{C102B434-7302-48D9-BDEC-409E8A61CD55}" type="parTrans" cxnId="{17BE5AA7-23EF-43F3-A8C6-053C60429674}">
      <dgm:prSet/>
      <dgm:spPr/>
      <dgm:t>
        <a:bodyPr/>
        <a:lstStyle/>
        <a:p>
          <a:endParaRPr lang="en-US"/>
        </a:p>
      </dgm:t>
    </dgm:pt>
    <dgm:pt modelId="{5E8EE5B9-E7FE-487C-B3C5-2CEC152B0DA6}" type="sibTrans" cxnId="{17BE5AA7-23EF-43F3-A8C6-053C60429674}">
      <dgm:prSet/>
      <dgm:spPr/>
      <dgm:t>
        <a:bodyPr/>
        <a:lstStyle/>
        <a:p>
          <a:endParaRPr lang="en-US"/>
        </a:p>
      </dgm:t>
    </dgm:pt>
    <dgm:pt modelId="{56B9FB92-77E9-4F4B-BBDC-BFF1433BC263}">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Sender Information</a:t>
          </a:r>
        </a:p>
      </dgm:t>
    </dgm:pt>
    <dgm:pt modelId="{AE1B6C5B-8C5A-40F5-8710-01CC26C8F339}" type="parTrans" cxnId="{AB89237A-C435-41DC-9E55-DC17A652937C}">
      <dgm:prSet/>
      <dgm:spPr/>
      <dgm:t>
        <a:bodyPr/>
        <a:lstStyle/>
        <a:p>
          <a:endParaRPr lang="en-US"/>
        </a:p>
      </dgm:t>
    </dgm:pt>
    <dgm:pt modelId="{F801E25C-5338-498B-BC24-3AFC83F03D79}" type="sibTrans" cxnId="{AB89237A-C435-41DC-9E55-DC17A652937C}">
      <dgm:prSet/>
      <dgm:spPr/>
      <dgm:t>
        <a:bodyPr/>
        <a:lstStyle/>
        <a:p>
          <a:endParaRPr lang="en-US"/>
        </a:p>
      </dgm:t>
    </dgm:pt>
    <dgm:pt modelId="{9D3B8CF9-598F-47C0-9E12-3EC06C47FB7D}">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Recipients Information</a:t>
          </a:r>
        </a:p>
      </dgm:t>
    </dgm:pt>
    <dgm:pt modelId="{65674CDD-6ECC-4CBF-A421-51E47D386F5A}" type="parTrans" cxnId="{A8BBC713-9575-4D96-8A22-1E5C91607AB2}">
      <dgm:prSet/>
      <dgm:spPr/>
      <dgm:t>
        <a:bodyPr/>
        <a:lstStyle/>
        <a:p>
          <a:endParaRPr lang="en-US"/>
        </a:p>
      </dgm:t>
    </dgm:pt>
    <dgm:pt modelId="{F5C83BF2-5CAB-40AA-B8E3-F3B7B9F44E22}" type="sibTrans" cxnId="{A8BBC713-9575-4D96-8A22-1E5C91607AB2}">
      <dgm:prSet/>
      <dgm:spPr/>
      <dgm:t>
        <a:bodyPr/>
        <a:lstStyle/>
        <a:p>
          <a:endParaRPr lang="en-US"/>
        </a:p>
      </dgm:t>
    </dgm:pt>
    <dgm:pt modelId="{203672E7-A3C9-42A5-BD25-1CFF1C0969C6}">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Shipment Information</a:t>
          </a:r>
        </a:p>
      </dgm:t>
    </dgm:pt>
    <dgm:pt modelId="{C951A984-D18F-43EE-AF2D-F9BA5BC21EC6}" type="parTrans" cxnId="{62BDF31D-8288-4D5A-A98E-B1930B5EB3DE}">
      <dgm:prSet/>
      <dgm:spPr/>
      <dgm:t>
        <a:bodyPr/>
        <a:lstStyle/>
        <a:p>
          <a:endParaRPr lang="en-US"/>
        </a:p>
      </dgm:t>
    </dgm:pt>
    <dgm:pt modelId="{2229FA9F-5845-4092-8352-F0F076F101B0}" type="sibTrans" cxnId="{62BDF31D-8288-4D5A-A98E-B1930B5EB3DE}">
      <dgm:prSet/>
      <dgm:spPr/>
      <dgm:t>
        <a:bodyPr/>
        <a:lstStyle/>
        <a:p>
          <a:endParaRPr lang="en-US"/>
        </a:p>
      </dgm:t>
    </dgm:pt>
    <dgm:pt modelId="{5AE01669-6337-4058-9070-F21F4109C494}">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Service Information</a:t>
          </a:r>
        </a:p>
      </dgm:t>
    </dgm:pt>
    <dgm:pt modelId="{F86ED9AE-3EAE-40B9-B127-C57C73B91D69}" type="parTrans" cxnId="{C1B725AD-371C-478A-B94A-CCF95EF4CC48}">
      <dgm:prSet/>
      <dgm:spPr/>
      <dgm:t>
        <a:bodyPr/>
        <a:lstStyle/>
        <a:p>
          <a:endParaRPr lang="en-US"/>
        </a:p>
      </dgm:t>
    </dgm:pt>
    <dgm:pt modelId="{BB49AF59-FBED-4296-BC07-EC6C42C1E62A}" type="sibTrans" cxnId="{C1B725AD-371C-478A-B94A-CCF95EF4CC48}">
      <dgm:prSet/>
      <dgm:spPr/>
      <dgm:t>
        <a:bodyPr/>
        <a:lstStyle/>
        <a:p>
          <a:endParaRPr lang="en-US"/>
        </a:p>
      </dgm:t>
    </dgm:pt>
    <dgm:pt modelId="{F6D26022-F7DF-4978-9F40-124B950FA01E}">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Packaging Information</a:t>
          </a:r>
        </a:p>
      </dgm:t>
    </dgm:pt>
    <dgm:pt modelId="{DFCFF1AE-4591-4EFC-A58B-1B8F52D5B016}" type="parTrans" cxnId="{C8FFE0CC-FF73-4BDD-BE7C-2842AC0C0C13}">
      <dgm:prSet/>
      <dgm:spPr/>
      <dgm:t>
        <a:bodyPr/>
        <a:lstStyle/>
        <a:p>
          <a:endParaRPr lang="en-US"/>
        </a:p>
      </dgm:t>
    </dgm:pt>
    <dgm:pt modelId="{425CA5C6-F2E2-42DE-9987-429B81CCE5FA}" type="sibTrans" cxnId="{C8FFE0CC-FF73-4BDD-BE7C-2842AC0C0C13}">
      <dgm:prSet/>
      <dgm:spPr/>
      <dgm:t>
        <a:bodyPr/>
        <a:lstStyle/>
        <a:p>
          <a:endParaRPr lang="en-US"/>
        </a:p>
      </dgm:t>
    </dgm:pt>
    <dgm:pt modelId="{BD8EE4D1-2F09-4500-ABCB-A9CAD67E67B3}">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Delivery/Handling Instruction </a:t>
          </a:r>
        </a:p>
      </dgm:t>
    </dgm:pt>
    <dgm:pt modelId="{33EF7FD0-AA6A-4DAE-A11E-38F87D18CFBC}" type="parTrans" cxnId="{DE9CC1DF-C760-4E40-A60F-F5D6142B332D}">
      <dgm:prSet/>
      <dgm:spPr/>
      <dgm:t>
        <a:bodyPr/>
        <a:lstStyle/>
        <a:p>
          <a:endParaRPr lang="en-US"/>
        </a:p>
      </dgm:t>
    </dgm:pt>
    <dgm:pt modelId="{C4BE2704-B4BD-4F47-9CF4-4E9D79AFE90D}" type="sibTrans" cxnId="{DE9CC1DF-C760-4E40-A60F-F5D6142B332D}">
      <dgm:prSet/>
      <dgm:spPr/>
      <dgm:t>
        <a:bodyPr/>
        <a:lstStyle/>
        <a:p>
          <a:endParaRPr lang="en-US"/>
        </a:p>
      </dgm:t>
    </dgm:pt>
    <dgm:pt modelId="{6785AFB2-F96C-440A-8414-96CB2EBE97DF}">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 Transportation Charges</a:t>
          </a:r>
        </a:p>
      </dgm:t>
    </dgm:pt>
    <dgm:pt modelId="{29877780-83E5-4869-883B-A3438DE09CAB}" type="parTrans" cxnId="{F6C00E49-2BF2-4F99-B8C3-DFD311CF4468}">
      <dgm:prSet/>
      <dgm:spPr/>
      <dgm:t>
        <a:bodyPr/>
        <a:lstStyle/>
        <a:p>
          <a:endParaRPr lang="en-US"/>
        </a:p>
      </dgm:t>
    </dgm:pt>
    <dgm:pt modelId="{13691F3E-871A-490A-9521-42743B09C532}" type="sibTrans" cxnId="{F6C00E49-2BF2-4F99-B8C3-DFD311CF4468}">
      <dgm:prSet/>
      <dgm:spPr/>
      <dgm:t>
        <a:bodyPr/>
        <a:lstStyle/>
        <a:p>
          <a:endParaRPr lang="en-US"/>
        </a:p>
      </dgm:t>
    </dgm:pt>
    <dgm:pt modelId="{8DFFEA70-10BD-4A6D-80A6-0D739DF1EFF2}">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Duties &amp; Taxes</a:t>
          </a:r>
        </a:p>
      </dgm:t>
    </dgm:pt>
    <dgm:pt modelId="{C2D0AD9E-712D-4F23-8511-BE8FF69EB34E}" type="parTrans" cxnId="{6D7FFEE1-86C7-467A-9DF0-27109068E6B6}">
      <dgm:prSet/>
      <dgm:spPr/>
      <dgm:t>
        <a:bodyPr/>
        <a:lstStyle/>
        <a:p>
          <a:endParaRPr lang="en-US"/>
        </a:p>
      </dgm:t>
    </dgm:pt>
    <dgm:pt modelId="{0CBF4621-1B58-4E5E-92A8-43A231128F54}" type="sibTrans" cxnId="{6D7FFEE1-86C7-467A-9DF0-27109068E6B6}">
      <dgm:prSet/>
      <dgm:spPr/>
      <dgm:t>
        <a:bodyPr/>
        <a:lstStyle/>
        <a:p>
          <a:endParaRPr lang="en-US"/>
        </a:p>
      </dgm:t>
    </dgm:pt>
    <dgm:pt modelId="{E8DE7509-652A-4CF5-B5A8-EF3CC0C50C69}">
      <dgm:prSet/>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dirty="0"/>
            <a:t> Sender’s Signature</a:t>
          </a:r>
        </a:p>
      </dgm:t>
    </dgm:pt>
    <dgm:pt modelId="{4871B8DE-AA5A-40F2-AC32-BEA45F755DF1}" type="parTrans" cxnId="{651BB62D-B893-4003-9AD4-93828F38CCF3}">
      <dgm:prSet/>
      <dgm:spPr/>
      <dgm:t>
        <a:bodyPr/>
        <a:lstStyle/>
        <a:p>
          <a:endParaRPr lang="en-US"/>
        </a:p>
      </dgm:t>
    </dgm:pt>
    <dgm:pt modelId="{6692BE38-E457-4ECB-BB7C-F12536BA0085}" type="sibTrans" cxnId="{651BB62D-B893-4003-9AD4-93828F38CCF3}">
      <dgm:prSet/>
      <dgm:spPr/>
      <dgm:t>
        <a:bodyPr/>
        <a:lstStyle/>
        <a:p>
          <a:endParaRPr lang="en-US"/>
        </a:p>
      </dgm:t>
    </dgm:pt>
    <dgm:pt modelId="{F31E3A5C-14AD-494F-B57F-6E32B73DF7ED}">
      <dgm:prSet/>
      <dgm:spPr/>
      <dgm:t>
        <a:bodyPr/>
        <a:lstStyle/>
        <a:p>
          <a:pPr rtl="0"/>
          <a:r>
            <a:rPr lang="en-US" b="1" dirty="0">
              <a:solidFill>
                <a:srgbClr val="7030A0"/>
              </a:solidFill>
            </a:rPr>
            <a:t>Employee</a:t>
          </a:r>
        </a:p>
      </dgm:t>
    </dgm:pt>
    <dgm:pt modelId="{6BE7889E-CE38-4F81-99AA-5C649837F592}" type="parTrans" cxnId="{EB7811F2-41AA-4C6D-9B68-AB5790011AA1}">
      <dgm:prSet/>
      <dgm:spPr/>
      <dgm:t>
        <a:bodyPr/>
        <a:lstStyle/>
        <a:p>
          <a:endParaRPr lang="en-US"/>
        </a:p>
      </dgm:t>
    </dgm:pt>
    <dgm:pt modelId="{4BC287DD-8904-4C1C-829C-0159FC5FBD4C}" type="sibTrans" cxnId="{EB7811F2-41AA-4C6D-9B68-AB5790011AA1}">
      <dgm:prSet/>
      <dgm:spPr/>
      <dgm:t>
        <a:bodyPr/>
        <a:lstStyle/>
        <a:p>
          <a:endParaRPr lang="en-US"/>
        </a:p>
      </dgm:t>
    </dgm:pt>
    <dgm:pt modelId="{CA32C975-1C1A-43C3-AB43-001E12D7ED95}">
      <dgm:prSet/>
      <dgm:spPr>
        <a:solidFill>
          <a:srgbClr val="C00000"/>
        </a:solidFill>
      </dgm:spPr>
      <dgm:t>
        <a:bodyPr/>
        <a:lstStyle/>
        <a:p>
          <a:pPr rtl="0"/>
          <a:r>
            <a:rPr lang="en-US" dirty="0"/>
            <a:t> Audit Air Waybill</a:t>
          </a:r>
        </a:p>
      </dgm:t>
    </dgm:pt>
    <dgm:pt modelId="{7F702AAC-8030-4835-9D53-A2DEEA5AC1E8}" type="sibTrans" cxnId="{E5F30399-FA49-48DA-9C5C-B9715D101824}">
      <dgm:prSet/>
      <dgm:spPr/>
      <dgm:t>
        <a:bodyPr/>
        <a:lstStyle/>
        <a:p>
          <a:endParaRPr lang="en-US"/>
        </a:p>
      </dgm:t>
    </dgm:pt>
    <dgm:pt modelId="{7182D7F6-00BC-4379-867D-440C9959D63E}" type="parTrans" cxnId="{E5F30399-FA49-48DA-9C5C-B9715D101824}">
      <dgm:prSet/>
      <dgm:spPr/>
      <dgm:t>
        <a:bodyPr/>
        <a:lstStyle/>
        <a:p>
          <a:endParaRPr lang="en-US"/>
        </a:p>
      </dgm:t>
    </dgm:pt>
    <dgm:pt modelId="{B92DAABB-B07D-460D-8355-7A1EF44F8066}">
      <dgm:prSet/>
      <dgm:spPr>
        <a:solidFill>
          <a:srgbClr val="C00000"/>
        </a:solidFill>
      </dgm:spPr>
      <dgm:t>
        <a:bodyPr/>
        <a:lstStyle/>
        <a:p>
          <a:pPr rtl="0"/>
          <a:r>
            <a:rPr lang="en-US" dirty="0"/>
            <a:t> Employee Number, Shipment Date and Time</a:t>
          </a:r>
        </a:p>
      </dgm:t>
    </dgm:pt>
    <dgm:pt modelId="{94807BF4-566A-48E0-B1B3-1621AC3D9BB3}" type="sibTrans" cxnId="{AD3B98AB-7986-40A7-B949-8FEE7C6AD9A6}">
      <dgm:prSet/>
      <dgm:spPr/>
      <dgm:t>
        <a:bodyPr/>
        <a:lstStyle/>
        <a:p>
          <a:endParaRPr lang="en-US"/>
        </a:p>
      </dgm:t>
    </dgm:pt>
    <dgm:pt modelId="{57648C01-7E5B-4C18-8B73-3227F88AEA71}" type="parTrans" cxnId="{AD3B98AB-7986-40A7-B949-8FEE7C6AD9A6}">
      <dgm:prSet/>
      <dgm:spPr/>
      <dgm:t>
        <a:bodyPr/>
        <a:lstStyle/>
        <a:p>
          <a:endParaRPr lang="en-US"/>
        </a:p>
      </dgm:t>
    </dgm:pt>
    <dgm:pt modelId="{B5E4058A-EAA3-4381-8E54-6CA68BEA9E54}">
      <dgm:prSet/>
      <dgm:spPr>
        <a:solidFill>
          <a:srgbClr val="C00000"/>
        </a:solidFill>
      </dgm:spPr>
      <dgm:t>
        <a:bodyPr/>
        <a:lstStyle/>
        <a:p>
          <a:pPr rtl="0"/>
          <a:r>
            <a:rPr lang="en-US" dirty="0"/>
            <a:t> Peel Off  Package Tracking Numbers</a:t>
          </a:r>
        </a:p>
      </dgm:t>
    </dgm:pt>
    <dgm:pt modelId="{BCC6401F-8D5F-4ADF-AC30-90DB1981F98F}" type="sibTrans" cxnId="{0FD1EDE4-4591-4496-9F32-EA54DE4D01F2}">
      <dgm:prSet/>
      <dgm:spPr/>
      <dgm:t>
        <a:bodyPr/>
        <a:lstStyle/>
        <a:p>
          <a:endParaRPr lang="en-US"/>
        </a:p>
      </dgm:t>
    </dgm:pt>
    <dgm:pt modelId="{EAC6ACB1-C629-4BDC-9D98-984591CA4ECD}" type="parTrans" cxnId="{0FD1EDE4-4591-4496-9F32-EA54DE4D01F2}">
      <dgm:prSet/>
      <dgm:spPr/>
      <dgm:t>
        <a:bodyPr/>
        <a:lstStyle/>
        <a:p>
          <a:endParaRPr lang="en-US"/>
        </a:p>
      </dgm:t>
    </dgm:pt>
    <dgm:pt modelId="{CAD9AA77-CA45-4665-9F19-9F845AD6C084}">
      <dgm:prSet/>
      <dgm:spPr>
        <a:solidFill>
          <a:srgbClr val="C00000"/>
        </a:solidFill>
      </dgm:spPr>
      <dgm:t>
        <a:bodyPr/>
        <a:lstStyle/>
        <a:p>
          <a:pPr rtl="0"/>
          <a:r>
            <a:rPr lang="en-US" dirty="0"/>
            <a:t> Received at Information</a:t>
          </a:r>
        </a:p>
      </dgm:t>
    </dgm:pt>
    <dgm:pt modelId="{71C229B1-C64D-4F03-A555-E7B699EA6DB5}" type="sibTrans" cxnId="{B8B03D56-4DA2-463C-B9CD-A96E68719D13}">
      <dgm:prSet/>
      <dgm:spPr/>
      <dgm:t>
        <a:bodyPr/>
        <a:lstStyle/>
        <a:p>
          <a:endParaRPr lang="en-US"/>
        </a:p>
      </dgm:t>
    </dgm:pt>
    <dgm:pt modelId="{9178837C-212C-419C-B3CB-91193CBCE163}" type="parTrans" cxnId="{B8B03D56-4DA2-463C-B9CD-A96E68719D13}">
      <dgm:prSet/>
      <dgm:spPr/>
      <dgm:t>
        <a:bodyPr/>
        <a:lstStyle/>
        <a:p>
          <a:endParaRPr lang="en-US"/>
        </a:p>
      </dgm:t>
    </dgm:pt>
    <dgm:pt modelId="{146ABA35-20F8-484E-AA00-2B83257FE861}">
      <dgm:prSet/>
      <dgm:spPr>
        <a:solidFill>
          <a:srgbClr val="C00000"/>
        </a:solidFill>
      </dgm:spPr>
      <dgm:t>
        <a:bodyPr/>
        <a:lstStyle/>
        <a:p>
          <a:pPr rtl="0"/>
          <a:r>
            <a:rPr lang="en-US" dirty="0"/>
            <a:t> Total Charges</a:t>
          </a:r>
        </a:p>
      </dgm:t>
    </dgm:pt>
    <dgm:pt modelId="{1D9FE405-496D-443B-BE5F-FF2B2323EAEA}" type="sibTrans" cxnId="{5CEA7AF5-6C02-4481-ABC8-81750BA880E6}">
      <dgm:prSet/>
      <dgm:spPr/>
      <dgm:t>
        <a:bodyPr/>
        <a:lstStyle/>
        <a:p>
          <a:endParaRPr lang="en-US"/>
        </a:p>
      </dgm:t>
    </dgm:pt>
    <dgm:pt modelId="{2FC84AF9-6F6A-4EE1-9BB2-FD601C11B6A5}" type="parTrans" cxnId="{5CEA7AF5-6C02-4481-ABC8-81750BA880E6}">
      <dgm:prSet/>
      <dgm:spPr/>
      <dgm:t>
        <a:bodyPr/>
        <a:lstStyle/>
        <a:p>
          <a:endParaRPr lang="en-US"/>
        </a:p>
      </dgm:t>
    </dgm:pt>
    <dgm:pt modelId="{CFCEF2B4-9AB3-44B5-B910-9A8312148AAB}">
      <dgm:prSet/>
      <dgm:spPr>
        <a:solidFill>
          <a:srgbClr val="C00000"/>
        </a:solidFill>
      </dgm:spPr>
      <dgm:t>
        <a:bodyPr/>
        <a:lstStyle/>
        <a:p>
          <a:pPr rtl="0"/>
          <a:r>
            <a:rPr lang="en-US" dirty="0"/>
            <a:t> Handling Units/ADDL. Documents</a:t>
          </a:r>
        </a:p>
      </dgm:t>
    </dgm:pt>
    <dgm:pt modelId="{48B7BED6-6ADE-42A9-A3B4-9F571BF1DBB6}" type="sibTrans" cxnId="{98944003-980F-4FD5-8B77-54CEE580AD43}">
      <dgm:prSet/>
      <dgm:spPr/>
      <dgm:t>
        <a:bodyPr/>
        <a:lstStyle/>
        <a:p>
          <a:endParaRPr lang="en-US"/>
        </a:p>
      </dgm:t>
    </dgm:pt>
    <dgm:pt modelId="{B2BFBB45-9E1C-46DA-87E4-1D9004D4F7D9}" type="parTrans" cxnId="{98944003-980F-4FD5-8B77-54CEE580AD43}">
      <dgm:prSet/>
      <dgm:spPr/>
      <dgm:t>
        <a:bodyPr/>
        <a:lstStyle/>
        <a:p>
          <a:endParaRPr lang="en-US"/>
        </a:p>
      </dgm:t>
    </dgm:pt>
    <dgm:pt modelId="{8488859F-506D-42F9-9056-A4454889A1BB}">
      <dgm:prSet/>
      <dgm:spPr>
        <a:solidFill>
          <a:srgbClr val="C00000"/>
        </a:solidFill>
      </dgm:spPr>
      <dgm:t>
        <a:bodyPr/>
        <a:lstStyle/>
        <a:p>
          <a:pPr rtl="0"/>
          <a:r>
            <a:rPr lang="en-US" dirty="0"/>
            <a:t> Dimensional Weight</a:t>
          </a:r>
        </a:p>
      </dgm:t>
    </dgm:pt>
    <dgm:pt modelId="{574AABD7-2B38-46DC-AEED-3BAA70E72E0C}" type="sibTrans" cxnId="{319CEE14-FCD1-4BAD-B604-C94B1082BC13}">
      <dgm:prSet/>
      <dgm:spPr/>
      <dgm:t>
        <a:bodyPr/>
        <a:lstStyle/>
        <a:p>
          <a:endParaRPr lang="en-US"/>
        </a:p>
      </dgm:t>
    </dgm:pt>
    <dgm:pt modelId="{4D82723A-09CA-441A-8E60-8579BFC02CE8}" type="parTrans" cxnId="{319CEE14-FCD1-4BAD-B604-C94B1082BC13}">
      <dgm:prSet/>
      <dgm:spPr/>
      <dgm:t>
        <a:bodyPr/>
        <a:lstStyle/>
        <a:p>
          <a:endParaRPr lang="en-US"/>
        </a:p>
      </dgm:t>
    </dgm:pt>
    <dgm:pt modelId="{F8DEC110-A789-46D2-88B3-54B67DA1727D}">
      <dgm:prSet/>
      <dgm:spPr>
        <a:solidFill>
          <a:srgbClr val="C00000"/>
        </a:solidFill>
      </dgm:spPr>
      <dgm:t>
        <a:bodyPr/>
        <a:lstStyle/>
        <a:p>
          <a:pPr rtl="0"/>
          <a:r>
            <a:rPr lang="en-US" dirty="0"/>
            <a:t>Station ID/URSA Routing</a:t>
          </a:r>
        </a:p>
      </dgm:t>
    </dgm:pt>
    <dgm:pt modelId="{6C5A819C-1285-4CAA-997C-F1116C84C8FF}" type="sibTrans" cxnId="{8EDDEFED-D34C-4A9F-9286-DA7C1D52024A}">
      <dgm:prSet/>
      <dgm:spPr/>
      <dgm:t>
        <a:bodyPr/>
        <a:lstStyle/>
        <a:p>
          <a:endParaRPr lang="en-US"/>
        </a:p>
      </dgm:t>
    </dgm:pt>
    <dgm:pt modelId="{12F65A30-F3C6-43FE-BF6C-9CD564EC995A}" type="parTrans" cxnId="{8EDDEFED-D34C-4A9F-9286-DA7C1D52024A}">
      <dgm:prSet/>
      <dgm:spPr/>
      <dgm:t>
        <a:bodyPr/>
        <a:lstStyle/>
        <a:p>
          <a:endParaRPr lang="en-US"/>
        </a:p>
      </dgm:t>
    </dgm:pt>
    <dgm:pt modelId="{24405681-24F1-45E0-B31D-FB801E66B719}" type="pres">
      <dgm:prSet presAssocID="{4B75AA41-B847-4734-BE9F-954C8B9BA6F3}" presName="linearFlow" presStyleCnt="0">
        <dgm:presLayoutVars>
          <dgm:dir/>
          <dgm:animLvl val="lvl"/>
          <dgm:resizeHandles/>
        </dgm:presLayoutVars>
      </dgm:prSet>
      <dgm:spPr/>
    </dgm:pt>
    <dgm:pt modelId="{63B3A2B4-016C-487F-880E-DC555424CBAF}" type="pres">
      <dgm:prSet presAssocID="{4C037506-3761-40FE-B9EF-B8D0D0EA47B0}" presName="compositeNode" presStyleCnt="0">
        <dgm:presLayoutVars>
          <dgm:bulletEnabled val="1"/>
        </dgm:presLayoutVars>
      </dgm:prSet>
      <dgm:spPr/>
    </dgm:pt>
    <dgm:pt modelId="{CF06F375-8276-4896-80FB-762B0640F660}" type="pres">
      <dgm:prSet presAssocID="{4C037506-3761-40FE-B9EF-B8D0D0EA47B0}" presName="image" presStyleLbl="fgImgPlace1" presStyleIdx="0" presStyleCnt="2" custLinFactX="100000" custLinFactNeighborX="102858" custLinFactNeighborY="-333"/>
      <dgm:spPr>
        <a:blipFill rotWithShape="0">
          <a:blip xmlns:r="http://schemas.openxmlformats.org/officeDocument/2006/relationships" r:embed="rId1"/>
          <a:stretch>
            <a:fillRect/>
          </a:stretch>
        </a:blipFill>
      </dgm:spPr>
    </dgm:pt>
    <dgm:pt modelId="{60F88E2C-67C3-4951-B505-CD9A2D0B7BE7}" type="pres">
      <dgm:prSet presAssocID="{4C037506-3761-40FE-B9EF-B8D0D0EA47B0}" presName="childNode" presStyleLbl="node1" presStyleIdx="0" presStyleCnt="2">
        <dgm:presLayoutVars>
          <dgm:bulletEnabled val="1"/>
        </dgm:presLayoutVars>
      </dgm:prSet>
      <dgm:spPr/>
    </dgm:pt>
    <dgm:pt modelId="{964FC827-A0DD-40C6-A8CF-3CA5A2B6F692}" type="pres">
      <dgm:prSet presAssocID="{4C037506-3761-40FE-B9EF-B8D0D0EA47B0}" presName="parentNode" presStyleLbl="revTx" presStyleIdx="0" presStyleCnt="2">
        <dgm:presLayoutVars>
          <dgm:chMax val="0"/>
          <dgm:bulletEnabled val="1"/>
        </dgm:presLayoutVars>
      </dgm:prSet>
      <dgm:spPr/>
    </dgm:pt>
    <dgm:pt modelId="{23CE400A-EF0A-46DF-9D2C-3EF36E4FE550}" type="pres">
      <dgm:prSet presAssocID="{5E8EE5B9-E7FE-487C-B3C5-2CEC152B0DA6}" presName="sibTrans" presStyleCnt="0"/>
      <dgm:spPr/>
    </dgm:pt>
    <dgm:pt modelId="{D9412166-6647-45F3-98F4-647FF0684A27}" type="pres">
      <dgm:prSet presAssocID="{F31E3A5C-14AD-494F-B57F-6E32B73DF7ED}" presName="compositeNode" presStyleCnt="0">
        <dgm:presLayoutVars>
          <dgm:bulletEnabled val="1"/>
        </dgm:presLayoutVars>
      </dgm:prSet>
      <dgm:spPr/>
    </dgm:pt>
    <dgm:pt modelId="{C8A3213D-57BA-4B62-AAC3-1B8D34513CEE}" type="pres">
      <dgm:prSet presAssocID="{F31E3A5C-14AD-494F-B57F-6E32B73DF7ED}" presName="image" presStyleLbl="fgImgPlace1" presStyleIdx="1" presStyleCnt="2" custLinFactX="100000" custLinFactNeighborX="100179" custLinFactNeighborY="-5221"/>
      <dgm:spPr>
        <a:blipFill rotWithShape="0">
          <a:blip xmlns:r="http://schemas.openxmlformats.org/officeDocument/2006/relationships" r:embed="rId2"/>
          <a:stretch>
            <a:fillRect/>
          </a:stretch>
        </a:blipFill>
      </dgm:spPr>
    </dgm:pt>
    <dgm:pt modelId="{F19984F9-9889-4B4A-842A-31737D387963}" type="pres">
      <dgm:prSet presAssocID="{F31E3A5C-14AD-494F-B57F-6E32B73DF7ED}" presName="childNode" presStyleLbl="node1" presStyleIdx="1" presStyleCnt="2">
        <dgm:presLayoutVars>
          <dgm:bulletEnabled val="1"/>
        </dgm:presLayoutVars>
      </dgm:prSet>
      <dgm:spPr/>
    </dgm:pt>
    <dgm:pt modelId="{5E741E97-A341-4F67-B32F-3FCDD39713BE}" type="pres">
      <dgm:prSet presAssocID="{F31E3A5C-14AD-494F-B57F-6E32B73DF7ED}" presName="parentNode" presStyleLbl="revTx" presStyleIdx="1" presStyleCnt="2">
        <dgm:presLayoutVars>
          <dgm:chMax val="0"/>
          <dgm:bulletEnabled val="1"/>
        </dgm:presLayoutVars>
      </dgm:prSet>
      <dgm:spPr/>
    </dgm:pt>
  </dgm:ptLst>
  <dgm:cxnLst>
    <dgm:cxn modelId="{98944003-980F-4FD5-8B77-54CEE580AD43}" srcId="{F31E3A5C-14AD-494F-B57F-6E32B73DF7ED}" destId="{CFCEF2B4-9AB3-44B5-B910-9A8312148AAB}" srcOrd="2" destOrd="0" parTransId="{B2BFBB45-9E1C-46DA-87E4-1D9004D4F7D9}" sibTransId="{48B7BED6-6ADE-42A9-A3B4-9F571BF1DBB6}"/>
    <dgm:cxn modelId="{AFAB690D-31E7-4E2C-93BD-6CBACFB410E6}" type="presOf" srcId="{CAD9AA77-CA45-4665-9F19-9F845AD6C084}" destId="{F19984F9-9889-4B4A-842A-31737D387963}" srcOrd="0" destOrd="4" presId="urn:microsoft.com/office/officeart/2005/8/layout/hList2"/>
    <dgm:cxn modelId="{A8BBC713-9575-4D96-8A22-1E5C91607AB2}" srcId="{4C037506-3761-40FE-B9EF-B8D0D0EA47B0}" destId="{9D3B8CF9-598F-47C0-9E12-3EC06C47FB7D}" srcOrd="1" destOrd="0" parTransId="{65674CDD-6ECC-4CBF-A421-51E47D386F5A}" sibTransId="{F5C83BF2-5CAB-40AA-B8E3-F3B7B9F44E22}"/>
    <dgm:cxn modelId="{319CEE14-FCD1-4BAD-B604-C94B1082BC13}" srcId="{F31E3A5C-14AD-494F-B57F-6E32B73DF7ED}" destId="{8488859F-506D-42F9-9056-A4454889A1BB}" srcOrd="1" destOrd="0" parTransId="{4D82723A-09CA-441A-8E60-8579BFC02CE8}" sibTransId="{574AABD7-2B38-46DC-AEED-3BAA70E72E0C}"/>
    <dgm:cxn modelId="{ABAEF817-D771-49B0-B18D-CC5857EE558E}" type="presOf" srcId="{5AE01669-6337-4058-9070-F21F4109C494}" destId="{60F88E2C-67C3-4951-B505-CD9A2D0B7BE7}" srcOrd="0" destOrd="3" presId="urn:microsoft.com/office/officeart/2005/8/layout/hList2"/>
    <dgm:cxn modelId="{62BDF31D-8288-4D5A-A98E-B1930B5EB3DE}" srcId="{4C037506-3761-40FE-B9EF-B8D0D0EA47B0}" destId="{203672E7-A3C9-42A5-BD25-1CFF1C0969C6}" srcOrd="2" destOrd="0" parTransId="{C951A984-D18F-43EE-AF2D-F9BA5BC21EC6}" sibTransId="{2229FA9F-5845-4092-8352-F0F076F101B0}"/>
    <dgm:cxn modelId="{347ADC2B-DA26-4D92-B881-C66C8F286D42}" type="presOf" srcId="{6785AFB2-F96C-440A-8414-96CB2EBE97DF}" destId="{60F88E2C-67C3-4951-B505-CD9A2D0B7BE7}" srcOrd="0" destOrd="6" presId="urn:microsoft.com/office/officeart/2005/8/layout/hList2"/>
    <dgm:cxn modelId="{651BB62D-B893-4003-9AD4-93828F38CCF3}" srcId="{4C037506-3761-40FE-B9EF-B8D0D0EA47B0}" destId="{E8DE7509-652A-4CF5-B5A8-EF3CC0C50C69}" srcOrd="8" destOrd="0" parTransId="{4871B8DE-AA5A-40F2-AC32-BEA45F755DF1}" sibTransId="{6692BE38-E457-4ECB-BB7C-F12536BA0085}"/>
    <dgm:cxn modelId="{9F316930-D7C1-4889-973D-92131B95BC6E}" type="presOf" srcId="{4C037506-3761-40FE-B9EF-B8D0D0EA47B0}" destId="{964FC827-A0DD-40C6-A8CF-3CA5A2B6F692}" srcOrd="0" destOrd="0" presId="urn:microsoft.com/office/officeart/2005/8/layout/hList2"/>
    <dgm:cxn modelId="{3F8A6166-FC81-4FC6-A6A3-C0F4B3B22A39}" type="presOf" srcId="{E8DE7509-652A-4CF5-B5A8-EF3CC0C50C69}" destId="{60F88E2C-67C3-4951-B505-CD9A2D0B7BE7}" srcOrd="0" destOrd="8" presId="urn:microsoft.com/office/officeart/2005/8/layout/hList2"/>
    <dgm:cxn modelId="{F6C00E49-2BF2-4F99-B8C3-DFD311CF4468}" srcId="{4C037506-3761-40FE-B9EF-B8D0D0EA47B0}" destId="{6785AFB2-F96C-440A-8414-96CB2EBE97DF}" srcOrd="6" destOrd="0" parTransId="{29877780-83E5-4869-883B-A3438DE09CAB}" sibTransId="{13691F3E-871A-490A-9521-42743B09C532}"/>
    <dgm:cxn modelId="{6DDE6474-F5AC-476A-891C-A146EB2CE217}" type="presOf" srcId="{203672E7-A3C9-42A5-BD25-1CFF1C0969C6}" destId="{60F88E2C-67C3-4951-B505-CD9A2D0B7BE7}" srcOrd="0" destOrd="2" presId="urn:microsoft.com/office/officeart/2005/8/layout/hList2"/>
    <dgm:cxn modelId="{B8B03D56-4DA2-463C-B9CD-A96E68719D13}" srcId="{F31E3A5C-14AD-494F-B57F-6E32B73DF7ED}" destId="{CAD9AA77-CA45-4665-9F19-9F845AD6C084}" srcOrd="4" destOrd="0" parTransId="{9178837C-212C-419C-B3CB-91193CBCE163}" sibTransId="{71C229B1-C64D-4F03-A555-E7B699EA6DB5}"/>
    <dgm:cxn modelId="{AB89237A-C435-41DC-9E55-DC17A652937C}" srcId="{4C037506-3761-40FE-B9EF-B8D0D0EA47B0}" destId="{56B9FB92-77E9-4F4B-BBDC-BFF1433BC263}" srcOrd="0" destOrd="0" parTransId="{AE1B6C5B-8C5A-40F5-8710-01CC26C8F339}" sibTransId="{F801E25C-5338-498B-BC24-3AFC83F03D79}"/>
    <dgm:cxn modelId="{94FDC887-BB15-4754-9B37-A1E690DC84A0}" type="presOf" srcId="{56B9FB92-77E9-4F4B-BBDC-BFF1433BC263}" destId="{60F88E2C-67C3-4951-B505-CD9A2D0B7BE7}" srcOrd="0" destOrd="0" presId="urn:microsoft.com/office/officeart/2005/8/layout/hList2"/>
    <dgm:cxn modelId="{8B543E94-95B0-44A3-849C-E43A07152742}" type="presOf" srcId="{F6D26022-F7DF-4978-9F40-124B950FA01E}" destId="{60F88E2C-67C3-4951-B505-CD9A2D0B7BE7}" srcOrd="0" destOrd="4" presId="urn:microsoft.com/office/officeart/2005/8/layout/hList2"/>
    <dgm:cxn modelId="{B7D97395-A454-420C-A58C-D4DD3575C422}" type="presOf" srcId="{B92DAABB-B07D-460D-8355-7A1EF44F8066}" destId="{F19984F9-9889-4B4A-842A-31737D387963}" srcOrd="0" destOrd="6" presId="urn:microsoft.com/office/officeart/2005/8/layout/hList2"/>
    <dgm:cxn modelId="{E5F30399-FA49-48DA-9C5C-B9715D101824}" srcId="{F31E3A5C-14AD-494F-B57F-6E32B73DF7ED}" destId="{CA32C975-1C1A-43C3-AB43-001E12D7ED95}" srcOrd="7" destOrd="0" parTransId="{7182D7F6-00BC-4379-867D-440C9959D63E}" sibTransId="{7F702AAC-8030-4835-9D53-A2DEEA5AC1E8}"/>
    <dgm:cxn modelId="{17BE5AA7-23EF-43F3-A8C6-053C60429674}" srcId="{4B75AA41-B847-4734-BE9F-954C8B9BA6F3}" destId="{4C037506-3761-40FE-B9EF-B8D0D0EA47B0}" srcOrd="0" destOrd="0" parTransId="{C102B434-7302-48D9-BDEC-409E8A61CD55}" sibTransId="{5E8EE5B9-E7FE-487C-B3C5-2CEC152B0DA6}"/>
    <dgm:cxn modelId="{62F55EA9-AB54-4CDD-8FF7-903008603FA9}" type="presOf" srcId="{F31E3A5C-14AD-494F-B57F-6E32B73DF7ED}" destId="{5E741E97-A341-4F67-B32F-3FCDD39713BE}" srcOrd="0" destOrd="0" presId="urn:microsoft.com/office/officeart/2005/8/layout/hList2"/>
    <dgm:cxn modelId="{AD3B98AB-7986-40A7-B949-8FEE7C6AD9A6}" srcId="{F31E3A5C-14AD-494F-B57F-6E32B73DF7ED}" destId="{B92DAABB-B07D-460D-8355-7A1EF44F8066}" srcOrd="6" destOrd="0" parTransId="{57648C01-7E5B-4C18-8B73-3227F88AEA71}" sibTransId="{94807BF4-566A-48E0-B1B3-1621AC3D9BB3}"/>
    <dgm:cxn modelId="{C1B725AD-371C-478A-B94A-CCF95EF4CC48}" srcId="{4C037506-3761-40FE-B9EF-B8D0D0EA47B0}" destId="{5AE01669-6337-4058-9070-F21F4109C494}" srcOrd="3" destOrd="0" parTransId="{F86ED9AE-3EAE-40B9-B127-C57C73B91D69}" sibTransId="{BB49AF59-FBED-4296-BC07-EC6C42C1E62A}"/>
    <dgm:cxn modelId="{260712AE-7896-4477-A50F-A0AE687FDC7E}" type="presOf" srcId="{CFCEF2B4-9AB3-44B5-B910-9A8312148AAB}" destId="{F19984F9-9889-4B4A-842A-31737D387963}" srcOrd="0" destOrd="2" presId="urn:microsoft.com/office/officeart/2005/8/layout/hList2"/>
    <dgm:cxn modelId="{E41C06B8-F3E7-46AE-B852-09192E742263}" type="presOf" srcId="{CA32C975-1C1A-43C3-AB43-001E12D7ED95}" destId="{F19984F9-9889-4B4A-842A-31737D387963}" srcOrd="0" destOrd="7" presId="urn:microsoft.com/office/officeart/2005/8/layout/hList2"/>
    <dgm:cxn modelId="{9D94DCB9-3332-43F8-9D7A-EF89687E1414}" type="presOf" srcId="{146ABA35-20F8-484E-AA00-2B83257FE861}" destId="{F19984F9-9889-4B4A-842A-31737D387963}" srcOrd="0" destOrd="3" presId="urn:microsoft.com/office/officeart/2005/8/layout/hList2"/>
    <dgm:cxn modelId="{8AB4E3BC-1F6B-49E4-8674-AE59BDACB448}" type="presOf" srcId="{F8DEC110-A789-46D2-88B3-54B67DA1727D}" destId="{F19984F9-9889-4B4A-842A-31737D387963}" srcOrd="0" destOrd="0" presId="urn:microsoft.com/office/officeart/2005/8/layout/hList2"/>
    <dgm:cxn modelId="{C8FFE0CC-FF73-4BDD-BE7C-2842AC0C0C13}" srcId="{4C037506-3761-40FE-B9EF-B8D0D0EA47B0}" destId="{F6D26022-F7DF-4978-9F40-124B950FA01E}" srcOrd="4" destOrd="0" parTransId="{DFCFF1AE-4591-4EFC-A58B-1B8F52D5B016}" sibTransId="{425CA5C6-F2E2-42DE-9987-429B81CCE5FA}"/>
    <dgm:cxn modelId="{9AF5ECD6-F3C7-4EDD-975C-978B048042E2}" type="presOf" srcId="{8488859F-506D-42F9-9056-A4454889A1BB}" destId="{F19984F9-9889-4B4A-842A-31737D387963}" srcOrd="0" destOrd="1" presId="urn:microsoft.com/office/officeart/2005/8/layout/hList2"/>
    <dgm:cxn modelId="{DE9CC1DF-C760-4E40-A60F-F5D6142B332D}" srcId="{4C037506-3761-40FE-B9EF-B8D0D0EA47B0}" destId="{BD8EE4D1-2F09-4500-ABCB-A9CAD67E67B3}" srcOrd="5" destOrd="0" parTransId="{33EF7FD0-AA6A-4DAE-A11E-38F87D18CFBC}" sibTransId="{C4BE2704-B4BD-4F47-9CF4-4E9D79AFE90D}"/>
    <dgm:cxn modelId="{6D7FFEE1-86C7-467A-9DF0-27109068E6B6}" srcId="{4C037506-3761-40FE-B9EF-B8D0D0EA47B0}" destId="{8DFFEA70-10BD-4A6D-80A6-0D739DF1EFF2}" srcOrd="7" destOrd="0" parTransId="{C2D0AD9E-712D-4F23-8511-BE8FF69EB34E}" sibTransId="{0CBF4621-1B58-4E5E-92A8-43A231128F54}"/>
    <dgm:cxn modelId="{0FD1EDE4-4591-4496-9F32-EA54DE4D01F2}" srcId="{F31E3A5C-14AD-494F-B57F-6E32B73DF7ED}" destId="{B5E4058A-EAA3-4381-8E54-6CA68BEA9E54}" srcOrd="5" destOrd="0" parTransId="{EAC6ACB1-C629-4BDC-9D98-984591CA4ECD}" sibTransId="{BCC6401F-8D5F-4ADF-AC30-90DB1981F98F}"/>
    <dgm:cxn modelId="{C389C8E6-0D6F-4DDD-9BE4-38FE830B1D1A}" type="presOf" srcId="{B5E4058A-EAA3-4381-8E54-6CA68BEA9E54}" destId="{F19984F9-9889-4B4A-842A-31737D387963}" srcOrd="0" destOrd="5" presId="urn:microsoft.com/office/officeart/2005/8/layout/hList2"/>
    <dgm:cxn modelId="{EFD5C2EC-40BA-40E0-82FA-FD01F73753EA}" type="presOf" srcId="{9D3B8CF9-598F-47C0-9E12-3EC06C47FB7D}" destId="{60F88E2C-67C3-4951-B505-CD9A2D0B7BE7}" srcOrd="0" destOrd="1" presId="urn:microsoft.com/office/officeart/2005/8/layout/hList2"/>
    <dgm:cxn modelId="{8EDDEFED-D34C-4A9F-9286-DA7C1D52024A}" srcId="{F31E3A5C-14AD-494F-B57F-6E32B73DF7ED}" destId="{F8DEC110-A789-46D2-88B3-54B67DA1727D}" srcOrd="0" destOrd="0" parTransId="{12F65A30-F3C6-43FE-BF6C-9CD564EC995A}" sibTransId="{6C5A819C-1285-4CAA-997C-F1116C84C8FF}"/>
    <dgm:cxn modelId="{70F8BEF1-1DEA-4090-A986-03D348DB9C46}" type="presOf" srcId="{8DFFEA70-10BD-4A6D-80A6-0D739DF1EFF2}" destId="{60F88E2C-67C3-4951-B505-CD9A2D0B7BE7}" srcOrd="0" destOrd="7" presId="urn:microsoft.com/office/officeart/2005/8/layout/hList2"/>
    <dgm:cxn modelId="{EB7811F2-41AA-4C6D-9B68-AB5790011AA1}" srcId="{4B75AA41-B847-4734-BE9F-954C8B9BA6F3}" destId="{F31E3A5C-14AD-494F-B57F-6E32B73DF7ED}" srcOrd="1" destOrd="0" parTransId="{6BE7889E-CE38-4F81-99AA-5C649837F592}" sibTransId="{4BC287DD-8904-4C1C-829C-0159FC5FBD4C}"/>
    <dgm:cxn modelId="{5CEA7AF5-6C02-4481-ABC8-81750BA880E6}" srcId="{F31E3A5C-14AD-494F-B57F-6E32B73DF7ED}" destId="{146ABA35-20F8-484E-AA00-2B83257FE861}" srcOrd="3" destOrd="0" parTransId="{2FC84AF9-6F6A-4EE1-9BB2-FD601C11B6A5}" sibTransId="{1D9FE405-496D-443B-BE5F-FF2B2323EAEA}"/>
    <dgm:cxn modelId="{B42151FC-3478-4869-A9F7-3D43BA6CA9E9}" type="presOf" srcId="{4B75AA41-B847-4734-BE9F-954C8B9BA6F3}" destId="{24405681-24F1-45E0-B31D-FB801E66B719}" srcOrd="0" destOrd="0" presId="urn:microsoft.com/office/officeart/2005/8/layout/hList2"/>
    <dgm:cxn modelId="{12DB0CFF-FD8D-4B0B-A282-2CF7F391DFE0}" type="presOf" srcId="{BD8EE4D1-2F09-4500-ABCB-A9CAD67E67B3}" destId="{60F88E2C-67C3-4951-B505-CD9A2D0B7BE7}" srcOrd="0" destOrd="5" presId="urn:microsoft.com/office/officeart/2005/8/layout/hList2"/>
    <dgm:cxn modelId="{E89509AE-7E82-4D15-BB24-1CA34C19A0C3}" type="presParOf" srcId="{24405681-24F1-45E0-B31D-FB801E66B719}" destId="{63B3A2B4-016C-487F-880E-DC555424CBAF}" srcOrd="0" destOrd="0" presId="urn:microsoft.com/office/officeart/2005/8/layout/hList2"/>
    <dgm:cxn modelId="{198FE5BF-84B9-42C2-A12F-5DA752FFE8B2}" type="presParOf" srcId="{63B3A2B4-016C-487F-880E-DC555424CBAF}" destId="{CF06F375-8276-4896-80FB-762B0640F660}" srcOrd="0" destOrd="0" presId="urn:microsoft.com/office/officeart/2005/8/layout/hList2"/>
    <dgm:cxn modelId="{40ACD038-528C-44E9-86DF-8686630CA9F2}" type="presParOf" srcId="{63B3A2B4-016C-487F-880E-DC555424CBAF}" destId="{60F88E2C-67C3-4951-B505-CD9A2D0B7BE7}" srcOrd="1" destOrd="0" presId="urn:microsoft.com/office/officeart/2005/8/layout/hList2"/>
    <dgm:cxn modelId="{84AE5C9E-057D-4E4D-8FF4-0AF7EEF24A29}" type="presParOf" srcId="{63B3A2B4-016C-487F-880E-DC555424CBAF}" destId="{964FC827-A0DD-40C6-A8CF-3CA5A2B6F692}" srcOrd="2" destOrd="0" presId="urn:microsoft.com/office/officeart/2005/8/layout/hList2"/>
    <dgm:cxn modelId="{FDCAFBEB-EB87-4AB0-A28D-404F3D91DF78}" type="presParOf" srcId="{24405681-24F1-45E0-B31D-FB801E66B719}" destId="{23CE400A-EF0A-46DF-9D2C-3EF36E4FE550}" srcOrd="1" destOrd="0" presId="urn:microsoft.com/office/officeart/2005/8/layout/hList2"/>
    <dgm:cxn modelId="{96A6B4D2-CE19-4C04-823E-F3E5DF190292}" type="presParOf" srcId="{24405681-24F1-45E0-B31D-FB801E66B719}" destId="{D9412166-6647-45F3-98F4-647FF0684A27}" srcOrd="2" destOrd="0" presId="urn:microsoft.com/office/officeart/2005/8/layout/hList2"/>
    <dgm:cxn modelId="{4D116D52-796D-4B20-8F94-4F6A95248264}" type="presParOf" srcId="{D9412166-6647-45F3-98F4-647FF0684A27}" destId="{C8A3213D-57BA-4B62-AAC3-1B8D34513CEE}" srcOrd="0" destOrd="0" presId="urn:microsoft.com/office/officeart/2005/8/layout/hList2"/>
    <dgm:cxn modelId="{2FCF9867-9698-4FE2-B658-20604BA973DB}" type="presParOf" srcId="{D9412166-6647-45F3-98F4-647FF0684A27}" destId="{F19984F9-9889-4B4A-842A-31737D387963}" srcOrd="1" destOrd="0" presId="urn:microsoft.com/office/officeart/2005/8/layout/hList2"/>
    <dgm:cxn modelId="{2691560B-2C16-4AC1-80C4-D9D4C2F76368}" type="presParOf" srcId="{D9412166-6647-45F3-98F4-647FF0684A27}" destId="{5E741E97-A341-4F67-B32F-3FCDD39713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FD6909-BD94-4DA6-AB43-B640E6BBC350}" type="doc">
      <dgm:prSet loTypeId="urn:microsoft.com/office/officeart/2005/8/layout/radial3" loCatId="cycle" qsTypeId="urn:microsoft.com/office/officeart/2005/8/quickstyle/3d4" qsCatId="3D" csTypeId="urn:microsoft.com/office/officeart/2005/8/colors/colorful2" csCatId="colorful" phldr="1"/>
      <dgm:spPr/>
      <dgm:t>
        <a:bodyPr/>
        <a:lstStyle/>
        <a:p>
          <a:endParaRPr lang="en-US"/>
        </a:p>
      </dgm:t>
    </dgm:pt>
    <dgm:pt modelId="{88C6D929-B8A4-4323-A9F8-9CC2FB34531C}">
      <dgm:prSet custT="1"/>
      <dgm:spPr>
        <a:solidFill>
          <a:srgbClr val="00B0F0">
            <a:alpha val="5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rtl="0"/>
          <a:r>
            <a:rPr lang="en-US" sz="1100" b="1" dirty="0">
              <a:solidFill>
                <a:srgbClr val="002060"/>
              </a:solidFill>
            </a:rPr>
            <a:t> MANIFEST BILLING COPY</a:t>
          </a:r>
        </a:p>
      </dgm:t>
    </dgm:pt>
    <dgm:pt modelId="{BD2D863E-8BDC-42B1-9162-07F06FE67007}" type="parTrans" cxnId="{7872CFF1-020C-4755-BB0E-AA2514E512BA}">
      <dgm:prSet custT="1"/>
      <dgm:spPr/>
      <dgm:t>
        <a:bodyPr/>
        <a:lstStyle/>
        <a:p>
          <a:pPr algn="ctr"/>
          <a:endParaRPr lang="en-US" sz="1100" b="1">
            <a:solidFill>
              <a:srgbClr val="FFFFFF"/>
            </a:solidFill>
          </a:endParaRPr>
        </a:p>
      </dgm:t>
    </dgm:pt>
    <dgm:pt modelId="{F085ED1C-7FC5-4ADD-939A-F80781B45ADB}" type="sibTrans" cxnId="{7872CFF1-020C-4755-BB0E-AA2514E512BA}">
      <dgm:prSet/>
      <dgm:spPr/>
      <dgm:t>
        <a:bodyPr/>
        <a:lstStyle/>
        <a:p>
          <a:pPr algn="ctr"/>
          <a:endParaRPr lang="en-US" sz="1100" b="1">
            <a:solidFill>
              <a:srgbClr val="FFFFFF"/>
            </a:solidFill>
          </a:endParaRPr>
        </a:p>
      </dgm:t>
    </dgm:pt>
    <dgm:pt modelId="{C29F9A17-514F-4ADF-9217-F2B1AA0C3554}">
      <dgm:prSet custT="1"/>
      <dgm:spPr>
        <a:solidFill>
          <a:srgbClr val="00B050"/>
        </a:solidFill>
        <a:ln>
          <a:noFill/>
        </a:ln>
        <a:effectLst>
          <a:outerShdw blurRad="190500" dist="228600" dir="2700000" algn="ctr">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dgm:spPr>
      <dgm:t>
        <a:bodyPr/>
        <a:lstStyle/>
        <a:p>
          <a:pPr algn="ctr" rtl="0"/>
          <a:r>
            <a:rPr lang="en-US" sz="1100" b="1" dirty="0">
              <a:solidFill>
                <a:srgbClr val="002060"/>
              </a:solidFill>
            </a:rPr>
            <a:t>CASH MANIFEST COPY</a:t>
          </a:r>
        </a:p>
      </dgm:t>
    </dgm:pt>
    <dgm:pt modelId="{D274B101-E681-48C2-A61D-1F4D24C7BD5F}" type="parTrans" cxnId="{962CFDDD-586E-4225-9509-B3AD1A62AB57}">
      <dgm:prSet custT="1"/>
      <dgm:spPr/>
      <dgm:t>
        <a:bodyPr/>
        <a:lstStyle/>
        <a:p>
          <a:pPr algn="ctr"/>
          <a:endParaRPr lang="en-US" sz="1100" b="1">
            <a:solidFill>
              <a:srgbClr val="FFFFFF"/>
            </a:solidFill>
          </a:endParaRPr>
        </a:p>
      </dgm:t>
    </dgm:pt>
    <dgm:pt modelId="{4AD9D404-03B5-4248-A6D2-9C2134694F70}" type="sibTrans" cxnId="{962CFDDD-586E-4225-9509-B3AD1A62AB57}">
      <dgm:prSet/>
      <dgm:spPr/>
      <dgm:t>
        <a:bodyPr/>
        <a:lstStyle/>
        <a:p>
          <a:pPr algn="ctr"/>
          <a:endParaRPr lang="en-US" sz="1100" b="1">
            <a:solidFill>
              <a:srgbClr val="FFFFFF"/>
            </a:solidFill>
          </a:endParaRPr>
        </a:p>
      </dgm:t>
    </dgm:pt>
    <dgm:pt modelId="{959BCC55-4461-4E65-B974-4FAA8ADB1C57}">
      <dgm:prSet custT="1"/>
      <dgm:spPr>
        <a:solidFill>
          <a:srgbClr val="C00000"/>
        </a:solidFill>
        <a:ln>
          <a:noFill/>
        </a:ln>
        <a:effectLst>
          <a:outerShdw blurRad="190500" dist="228600" dir="2700000" algn="ctr">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dgm:spPr>
      <dgm:t>
        <a:bodyPr/>
        <a:lstStyle/>
        <a:p>
          <a:pPr algn="ctr" rtl="0"/>
          <a:r>
            <a:rPr lang="en-US" sz="1100" b="1" dirty="0">
              <a:solidFill>
                <a:srgbClr val="002060"/>
              </a:solidFill>
            </a:rPr>
            <a:t>ORIGIN STATION COPY</a:t>
          </a:r>
        </a:p>
      </dgm:t>
    </dgm:pt>
    <dgm:pt modelId="{FED7DE24-252F-46DE-A604-339361BB0F8B}" type="parTrans" cxnId="{1ED7052C-4829-49DC-8CD9-7D667C2189E0}">
      <dgm:prSet custT="1"/>
      <dgm:spPr/>
      <dgm:t>
        <a:bodyPr/>
        <a:lstStyle/>
        <a:p>
          <a:pPr algn="ctr"/>
          <a:endParaRPr lang="en-US" sz="1100" b="1">
            <a:solidFill>
              <a:srgbClr val="FFFFFF"/>
            </a:solidFill>
          </a:endParaRPr>
        </a:p>
      </dgm:t>
    </dgm:pt>
    <dgm:pt modelId="{FAF2DD97-75BC-431C-BED4-2890AB28C050}" type="sibTrans" cxnId="{1ED7052C-4829-49DC-8CD9-7D667C2189E0}">
      <dgm:prSet/>
      <dgm:spPr/>
      <dgm:t>
        <a:bodyPr/>
        <a:lstStyle/>
        <a:p>
          <a:pPr algn="ctr"/>
          <a:endParaRPr lang="en-US" sz="1100" b="1">
            <a:solidFill>
              <a:srgbClr val="FFFFFF"/>
            </a:solidFill>
          </a:endParaRPr>
        </a:p>
      </dgm:t>
    </dgm:pt>
    <dgm:pt modelId="{A39CD769-EFF8-485E-BF68-0EF62CC3FBF5}">
      <dgm:prSet custT="1"/>
      <dgm:spPr>
        <a:solidFill>
          <a:schemeClr val="tx2">
            <a:lumMod val="50000"/>
            <a:lumOff val="50000"/>
            <a:alpha val="50000"/>
          </a:schemeClr>
        </a:solidFill>
        <a:ln>
          <a:noFill/>
        </a:ln>
        <a:effectLst>
          <a:outerShdw blurRad="190500" dist="228600" dir="2700000" algn="ctr">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dgm:spPr>
      <dgm:t>
        <a:bodyPr/>
        <a:lstStyle/>
        <a:p>
          <a:pPr algn="ctr" rtl="0"/>
          <a:r>
            <a:rPr lang="en-US" sz="1000" b="1" dirty="0">
              <a:solidFill>
                <a:srgbClr val="002060"/>
              </a:solidFill>
            </a:rPr>
            <a:t>DESTINATION COPY</a:t>
          </a:r>
        </a:p>
      </dgm:t>
    </dgm:pt>
    <dgm:pt modelId="{AA5783AC-42E2-4B39-B3BC-724286A3AE77}" type="parTrans" cxnId="{083CE7EA-C1EA-45C6-A1CC-5930BAB7D1EC}">
      <dgm:prSet custT="1"/>
      <dgm:spPr/>
      <dgm:t>
        <a:bodyPr/>
        <a:lstStyle/>
        <a:p>
          <a:pPr algn="ctr"/>
          <a:endParaRPr lang="en-US" sz="1100" b="1">
            <a:solidFill>
              <a:srgbClr val="FFFFFF"/>
            </a:solidFill>
          </a:endParaRPr>
        </a:p>
      </dgm:t>
    </dgm:pt>
    <dgm:pt modelId="{4AAFE8F4-FCBE-41EC-9077-48181A2DA0DA}" type="sibTrans" cxnId="{083CE7EA-C1EA-45C6-A1CC-5930BAB7D1EC}">
      <dgm:prSet/>
      <dgm:spPr/>
      <dgm:t>
        <a:bodyPr/>
        <a:lstStyle/>
        <a:p>
          <a:pPr algn="ctr"/>
          <a:endParaRPr lang="en-US" sz="1100" b="1">
            <a:solidFill>
              <a:srgbClr val="FFFFFF"/>
            </a:solidFill>
          </a:endParaRPr>
        </a:p>
      </dgm:t>
    </dgm:pt>
    <dgm:pt modelId="{2ABEBB5F-ABF0-4D0C-A1F0-8B830AB6007E}">
      <dgm:prSet custT="1"/>
      <dgm:spPr>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rtl="0"/>
          <a:r>
            <a:rPr lang="en-US" sz="1100" b="1" dirty="0">
              <a:solidFill>
                <a:srgbClr val="002060"/>
              </a:solidFill>
            </a:rPr>
            <a:t> RECIPIENT COPY</a:t>
          </a:r>
        </a:p>
      </dgm:t>
    </dgm:pt>
    <dgm:pt modelId="{CB26C333-A15B-4D8A-BA03-436487ADE1EB}" type="parTrans" cxnId="{60E94670-38D6-401A-AAAA-E2222FE0F010}">
      <dgm:prSet custT="1"/>
      <dgm:spPr/>
      <dgm:t>
        <a:bodyPr/>
        <a:lstStyle/>
        <a:p>
          <a:pPr algn="ctr"/>
          <a:endParaRPr lang="en-US" sz="1100" b="1">
            <a:solidFill>
              <a:srgbClr val="FFFFFF"/>
            </a:solidFill>
          </a:endParaRPr>
        </a:p>
      </dgm:t>
    </dgm:pt>
    <dgm:pt modelId="{89F94775-3F64-4D75-8D8D-A1A61872C9EB}" type="sibTrans" cxnId="{60E94670-38D6-401A-AAAA-E2222FE0F010}">
      <dgm:prSet/>
      <dgm:spPr/>
      <dgm:t>
        <a:bodyPr/>
        <a:lstStyle/>
        <a:p>
          <a:pPr algn="ctr"/>
          <a:endParaRPr lang="en-US" sz="1100" b="1">
            <a:solidFill>
              <a:srgbClr val="FFFFFF"/>
            </a:solidFill>
          </a:endParaRPr>
        </a:p>
      </dgm:t>
    </dgm:pt>
    <dgm:pt modelId="{00062552-959B-4710-9BBB-FFADFE95A748}">
      <dgm:prSet custT="1"/>
      <dgm:spPr>
        <a:solidFill>
          <a:schemeClr val="tx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rtl="0"/>
          <a:r>
            <a:rPr lang="en-US" sz="19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AWB Distribution  </a:t>
          </a:r>
          <a:endParaRPr lang="en-US" sz="11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6ED8B209-E033-4743-904F-3D259E9D4445}" type="parTrans" cxnId="{59D25280-F0E5-4217-8D95-70084378C6F2}">
      <dgm:prSet/>
      <dgm:spPr/>
      <dgm:t>
        <a:bodyPr/>
        <a:lstStyle/>
        <a:p>
          <a:pPr algn="ctr"/>
          <a:endParaRPr lang="en-US" sz="1100" b="1">
            <a:solidFill>
              <a:srgbClr val="FFFFFF"/>
            </a:solidFill>
          </a:endParaRPr>
        </a:p>
      </dgm:t>
    </dgm:pt>
    <dgm:pt modelId="{D903C60C-647B-4F3C-B317-96AD69443804}" type="sibTrans" cxnId="{59D25280-F0E5-4217-8D95-70084378C6F2}">
      <dgm:prSet/>
      <dgm:spPr/>
      <dgm:t>
        <a:bodyPr/>
        <a:lstStyle/>
        <a:p>
          <a:pPr algn="ctr"/>
          <a:endParaRPr lang="en-US" sz="1100" b="1">
            <a:solidFill>
              <a:srgbClr val="FFFFFF"/>
            </a:solidFill>
          </a:endParaRPr>
        </a:p>
      </dgm:t>
    </dgm:pt>
    <dgm:pt modelId="{66895BFB-AE3D-4ACE-B63D-ADF182D63725}">
      <dgm:prSet custT="1"/>
      <dgm:spPr>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rtl="0"/>
          <a:r>
            <a:rPr lang="en-US" sz="1100" b="1" dirty="0">
              <a:solidFill>
                <a:srgbClr val="002060"/>
              </a:solidFill>
            </a:rPr>
            <a:t>SENDER COPY</a:t>
          </a:r>
        </a:p>
      </dgm:t>
    </dgm:pt>
    <dgm:pt modelId="{972FBFC8-8ADF-40B9-95E4-A8190A6EE30D}" type="parTrans" cxnId="{F2F8C0C6-6D98-441A-957C-472BA1639638}">
      <dgm:prSet/>
      <dgm:spPr/>
      <dgm:t>
        <a:bodyPr/>
        <a:lstStyle/>
        <a:p>
          <a:endParaRPr lang="en-US"/>
        </a:p>
      </dgm:t>
    </dgm:pt>
    <dgm:pt modelId="{1F09DDE7-FF4C-4B9D-B302-6F4F0AA6DE73}" type="sibTrans" cxnId="{F2F8C0C6-6D98-441A-957C-472BA1639638}">
      <dgm:prSet/>
      <dgm:spPr/>
      <dgm:t>
        <a:bodyPr/>
        <a:lstStyle/>
        <a:p>
          <a:endParaRPr lang="en-US"/>
        </a:p>
      </dgm:t>
    </dgm:pt>
    <dgm:pt modelId="{92C0046E-614C-45EA-BF88-6584E687533F}" type="pres">
      <dgm:prSet presAssocID="{6BFD6909-BD94-4DA6-AB43-B640E6BBC350}" presName="composite" presStyleCnt="0">
        <dgm:presLayoutVars>
          <dgm:chMax val="1"/>
          <dgm:dir/>
          <dgm:resizeHandles val="exact"/>
        </dgm:presLayoutVars>
      </dgm:prSet>
      <dgm:spPr/>
    </dgm:pt>
    <dgm:pt modelId="{6C3A6598-CA25-448D-B77A-9CE7BDD2202E}" type="pres">
      <dgm:prSet presAssocID="{6BFD6909-BD94-4DA6-AB43-B640E6BBC350}" presName="radial" presStyleCnt="0">
        <dgm:presLayoutVars>
          <dgm:animLvl val="ctr"/>
        </dgm:presLayoutVars>
      </dgm:prSet>
      <dgm:spPr/>
    </dgm:pt>
    <dgm:pt modelId="{1D2ECA4F-157E-4858-8083-D5315F83C1EB}" type="pres">
      <dgm:prSet presAssocID="{00062552-959B-4710-9BBB-FFADFE95A748}" presName="centerShape" presStyleLbl="vennNode1" presStyleIdx="0" presStyleCnt="7"/>
      <dgm:spPr/>
    </dgm:pt>
    <dgm:pt modelId="{61C0A389-043D-494D-8135-077825632A5B}" type="pres">
      <dgm:prSet presAssocID="{66895BFB-AE3D-4ACE-B63D-ADF182D63725}" presName="node" presStyleLbl="vennNode1" presStyleIdx="1" presStyleCnt="7">
        <dgm:presLayoutVars>
          <dgm:bulletEnabled val="1"/>
        </dgm:presLayoutVars>
      </dgm:prSet>
      <dgm:spPr/>
    </dgm:pt>
    <dgm:pt modelId="{E50D8EDC-DD02-4695-9186-3CBA667D7708}" type="pres">
      <dgm:prSet presAssocID="{88C6D929-B8A4-4323-A9F8-9CC2FB34531C}" presName="node" presStyleLbl="vennNode1" presStyleIdx="2" presStyleCnt="7">
        <dgm:presLayoutVars>
          <dgm:bulletEnabled val="1"/>
        </dgm:presLayoutVars>
      </dgm:prSet>
      <dgm:spPr/>
    </dgm:pt>
    <dgm:pt modelId="{7C41BD45-00A0-4519-866B-4811AD2235AC}" type="pres">
      <dgm:prSet presAssocID="{C29F9A17-514F-4ADF-9217-F2B1AA0C3554}" presName="node" presStyleLbl="vennNode1" presStyleIdx="3" presStyleCnt="7">
        <dgm:presLayoutVars>
          <dgm:bulletEnabled val="1"/>
        </dgm:presLayoutVars>
      </dgm:prSet>
      <dgm:spPr/>
    </dgm:pt>
    <dgm:pt modelId="{1227C986-600E-4219-8E86-D75FE6151860}" type="pres">
      <dgm:prSet presAssocID="{959BCC55-4461-4E65-B974-4FAA8ADB1C57}" presName="node" presStyleLbl="vennNode1" presStyleIdx="4" presStyleCnt="7">
        <dgm:presLayoutVars>
          <dgm:bulletEnabled val="1"/>
        </dgm:presLayoutVars>
      </dgm:prSet>
      <dgm:spPr/>
    </dgm:pt>
    <dgm:pt modelId="{546D3784-512A-4E51-AF58-E484B18AF85E}" type="pres">
      <dgm:prSet presAssocID="{A39CD769-EFF8-485E-BF68-0EF62CC3FBF5}" presName="node" presStyleLbl="vennNode1" presStyleIdx="5" presStyleCnt="7">
        <dgm:presLayoutVars>
          <dgm:bulletEnabled val="1"/>
        </dgm:presLayoutVars>
      </dgm:prSet>
      <dgm:spPr/>
    </dgm:pt>
    <dgm:pt modelId="{5B52EB5D-2E89-437C-BB14-A02795143CEE}" type="pres">
      <dgm:prSet presAssocID="{2ABEBB5F-ABF0-4D0C-A1F0-8B830AB6007E}" presName="node" presStyleLbl="vennNode1" presStyleIdx="6" presStyleCnt="7">
        <dgm:presLayoutVars>
          <dgm:bulletEnabled val="1"/>
        </dgm:presLayoutVars>
      </dgm:prSet>
      <dgm:spPr/>
    </dgm:pt>
  </dgm:ptLst>
  <dgm:cxnLst>
    <dgm:cxn modelId="{815D4300-707D-423F-B3E6-06122CF475FA}" type="presOf" srcId="{88C6D929-B8A4-4323-A9F8-9CC2FB34531C}" destId="{E50D8EDC-DD02-4695-9186-3CBA667D7708}" srcOrd="0" destOrd="0" presId="urn:microsoft.com/office/officeart/2005/8/layout/radial3"/>
    <dgm:cxn modelId="{3D3A640D-6408-41D1-8571-738CA4BB49C6}" type="presOf" srcId="{959BCC55-4461-4E65-B974-4FAA8ADB1C57}" destId="{1227C986-600E-4219-8E86-D75FE6151860}" srcOrd="0" destOrd="0" presId="urn:microsoft.com/office/officeart/2005/8/layout/radial3"/>
    <dgm:cxn modelId="{0EA0CA1C-1E89-42A5-A386-A7EFDAA264BB}" type="presOf" srcId="{00062552-959B-4710-9BBB-FFADFE95A748}" destId="{1D2ECA4F-157E-4858-8083-D5315F83C1EB}" srcOrd="0" destOrd="0" presId="urn:microsoft.com/office/officeart/2005/8/layout/radial3"/>
    <dgm:cxn modelId="{1ED7052C-4829-49DC-8CD9-7D667C2189E0}" srcId="{00062552-959B-4710-9BBB-FFADFE95A748}" destId="{959BCC55-4461-4E65-B974-4FAA8ADB1C57}" srcOrd="3" destOrd="0" parTransId="{FED7DE24-252F-46DE-A604-339361BB0F8B}" sibTransId="{FAF2DD97-75BC-431C-BED4-2890AB28C050}"/>
    <dgm:cxn modelId="{A063183B-336D-45C9-9AB5-D46E2777E3A5}" type="presOf" srcId="{66895BFB-AE3D-4ACE-B63D-ADF182D63725}" destId="{61C0A389-043D-494D-8135-077825632A5B}" srcOrd="0" destOrd="0" presId="urn:microsoft.com/office/officeart/2005/8/layout/radial3"/>
    <dgm:cxn modelId="{7B925145-2FF9-444F-8013-D8D4C9C8A07B}" type="presOf" srcId="{A39CD769-EFF8-485E-BF68-0EF62CC3FBF5}" destId="{546D3784-512A-4E51-AF58-E484B18AF85E}" srcOrd="0" destOrd="0" presId="urn:microsoft.com/office/officeart/2005/8/layout/radial3"/>
    <dgm:cxn modelId="{60E94670-38D6-401A-AAAA-E2222FE0F010}" srcId="{00062552-959B-4710-9BBB-FFADFE95A748}" destId="{2ABEBB5F-ABF0-4D0C-A1F0-8B830AB6007E}" srcOrd="5" destOrd="0" parTransId="{CB26C333-A15B-4D8A-BA03-436487ADE1EB}" sibTransId="{89F94775-3F64-4D75-8D8D-A1A61872C9EB}"/>
    <dgm:cxn modelId="{59D25280-F0E5-4217-8D95-70084378C6F2}" srcId="{6BFD6909-BD94-4DA6-AB43-B640E6BBC350}" destId="{00062552-959B-4710-9BBB-FFADFE95A748}" srcOrd="0" destOrd="0" parTransId="{6ED8B209-E033-4743-904F-3D259E9D4445}" sibTransId="{D903C60C-647B-4F3C-B317-96AD69443804}"/>
    <dgm:cxn modelId="{70D478B3-953A-4511-82F6-1DF6CB41AEE1}" type="presOf" srcId="{C29F9A17-514F-4ADF-9217-F2B1AA0C3554}" destId="{7C41BD45-00A0-4519-866B-4811AD2235AC}" srcOrd="0" destOrd="0" presId="urn:microsoft.com/office/officeart/2005/8/layout/radial3"/>
    <dgm:cxn modelId="{6E83A4BD-56EA-4345-9321-B6553EC0956E}" type="presOf" srcId="{6BFD6909-BD94-4DA6-AB43-B640E6BBC350}" destId="{92C0046E-614C-45EA-BF88-6584E687533F}" srcOrd="0" destOrd="0" presId="urn:microsoft.com/office/officeart/2005/8/layout/radial3"/>
    <dgm:cxn modelId="{F2F8C0C6-6D98-441A-957C-472BA1639638}" srcId="{00062552-959B-4710-9BBB-FFADFE95A748}" destId="{66895BFB-AE3D-4ACE-B63D-ADF182D63725}" srcOrd="0" destOrd="0" parTransId="{972FBFC8-8ADF-40B9-95E4-A8190A6EE30D}" sibTransId="{1F09DDE7-FF4C-4B9D-B302-6F4F0AA6DE73}"/>
    <dgm:cxn modelId="{962CFDDD-586E-4225-9509-B3AD1A62AB57}" srcId="{00062552-959B-4710-9BBB-FFADFE95A748}" destId="{C29F9A17-514F-4ADF-9217-F2B1AA0C3554}" srcOrd="2" destOrd="0" parTransId="{D274B101-E681-48C2-A61D-1F4D24C7BD5F}" sibTransId="{4AD9D404-03B5-4248-A6D2-9C2134694F70}"/>
    <dgm:cxn modelId="{083CE7EA-C1EA-45C6-A1CC-5930BAB7D1EC}" srcId="{00062552-959B-4710-9BBB-FFADFE95A748}" destId="{A39CD769-EFF8-485E-BF68-0EF62CC3FBF5}" srcOrd="4" destOrd="0" parTransId="{AA5783AC-42E2-4B39-B3BC-724286A3AE77}" sibTransId="{4AAFE8F4-FCBE-41EC-9077-48181A2DA0DA}"/>
    <dgm:cxn modelId="{7872CFF1-020C-4755-BB0E-AA2514E512BA}" srcId="{00062552-959B-4710-9BBB-FFADFE95A748}" destId="{88C6D929-B8A4-4323-A9F8-9CC2FB34531C}" srcOrd="1" destOrd="0" parTransId="{BD2D863E-8BDC-42B1-9162-07F06FE67007}" sibTransId="{F085ED1C-7FC5-4ADD-939A-F80781B45ADB}"/>
    <dgm:cxn modelId="{50E001F3-0FA0-4E47-BB6D-AE5CB375A9B5}" type="presOf" srcId="{2ABEBB5F-ABF0-4D0C-A1F0-8B830AB6007E}" destId="{5B52EB5D-2E89-437C-BB14-A02795143CEE}" srcOrd="0" destOrd="0" presId="urn:microsoft.com/office/officeart/2005/8/layout/radial3"/>
    <dgm:cxn modelId="{FB4725E5-D944-406B-81CC-90F7632F98C1}" type="presParOf" srcId="{92C0046E-614C-45EA-BF88-6584E687533F}" destId="{6C3A6598-CA25-448D-B77A-9CE7BDD2202E}" srcOrd="0" destOrd="0" presId="urn:microsoft.com/office/officeart/2005/8/layout/radial3"/>
    <dgm:cxn modelId="{0E5C3D71-5EB2-464D-B66F-1B5C8589B232}" type="presParOf" srcId="{6C3A6598-CA25-448D-B77A-9CE7BDD2202E}" destId="{1D2ECA4F-157E-4858-8083-D5315F83C1EB}" srcOrd="0" destOrd="0" presId="urn:microsoft.com/office/officeart/2005/8/layout/radial3"/>
    <dgm:cxn modelId="{2F1014B8-D1AB-4A39-8038-CB2C5F8694AF}" type="presParOf" srcId="{6C3A6598-CA25-448D-B77A-9CE7BDD2202E}" destId="{61C0A389-043D-494D-8135-077825632A5B}" srcOrd="1" destOrd="0" presId="urn:microsoft.com/office/officeart/2005/8/layout/radial3"/>
    <dgm:cxn modelId="{79B81A5A-8425-4E5B-82B8-47CD60B5BF02}" type="presParOf" srcId="{6C3A6598-CA25-448D-B77A-9CE7BDD2202E}" destId="{E50D8EDC-DD02-4695-9186-3CBA667D7708}" srcOrd="2" destOrd="0" presId="urn:microsoft.com/office/officeart/2005/8/layout/radial3"/>
    <dgm:cxn modelId="{6860E1D5-B48B-4E57-BD3D-8C48B39CE01F}" type="presParOf" srcId="{6C3A6598-CA25-448D-B77A-9CE7BDD2202E}" destId="{7C41BD45-00A0-4519-866B-4811AD2235AC}" srcOrd="3" destOrd="0" presId="urn:microsoft.com/office/officeart/2005/8/layout/radial3"/>
    <dgm:cxn modelId="{F031F47B-CDD6-4C41-AB3A-EC4E06987871}" type="presParOf" srcId="{6C3A6598-CA25-448D-B77A-9CE7BDD2202E}" destId="{1227C986-600E-4219-8E86-D75FE6151860}" srcOrd="4" destOrd="0" presId="urn:microsoft.com/office/officeart/2005/8/layout/radial3"/>
    <dgm:cxn modelId="{7FBDDDF8-DE25-41FC-A77C-B45EE2C1959A}" type="presParOf" srcId="{6C3A6598-CA25-448D-B77A-9CE7BDD2202E}" destId="{546D3784-512A-4E51-AF58-E484B18AF85E}" srcOrd="5" destOrd="0" presId="urn:microsoft.com/office/officeart/2005/8/layout/radial3"/>
    <dgm:cxn modelId="{82780669-EB67-49CB-9AA6-5ED7E23D1D90}" type="presParOf" srcId="{6C3A6598-CA25-448D-B77A-9CE7BDD2202E}" destId="{5B52EB5D-2E89-437C-BB14-A02795143CEE}" srcOrd="6" destOrd="0" presId="urn:microsoft.com/office/officeart/2005/8/layout/radial3"/>
  </dgm:cxnLst>
  <dgm:bg>
    <a:noFill/>
    <a:effectLst>
      <a:outerShdw blurRad="76200" dir="13500000" sy="23000" kx="1200000" algn="br" rotWithShape="0">
        <a:prstClr val="black">
          <a:alpha val="2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15696B-E13C-4ABC-98C3-639E588AE76D}" type="doc">
      <dgm:prSet loTypeId="urn:microsoft.com/office/officeart/2005/8/layout/radial6" loCatId="cycle" qsTypeId="urn:microsoft.com/office/officeart/2005/8/quickstyle/3d3" qsCatId="3D" csTypeId="urn:microsoft.com/office/officeart/2005/8/colors/colorful3" csCatId="colorful" phldr="1"/>
      <dgm:spPr/>
      <dgm:t>
        <a:bodyPr/>
        <a:lstStyle/>
        <a:p>
          <a:endParaRPr lang="en-US"/>
        </a:p>
      </dgm:t>
    </dgm:pt>
    <dgm:pt modelId="{6C8C755B-763A-4E26-8DD5-50A7692FC667}">
      <dgm:prSet/>
      <dgm:spPr>
        <a:solidFill>
          <a:srgbClr val="FFFFFF"/>
        </a:solidFill>
      </dgm:spPr>
      <dgm:t>
        <a:bodyPr/>
        <a:lstStyle/>
        <a:p>
          <a:pPr rtl="0"/>
          <a:r>
            <a:rPr lang="en-US" i="0" dirty="0">
              <a:solidFill>
                <a:srgbClr val="7F7F7F"/>
              </a:solidFill>
            </a:rPr>
            <a:t>Poor AWB</a:t>
          </a:r>
          <a:endParaRPr lang="en-US" dirty="0"/>
        </a:p>
      </dgm:t>
    </dgm:pt>
    <dgm:pt modelId="{F90B6ACB-42DB-4068-BB64-2993BA6D8609}" type="parTrans" cxnId="{807896B3-F941-42C4-A13D-91902B6FA6DF}">
      <dgm:prSet/>
      <dgm:spPr/>
      <dgm:t>
        <a:bodyPr/>
        <a:lstStyle/>
        <a:p>
          <a:endParaRPr lang="en-US"/>
        </a:p>
      </dgm:t>
    </dgm:pt>
    <dgm:pt modelId="{6BD3E6D2-9318-4858-8482-4E1647D2D403}" type="sibTrans" cxnId="{807896B3-F941-42C4-A13D-91902B6FA6DF}">
      <dgm:prSet/>
      <dgm:spPr/>
      <dgm:t>
        <a:bodyPr/>
        <a:lstStyle/>
        <a:p>
          <a:endParaRPr lang="en-US"/>
        </a:p>
      </dgm:t>
    </dgm:pt>
    <dgm:pt modelId="{D3FDF553-5CEA-4571-B5FB-099B26BDDFC4}">
      <dgm:prSet custT="1"/>
      <dgm:spPr/>
      <dgm:t>
        <a:bodyPr/>
        <a:lstStyle/>
        <a:p>
          <a:pPr rtl="0"/>
          <a:r>
            <a:rPr lang="en-US" sz="1400" dirty="0"/>
            <a:t>The Recipient</a:t>
          </a:r>
        </a:p>
      </dgm:t>
    </dgm:pt>
    <dgm:pt modelId="{BA4E3DA6-093A-4857-BF79-DD4367CC6B9E}" type="parTrans" cxnId="{E16191AB-A2D4-4013-AE31-114BBB78DAAB}">
      <dgm:prSet/>
      <dgm:spPr/>
      <dgm:t>
        <a:bodyPr/>
        <a:lstStyle/>
        <a:p>
          <a:endParaRPr lang="en-US"/>
        </a:p>
      </dgm:t>
    </dgm:pt>
    <dgm:pt modelId="{B800E39F-5319-4489-9FD9-A8809BC1CD70}" type="sibTrans" cxnId="{E16191AB-A2D4-4013-AE31-114BBB78DAAB}">
      <dgm:prSet/>
      <dgm:spPr/>
      <dgm:t>
        <a:bodyPr/>
        <a:lstStyle/>
        <a:p>
          <a:endParaRPr lang="en-US"/>
        </a:p>
      </dgm:t>
    </dgm:pt>
    <dgm:pt modelId="{A3D01703-7329-4B50-BCDE-3BD1D012763B}">
      <dgm:prSet/>
      <dgm:spPr>
        <a:solidFill>
          <a:srgbClr val="C00000"/>
        </a:solidFill>
      </dgm:spPr>
      <dgm:t>
        <a:bodyPr/>
        <a:lstStyle/>
        <a:p>
          <a:pPr rtl="0"/>
          <a:r>
            <a:rPr lang="en-US" dirty="0"/>
            <a:t>SMSA</a:t>
          </a:r>
        </a:p>
      </dgm:t>
    </dgm:pt>
    <dgm:pt modelId="{5D6AB32E-CA4C-41F6-ABAE-E342D395C465}" type="parTrans" cxnId="{DB5CC840-3C3C-4FAE-9EC4-040F8284270A}">
      <dgm:prSet/>
      <dgm:spPr/>
      <dgm:t>
        <a:bodyPr/>
        <a:lstStyle/>
        <a:p>
          <a:endParaRPr lang="en-US"/>
        </a:p>
      </dgm:t>
    </dgm:pt>
    <dgm:pt modelId="{8039001E-A9C3-4339-BBA8-310C630D175D}" type="sibTrans" cxnId="{DB5CC840-3C3C-4FAE-9EC4-040F8284270A}">
      <dgm:prSet/>
      <dgm:spPr/>
      <dgm:t>
        <a:bodyPr/>
        <a:lstStyle/>
        <a:p>
          <a:endParaRPr lang="en-US"/>
        </a:p>
      </dgm:t>
    </dgm:pt>
    <dgm:pt modelId="{3956B438-C262-4208-BEBC-5F711487789D}">
      <dgm:prSet custT="1"/>
      <dgm:spPr>
        <a:solidFill>
          <a:srgbClr val="002060"/>
        </a:solidFill>
      </dgm:spPr>
      <dgm:t>
        <a:bodyPr/>
        <a:lstStyle/>
        <a:p>
          <a:pPr rtl="0"/>
          <a:r>
            <a:rPr lang="en-US" sz="1400" dirty="0"/>
            <a:t>Employee</a:t>
          </a:r>
        </a:p>
      </dgm:t>
    </dgm:pt>
    <dgm:pt modelId="{766FFB89-0E61-49C9-A750-F967BD2A0739}" type="parTrans" cxnId="{6C7AC888-135B-4616-BEC2-DD91AEE072C6}">
      <dgm:prSet/>
      <dgm:spPr/>
      <dgm:t>
        <a:bodyPr/>
        <a:lstStyle/>
        <a:p>
          <a:endParaRPr lang="en-US"/>
        </a:p>
      </dgm:t>
    </dgm:pt>
    <dgm:pt modelId="{AD1CD286-4FF3-400B-8268-2448C6CFF74F}" type="sibTrans" cxnId="{6C7AC888-135B-4616-BEC2-DD91AEE072C6}">
      <dgm:prSet/>
      <dgm:spPr/>
      <dgm:t>
        <a:bodyPr/>
        <a:lstStyle/>
        <a:p>
          <a:endParaRPr lang="en-US"/>
        </a:p>
      </dgm:t>
    </dgm:pt>
    <dgm:pt modelId="{5C1B1174-A04C-4062-AB55-A4A36676E16E}">
      <dgm:prSet custT="1"/>
      <dgm:spPr>
        <a:solidFill>
          <a:srgbClr val="92D050"/>
        </a:solidFill>
      </dgm:spPr>
      <dgm:t>
        <a:bodyPr/>
        <a:lstStyle/>
        <a:p>
          <a:pPr rtl="0"/>
          <a:r>
            <a:rPr lang="en-US" sz="1800" dirty="0"/>
            <a:t>The Shipper</a:t>
          </a:r>
        </a:p>
      </dgm:t>
    </dgm:pt>
    <dgm:pt modelId="{8F7C9F60-E6FC-49B4-B081-6BBD73AE2DB4}" type="parTrans" cxnId="{387594DE-5199-4164-A63E-47E5736043FC}">
      <dgm:prSet/>
      <dgm:spPr/>
      <dgm:t>
        <a:bodyPr/>
        <a:lstStyle/>
        <a:p>
          <a:endParaRPr lang="en-US"/>
        </a:p>
      </dgm:t>
    </dgm:pt>
    <dgm:pt modelId="{58F34F65-FB3F-4381-90CD-9171C9B297EF}" type="sibTrans" cxnId="{387594DE-5199-4164-A63E-47E5736043FC}">
      <dgm:prSet/>
      <dgm:spPr/>
      <dgm:t>
        <a:bodyPr/>
        <a:lstStyle/>
        <a:p>
          <a:endParaRPr lang="en-US"/>
        </a:p>
      </dgm:t>
    </dgm:pt>
    <dgm:pt modelId="{C81A2C0F-304C-4AA8-9192-B9F381D21B4F}" type="pres">
      <dgm:prSet presAssocID="{FA15696B-E13C-4ABC-98C3-639E588AE76D}" presName="Name0" presStyleCnt="0">
        <dgm:presLayoutVars>
          <dgm:chMax val="1"/>
          <dgm:dir/>
          <dgm:animLvl val="ctr"/>
          <dgm:resizeHandles val="exact"/>
        </dgm:presLayoutVars>
      </dgm:prSet>
      <dgm:spPr/>
    </dgm:pt>
    <dgm:pt modelId="{D3D847F5-7EBB-4D2D-A223-231A28097C5E}" type="pres">
      <dgm:prSet presAssocID="{6C8C755B-763A-4E26-8DD5-50A7692FC667}" presName="centerShape" presStyleLbl="node0" presStyleIdx="0" presStyleCnt="1"/>
      <dgm:spPr/>
    </dgm:pt>
    <dgm:pt modelId="{C4114876-2679-4315-82FE-DACE888F4E30}" type="pres">
      <dgm:prSet presAssocID="{5C1B1174-A04C-4062-AB55-A4A36676E16E}" presName="node" presStyleLbl="node1" presStyleIdx="0" presStyleCnt="4">
        <dgm:presLayoutVars>
          <dgm:bulletEnabled val="1"/>
        </dgm:presLayoutVars>
      </dgm:prSet>
      <dgm:spPr/>
    </dgm:pt>
    <dgm:pt modelId="{EACC8520-5F3D-453F-A382-3CF5F31CCDDA}" type="pres">
      <dgm:prSet presAssocID="{5C1B1174-A04C-4062-AB55-A4A36676E16E}" presName="dummy" presStyleCnt="0"/>
      <dgm:spPr/>
    </dgm:pt>
    <dgm:pt modelId="{5D693DAC-0FD3-4958-9FE8-3F8A0AB82FCD}" type="pres">
      <dgm:prSet presAssocID="{58F34F65-FB3F-4381-90CD-9171C9B297EF}" presName="sibTrans" presStyleLbl="sibTrans2D1" presStyleIdx="0" presStyleCnt="4"/>
      <dgm:spPr/>
    </dgm:pt>
    <dgm:pt modelId="{CEE2DF86-3673-41AC-9F6C-1243274AA54C}" type="pres">
      <dgm:prSet presAssocID="{D3FDF553-5CEA-4571-B5FB-099B26BDDFC4}" presName="node" presStyleLbl="node1" presStyleIdx="1" presStyleCnt="4">
        <dgm:presLayoutVars>
          <dgm:bulletEnabled val="1"/>
        </dgm:presLayoutVars>
      </dgm:prSet>
      <dgm:spPr/>
    </dgm:pt>
    <dgm:pt modelId="{CA1BA00D-8145-4631-AA07-91182E71C2F9}" type="pres">
      <dgm:prSet presAssocID="{D3FDF553-5CEA-4571-B5FB-099B26BDDFC4}" presName="dummy" presStyleCnt="0"/>
      <dgm:spPr/>
    </dgm:pt>
    <dgm:pt modelId="{5CDDBD0F-B38C-4DD8-A841-6978DDB35C28}" type="pres">
      <dgm:prSet presAssocID="{B800E39F-5319-4489-9FD9-A8809BC1CD70}" presName="sibTrans" presStyleLbl="sibTrans2D1" presStyleIdx="1" presStyleCnt="4"/>
      <dgm:spPr/>
    </dgm:pt>
    <dgm:pt modelId="{6F4F6F3B-52E3-472A-979F-6139428C5701}" type="pres">
      <dgm:prSet presAssocID="{A3D01703-7329-4B50-BCDE-3BD1D012763B}" presName="node" presStyleLbl="node1" presStyleIdx="2" presStyleCnt="4">
        <dgm:presLayoutVars>
          <dgm:bulletEnabled val="1"/>
        </dgm:presLayoutVars>
      </dgm:prSet>
      <dgm:spPr/>
    </dgm:pt>
    <dgm:pt modelId="{230E802A-E605-42BA-AAC8-0575E1FFCBCB}" type="pres">
      <dgm:prSet presAssocID="{A3D01703-7329-4B50-BCDE-3BD1D012763B}" presName="dummy" presStyleCnt="0"/>
      <dgm:spPr/>
    </dgm:pt>
    <dgm:pt modelId="{C9D2BEEA-B5E4-4542-9744-F419A36993BB}" type="pres">
      <dgm:prSet presAssocID="{8039001E-A9C3-4339-BBA8-310C630D175D}" presName="sibTrans" presStyleLbl="sibTrans2D1" presStyleIdx="2" presStyleCnt="4"/>
      <dgm:spPr/>
    </dgm:pt>
    <dgm:pt modelId="{E48CC007-8BBA-4DBE-B203-023676AFAB72}" type="pres">
      <dgm:prSet presAssocID="{3956B438-C262-4208-BEBC-5F711487789D}" presName="node" presStyleLbl="node1" presStyleIdx="3" presStyleCnt="4">
        <dgm:presLayoutVars>
          <dgm:bulletEnabled val="1"/>
        </dgm:presLayoutVars>
      </dgm:prSet>
      <dgm:spPr/>
    </dgm:pt>
    <dgm:pt modelId="{ABBECA65-6711-46FB-BBAF-573C16BFDEF0}" type="pres">
      <dgm:prSet presAssocID="{3956B438-C262-4208-BEBC-5F711487789D}" presName="dummy" presStyleCnt="0"/>
      <dgm:spPr/>
    </dgm:pt>
    <dgm:pt modelId="{9E2C4AA4-FAFD-4684-9BA2-4D3D27A567C8}" type="pres">
      <dgm:prSet presAssocID="{AD1CD286-4FF3-400B-8268-2448C6CFF74F}" presName="sibTrans" presStyleLbl="sibTrans2D1" presStyleIdx="3" presStyleCnt="4"/>
      <dgm:spPr/>
    </dgm:pt>
  </dgm:ptLst>
  <dgm:cxnLst>
    <dgm:cxn modelId="{5492AC13-DA21-4565-A001-4DAE3D0407A9}" type="presOf" srcId="{58F34F65-FB3F-4381-90CD-9171C9B297EF}" destId="{5D693DAC-0FD3-4958-9FE8-3F8A0AB82FCD}" srcOrd="0" destOrd="0" presId="urn:microsoft.com/office/officeart/2005/8/layout/radial6"/>
    <dgm:cxn modelId="{2009701C-E1BC-4AC6-B8CB-17D42AD5939C}" type="presOf" srcId="{6C8C755B-763A-4E26-8DD5-50A7692FC667}" destId="{D3D847F5-7EBB-4D2D-A223-231A28097C5E}" srcOrd="0" destOrd="0" presId="urn:microsoft.com/office/officeart/2005/8/layout/radial6"/>
    <dgm:cxn modelId="{0098AB36-2B21-47BC-AF3C-EA45FBA1A660}" type="presOf" srcId="{AD1CD286-4FF3-400B-8268-2448C6CFF74F}" destId="{9E2C4AA4-FAFD-4684-9BA2-4D3D27A567C8}" srcOrd="0" destOrd="0" presId="urn:microsoft.com/office/officeart/2005/8/layout/radial6"/>
    <dgm:cxn modelId="{A0C68A3C-09E0-4D1A-999F-90B543DA714F}" type="presOf" srcId="{FA15696B-E13C-4ABC-98C3-639E588AE76D}" destId="{C81A2C0F-304C-4AA8-9192-B9F381D21B4F}" srcOrd="0" destOrd="0" presId="urn:microsoft.com/office/officeart/2005/8/layout/radial6"/>
    <dgm:cxn modelId="{DB5CC840-3C3C-4FAE-9EC4-040F8284270A}" srcId="{6C8C755B-763A-4E26-8DD5-50A7692FC667}" destId="{A3D01703-7329-4B50-BCDE-3BD1D012763B}" srcOrd="2" destOrd="0" parTransId="{5D6AB32E-CA4C-41F6-ABAE-E342D395C465}" sibTransId="{8039001E-A9C3-4339-BBA8-310C630D175D}"/>
    <dgm:cxn modelId="{434D9C68-918D-4DBE-BC3C-3B2F720E8141}" type="presOf" srcId="{5C1B1174-A04C-4062-AB55-A4A36676E16E}" destId="{C4114876-2679-4315-82FE-DACE888F4E30}" srcOrd="0" destOrd="0" presId="urn:microsoft.com/office/officeart/2005/8/layout/radial6"/>
    <dgm:cxn modelId="{D0E52553-82E0-4D4A-A710-536F9D94711F}" type="presOf" srcId="{D3FDF553-5CEA-4571-B5FB-099B26BDDFC4}" destId="{CEE2DF86-3673-41AC-9F6C-1243274AA54C}" srcOrd="0" destOrd="0" presId="urn:microsoft.com/office/officeart/2005/8/layout/radial6"/>
    <dgm:cxn modelId="{27BA9876-5A3D-4920-A442-A30735B63B1F}" type="presOf" srcId="{A3D01703-7329-4B50-BCDE-3BD1D012763B}" destId="{6F4F6F3B-52E3-472A-979F-6139428C5701}" srcOrd="0" destOrd="0" presId="urn:microsoft.com/office/officeart/2005/8/layout/radial6"/>
    <dgm:cxn modelId="{6C7AC888-135B-4616-BEC2-DD91AEE072C6}" srcId="{6C8C755B-763A-4E26-8DD5-50A7692FC667}" destId="{3956B438-C262-4208-BEBC-5F711487789D}" srcOrd="3" destOrd="0" parTransId="{766FFB89-0E61-49C9-A750-F967BD2A0739}" sibTransId="{AD1CD286-4FF3-400B-8268-2448C6CFF74F}"/>
    <dgm:cxn modelId="{B4E49295-C8BE-4904-A325-770FAF65A4CA}" type="presOf" srcId="{B800E39F-5319-4489-9FD9-A8809BC1CD70}" destId="{5CDDBD0F-B38C-4DD8-A841-6978DDB35C28}" srcOrd="0" destOrd="0" presId="urn:microsoft.com/office/officeart/2005/8/layout/radial6"/>
    <dgm:cxn modelId="{E16191AB-A2D4-4013-AE31-114BBB78DAAB}" srcId="{6C8C755B-763A-4E26-8DD5-50A7692FC667}" destId="{D3FDF553-5CEA-4571-B5FB-099B26BDDFC4}" srcOrd="1" destOrd="0" parTransId="{BA4E3DA6-093A-4857-BF79-DD4367CC6B9E}" sibTransId="{B800E39F-5319-4489-9FD9-A8809BC1CD70}"/>
    <dgm:cxn modelId="{807896B3-F941-42C4-A13D-91902B6FA6DF}" srcId="{FA15696B-E13C-4ABC-98C3-639E588AE76D}" destId="{6C8C755B-763A-4E26-8DD5-50A7692FC667}" srcOrd="0" destOrd="0" parTransId="{F90B6ACB-42DB-4068-BB64-2993BA6D8609}" sibTransId="{6BD3E6D2-9318-4858-8482-4E1647D2D403}"/>
    <dgm:cxn modelId="{8FA8E2B6-5C68-41C9-A791-5EC001930513}" type="presOf" srcId="{8039001E-A9C3-4339-BBA8-310C630D175D}" destId="{C9D2BEEA-B5E4-4542-9744-F419A36993BB}" srcOrd="0" destOrd="0" presId="urn:microsoft.com/office/officeart/2005/8/layout/radial6"/>
    <dgm:cxn modelId="{387594DE-5199-4164-A63E-47E5736043FC}" srcId="{6C8C755B-763A-4E26-8DD5-50A7692FC667}" destId="{5C1B1174-A04C-4062-AB55-A4A36676E16E}" srcOrd="0" destOrd="0" parTransId="{8F7C9F60-E6FC-49B4-B081-6BBD73AE2DB4}" sibTransId="{58F34F65-FB3F-4381-90CD-9171C9B297EF}"/>
    <dgm:cxn modelId="{E35BD9E6-01D9-4856-B388-1E5ABBC7EA57}" type="presOf" srcId="{3956B438-C262-4208-BEBC-5F711487789D}" destId="{E48CC007-8BBA-4DBE-B203-023676AFAB72}" srcOrd="0" destOrd="0" presId="urn:microsoft.com/office/officeart/2005/8/layout/radial6"/>
    <dgm:cxn modelId="{5657B2B4-EF35-4E64-8D14-E4C9C06639BC}" type="presParOf" srcId="{C81A2C0F-304C-4AA8-9192-B9F381D21B4F}" destId="{D3D847F5-7EBB-4D2D-A223-231A28097C5E}" srcOrd="0" destOrd="0" presId="urn:microsoft.com/office/officeart/2005/8/layout/radial6"/>
    <dgm:cxn modelId="{0CB8A224-3A19-4659-8B44-CF6F7BC3CC70}" type="presParOf" srcId="{C81A2C0F-304C-4AA8-9192-B9F381D21B4F}" destId="{C4114876-2679-4315-82FE-DACE888F4E30}" srcOrd="1" destOrd="0" presId="urn:microsoft.com/office/officeart/2005/8/layout/radial6"/>
    <dgm:cxn modelId="{ED0286B0-65B6-46BB-81DD-6037FCD415EB}" type="presParOf" srcId="{C81A2C0F-304C-4AA8-9192-B9F381D21B4F}" destId="{EACC8520-5F3D-453F-A382-3CF5F31CCDDA}" srcOrd="2" destOrd="0" presId="urn:microsoft.com/office/officeart/2005/8/layout/radial6"/>
    <dgm:cxn modelId="{D3BF81BB-E837-43E8-BD5E-DADB13737C6B}" type="presParOf" srcId="{C81A2C0F-304C-4AA8-9192-B9F381D21B4F}" destId="{5D693DAC-0FD3-4958-9FE8-3F8A0AB82FCD}" srcOrd="3" destOrd="0" presId="urn:microsoft.com/office/officeart/2005/8/layout/radial6"/>
    <dgm:cxn modelId="{8051A0D2-07C3-4597-BE5B-4560148346DB}" type="presParOf" srcId="{C81A2C0F-304C-4AA8-9192-B9F381D21B4F}" destId="{CEE2DF86-3673-41AC-9F6C-1243274AA54C}" srcOrd="4" destOrd="0" presId="urn:microsoft.com/office/officeart/2005/8/layout/radial6"/>
    <dgm:cxn modelId="{EDFB3129-C61F-4B4A-9D5D-708F2109D7D3}" type="presParOf" srcId="{C81A2C0F-304C-4AA8-9192-B9F381D21B4F}" destId="{CA1BA00D-8145-4631-AA07-91182E71C2F9}" srcOrd="5" destOrd="0" presId="urn:microsoft.com/office/officeart/2005/8/layout/radial6"/>
    <dgm:cxn modelId="{AFB86FEA-2085-43C3-B88F-CAFB329A0EC2}" type="presParOf" srcId="{C81A2C0F-304C-4AA8-9192-B9F381D21B4F}" destId="{5CDDBD0F-B38C-4DD8-A841-6978DDB35C28}" srcOrd="6" destOrd="0" presId="urn:microsoft.com/office/officeart/2005/8/layout/radial6"/>
    <dgm:cxn modelId="{893D0D21-1FEF-418E-BE1D-80CA64D15BE7}" type="presParOf" srcId="{C81A2C0F-304C-4AA8-9192-B9F381D21B4F}" destId="{6F4F6F3B-52E3-472A-979F-6139428C5701}" srcOrd="7" destOrd="0" presId="urn:microsoft.com/office/officeart/2005/8/layout/radial6"/>
    <dgm:cxn modelId="{0133EA6A-8983-4750-9380-AAF537D81D9B}" type="presParOf" srcId="{C81A2C0F-304C-4AA8-9192-B9F381D21B4F}" destId="{230E802A-E605-42BA-AAC8-0575E1FFCBCB}" srcOrd="8" destOrd="0" presId="urn:microsoft.com/office/officeart/2005/8/layout/radial6"/>
    <dgm:cxn modelId="{71DA3D84-108A-44E5-8CCB-A76BE36FCB24}" type="presParOf" srcId="{C81A2C0F-304C-4AA8-9192-B9F381D21B4F}" destId="{C9D2BEEA-B5E4-4542-9744-F419A36993BB}" srcOrd="9" destOrd="0" presId="urn:microsoft.com/office/officeart/2005/8/layout/radial6"/>
    <dgm:cxn modelId="{40A4EF02-4ADC-496D-805D-A4B71B0E77EB}" type="presParOf" srcId="{C81A2C0F-304C-4AA8-9192-B9F381D21B4F}" destId="{E48CC007-8BBA-4DBE-B203-023676AFAB72}" srcOrd="10" destOrd="0" presId="urn:microsoft.com/office/officeart/2005/8/layout/radial6"/>
    <dgm:cxn modelId="{6C008F5F-A0D3-4549-803C-42DA6E667360}" type="presParOf" srcId="{C81A2C0F-304C-4AA8-9192-B9F381D21B4F}" destId="{ABBECA65-6711-46FB-BBAF-573C16BFDEF0}" srcOrd="11" destOrd="0" presId="urn:microsoft.com/office/officeart/2005/8/layout/radial6"/>
    <dgm:cxn modelId="{6C2B1F7E-1469-48D3-8B1B-757516B0A4BD}" type="presParOf" srcId="{C81A2C0F-304C-4AA8-9192-B9F381D21B4F}" destId="{9E2C4AA4-FAFD-4684-9BA2-4D3D27A567C8}"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FD9E0-9739-409B-9DD2-E36439447D43}">
      <dsp:nvSpPr>
        <dsp:cNvPr id="0" name=""/>
        <dsp:cNvSpPr/>
      </dsp:nvSpPr>
      <dsp:spPr>
        <a:xfrm>
          <a:off x="12444" y="162249"/>
          <a:ext cx="5668697" cy="397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Sender: Anyone from  any of our  operating SSCs kingdom-wide*</a:t>
          </a:r>
        </a:p>
        <a:p>
          <a:pPr marL="0" lvl="0" indent="0" algn="l" defTabSz="889000">
            <a:lnSpc>
              <a:spcPct val="90000"/>
            </a:lnSpc>
            <a:spcBef>
              <a:spcPct val="0"/>
            </a:spcBef>
            <a:spcAft>
              <a:spcPct val="35000"/>
            </a:spcAft>
            <a:buNone/>
          </a:pPr>
          <a:r>
            <a:rPr lang="en-US" sz="2000" kern="1200" baseline="0" dirty="0"/>
            <a:t>* Recipient must be Saudi military or national guard  employee. Sender must show a copy or image of the consignee's military ID for verifying and recording  the number by the service center staff.</a:t>
          </a:r>
        </a:p>
      </dsp:txBody>
      <dsp:txXfrm>
        <a:off x="128756" y="278561"/>
        <a:ext cx="5436073" cy="3738556"/>
      </dsp:txXfrm>
    </dsp:sp>
    <dsp:sp modelId="{DA182E68-E8E0-4D37-AF9B-EEB0EC2DFCF1}">
      <dsp:nvSpPr>
        <dsp:cNvPr id="0" name=""/>
        <dsp:cNvSpPr/>
      </dsp:nvSpPr>
      <dsp:spPr>
        <a:xfrm rot="21570287">
          <a:off x="5876641" y="1877432"/>
          <a:ext cx="414489" cy="4848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876643" y="1974940"/>
        <a:ext cx="290142" cy="290914"/>
      </dsp:txXfrm>
    </dsp:sp>
    <dsp:sp modelId="{B9D60DB5-E596-4322-B606-A6846863AB6F}">
      <dsp:nvSpPr>
        <dsp:cNvPr id="0" name=""/>
        <dsp:cNvSpPr/>
      </dsp:nvSpPr>
      <dsp:spPr>
        <a:xfrm>
          <a:off x="6463169" y="109909"/>
          <a:ext cx="4878185" cy="3971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baseline="0" dirty="0"/>
            <a:t>Consignee: Saudi military or national guard employee recipient in one of the cities mentioned below</a:t>
          </a:r>
        </a:p>
        <a:p>
          <a:pPr marL="0" lvl="0" indent="0" algn="l" defTabSz="889000">
            <a:lnSpc>
              <a:spcPct val="90000"/>
            </a:lnSpc>
            <a:spcBef>
              <a:spcPct val="0"/>
            </a:spcBef>
            <a:spcAft>
              <a:spcPct val="35000"/>
            </a:spcAft>
            <a:buNone/>
          </a:pPr>
          <a:r>
            <a:rPr lang="en-US" sz="2000" kern="1200" baseline="0" dirty="0"/>
            <a:t>1</a:t>
          </a:r>
          <a:r>
            <a:rPr lang="en-US" sz="2000" b="0" kern="1200" baseline="0" dirty="0"/>
            <a:t>. </a:t>
          </a:r>
          <a:r>
            <a:rPr lang="en-US" sz="2000" b="0" kern="1200" baseline="0" dirty="0" err="1"/>
            <a:t>Najran</a:t>
          </a:r>
          <a:endParaRPr lang="en-US" sz="2000" b="0" kern="1200" baseline="0" dirty="0"/>
        </a:p>
        <a:p>
          <a:pPr marL="0" lvl="0" indent="0" algn="l" defTabSz="889000">
            <a:lnSpc>
              <a:spcPct val="90000"/>
            </a:lnSpc>
            <a:spcBef>
              <a:spcPct val="0"/>
            </a:spcBef>
            <a:spcAft>
              <a:spcPct val="35000"/>
            </a:spcAft>
            <a:buNone/>
          </a:pPr>
          <a:r>
            <a:rPr lang="en-US" sz="2000" b="0" kern="1200" baseline="0" dirty="0"/>
            <a:t>2. </a:t>
          </a:r>
          <a:r>
            <a:rPr lang="en-US" sz="2000" b="0" kern="1200" baseline="0" dirty="0" err="1"/>
            <a:t>Jazan</a:t>
          </a:r>
          <a:r>
            <a:rPr lang="en-US" sz="2000" b="0" kern="1200" baseline="0" dirty="0"/>
            <a:t> </a:t>
          </a:r>
        </a:p>
        <a:p>
          <a:pPr marL="0" lvl="0" indent="0" algn="l" defTabSz="889000">
            <a:lnSpc>
              <a:spcPct val="90000"/>
            </a:lnSpc>
            <a:spcBef>
              <a:spcPct val="0"/>
            </a:spcBef>
            <a:spcAft>
              <a:spcPct val="35000"/>
            </a:spcAft>
            <a:buNone/>
          </a:pPr>
          <a:r>
            <a:rPr lang="en-US" sz="2000" b="0" kern="1200" baseline="0" dirty="0"/>
            <a:t>3. Abu Arish </a:t>
          </a:r>
        </a:p>
        <a:p>
          <a:pPr marL="0" lvl="0" indent="0" algn="l" defTabSz="889000">
            <a:lnSpc>
              <a:spcPct val="90000"/>
            </a:lnSpc>
            <a:spcBef>
              <a:spcPct val="0"/>
            </a:spcBef>
            <a:spcAft>
              <a:spcPct val="35000"/>
            </a:spcAft>
            <a:buNone/>
          </a:pPr>
          <a:r>
            <a:rPr lang="en-US" sz="2000" b="0" kern="1200" baseline="0" dirty="0"/>
            <a:t>4. </a:t>
          </a:r>
          <a:r>
            <a:rPr lang="en-US" sz="2000" b="0" kern="1200" baseline="0" dirty="0" err="1"/>
            <a:t>Sabya</a:t>
          </a:r>
          <a:r>
            <a:rPr lang="en-US" sz="2000" b="0" kern="1200" baseline="0" dirty="0"/>
            <a:t> </a:t>
          </a:r>
        </a:p>
        <a:p>
          <a:pPr marL="0" lvl="0" indent="0" algn="l" defTabSz="889000">
            <a:lnSpc>
              <a:spcPct val="90000"/>
            </a:lnSpc>
            <a:spcBef>
              <a:spcPct val="0"/>
            </a:spcBef>
            <a:spcAft>
              <a:spcPct val="35000"/>
            </a:spcAft>
            <a:buNone/>
          </a:pPr>
          <a:r>
            <a:rPr lang="en-US" sz="2000" b="0" kern="1200" baseline="0" dirty="0"/>
            <a:t>5. </a:t>
          </a:r>
          <a:r>
            <a:rPr lang="en-US" sz="2000" b="0" kern="1200" baseline="0" dirty="0" err="1"/>
            <a:t>Samtha</a:t>
          </a:r>
          <a:r>
            <a:rPr lang="en-US" sz="2000" b="0" kern="1200" baseline="0" dirty="0"/>
            <a:t> </a:t>
          </a:r>
        </a:p>
        <a:p>
          <a:pPr marL="0" lvl="0" indent="0" algn="l" defTabSz="889000">
            <a:lnSpc>
              <a:spcPct val="90000"/>
            </a:lnSpc>
            <a:spcBef>
              <a:spcPct val="0"/>
            </a:spcBef>
            <a:spcAft>
              <a:spcPct val="35000"/>
            </a:spcAft>
            <a:buNone/>
          </a:pPr>
          <a:r>
            <a:rPr lang="en-US" sz="2000" b="0" kern="1200" baseline="0" dirty="0"/>
            <a:t>6. </a:t>
          </a:r>
          <a:r>
            <a:rPr lang="en-US" sz="2000" b="0" kern="1200" baseline="0" dirty="0" err="1"/>
            <a:t>Dharan</a:t>
          </a:r>
          <a:r>
            <a:rPr lang="en-US" sz="2000" b="0" kern="1200" baseline="0" dirty="0"/>
            <a:t> al </a:t>
          </a:r>
          <a:r>
            <a:rPr lang="en-US" sz="2000" b="0" kern="1200" baseline="0" dirty="0" err="1"/>
            <a:t>Janoub</a:t>
          </a:r>
          <a:r>
            <a:rPr lang="en-US" sz="2000" b="0" kern="1200" baseline="0" dirty="0"/>
            <a:t> </a:t>
          </a:r>
        </a:p>
        <a:p>
          <a:pPr marL="0" lvl="0" indent="0" algn="l" defTabSz="889000">
            <a:lnSpc>
              <a:spcPct val="90000"/>
            </a:lnSpc>
            <a:spcBef>
              <a:spcPct val="0"/>
            </a:spcBef>
            <a:spcAft>
              <a:spcPct val="35000"/>
            </a:spcAft>
            <a:buNone/>
          </a:pPr>
          <a:r>
            <a:rPr lang="en-US" sz="2000" b="0" kern="1200" baseline="0" dirty="0"/>
            <a:t>7. Ad </a:t>
          </a:r>
          <a:r>
            <a:rPr lang="en-US" sz="2000" b="0" kern="1200" baseline="0" dirty="0" err="1"/>
            <a:t>Dayer</a:t>
          </a:r>
          <a:r>
            <a:rPr lang="en-US" sz="2000" b="0" kern="1200" baseline="0" dirty="0"/>
            <a:t> </a:t>
          </a:r>
        </a:p>
      </dsp:txBody>
      <dsp:txXfrm>
        <a:off x="6579481" y="226221"/>
        <a:ext cx="4645561" cy="3738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FD9E0-9739-409B-9DD2-E36439447D43}">
      <dsp:nvSpPr>
        <dsp:cNvPr id="0" name=""/>
        <dsp:cNvSpPr/>
      </dsp:nvSpPr>
      <dsp:spPr>
        <a:xfrm>
          <a:off x="7394" y="0"/>
          <a:ext cx="4502337" cy="3657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Sender: Saudi military or national guard officer sending from any SSC enlisted below *</a:t>
          </a:r>
        </a:p>
        <a:p>
          <a:pPr marL="0" lvl="0" indent="0" algn="l" defTabSz="889000">
            <a:lnSpc>
              <a:spcPct val="90000"/>
            </a:lnSpc>
            <a:spcBef>
              <a:spcPct val="0"/>
            </a:spcBef>
            <a:spcAft>
              <a:spcPct val="35000"/>
            </a:spcAft>
            <a:buNone/>
          </a:pPr>
          <a:r>
            <a:rPr lang="en-US" sz="2000" kern="1200" baseline="0" dirty="0"/>
            <a:t>1</a:t>
          </a:r>
          <a:r>
            <a:rPr lang="en-US" sz="2000" b="0" kern="1200" baseline="0" dirty="0"/>
            <a:t>. </a:t>
          </a:r>
          <a:r>
            <a:rPr lang="en-US" sz="2000" b="0" kern="1200" baseline="0" dirty="0" err="1"/>
            <a:t>Najran</a:t>
          </a:r>
          <a:r>
            <a:rPr lang="en-US" sz="2000" b="0" kern="1200" baseline="0" dirty="0"/>
            <a:t> RSC</a:t>
          </a:r>
        </a:p>
        <a:p>
          <a:pPr marL="0" lvl="0" indent="0" algn="l" defTabSz="889000">
            <a:lnSpc>
              <a:spcPct val="90000"/>
            </a:lnSpc>
            <a:spcBef>
              <a:spcPct val="0"/>
            </a:spcBef>
            <a:spcAft>
              <a:spcPct val="35000"/>
            </a:spcAft>
            <a:buNone/>
          </a:pPr>
          <a:r>
            <a:rPr lang="en-US" sz="2000" b="0" kern="1200" baseline="0" dirty="0"/>
            <a:t>2. </a:t>
          </a:r>
          <a:r>
            <a:rPr lang="en-US" sz="2000" b="0" kern="1200" baseline="0" dirty="0" err="1"/>
            <a:t>Jazan</a:t>
          </a:r>
          <a:r>
            <a:rPr lang="en-US" sz="2000" b="0" kern="1200" baseline="0" dirty="0"/>
            <a:t> RSC</a:t>
          </a:r>
        </a:p>
        <a:p>
          <a:pPr marL="0" lvl="0" indent="0" algn="l" defTabSz="889000">
            <a:lnSpc>
              <a:spcPct val="90000"/>
            </a:lnSpc>
            <a:spcBef>
              <a:spcPct val="0"/>
            </a:spcBef>
            <a:spcAft>
              <a:spcPct val="35000"/>
            </a:spcAft>
            <a:buNone/>
          </a:pPr>
          <a:r>
            <a:rPr lang="en-US" sz="2000" b="0" kern="1200" baseline="0" dirty="0"/>
            <a:t>3. Abu Arish RSC</a:t>
          </a:r>
        </a:p>
        <a:p>
          <a:pPr marL="0" lvl="0" indent="0" algn="l" defTabSz="889000">
            <a:lnSpc>
              <a:spcPct val="90000"/>
            </a:lnSpc>
            <a:spcBef>
              <a:spcPct val="0"/>
            </a:spcBef>
            <a:spcAft>
              <a:spcPct val="35000"/>
            </a:spcAft>
            <a:buNone/>
          </a:pPr>
          <a:r>
            <a:rPr lang="en-US" sz="2000" b="0" kern="1200" baseline="0" dirty="0"/>
            <a:t>4. </a:t>
          </a:r>
          <a:r>
            <a:rPr lang="en-US" sz="2000" b="0" kern="1200" baseline="0" dirty="0" err="1"/>
            <a:t>Sabya</a:t>
          </a:r>
          <a:r>
            <a:rPr lang="en-US" sz="2000" b="0" kern="1200" baseline="0" dirty="0"/>
            <a:t> RSC</a:t>
          </a:r>
        </a:p>
        <a:p>
          <a:pPr marL="0" lvl="0" indent="0" algn="l" defTabSz="889000">
            <a:lnSpc>
              <a:spcPct val="90000"/>
            </a:lnSpc>
            <a:spcBef>
              <a:spcPct val="0"/>
            </a:spcBef>
            <a:spcAft>
              <a:spcPct val="35000"/>
            </a:spcAft>
            <a:buNone/>
          </a:pPr>
          <a:r>
            <a:rPr lang="en-US" sz="2000" b="0" kern="1200" baseline="0" dirty="0"/>
            <a:t>5. </a:t>
          </a:r>
          <a:r>
            <a:rPr lang="en-US" sz="2000" b="0" kern="1200" baseline="0" dirty="0" err="1"/>
            <a:t>Samtha</a:t>
          </a:r>
          <a:r>
            <a:rPr lang="en-US" sz="2000" b="0" kern="1200" baseline="0" dirty="0"/>
            <a:t> RSC</a:t>
          </a:r>
        </a:p>
        <a:p>
          <a:pPr marL="0" lvl="0" indent="0" algn="l" defTabSz="889000">
            <a:lnSpc>
              <a:spcPct val="90000"/>
            </a:lnSpc>
            <a:spcBef>
              <a:spcPct val="0"/>
            </a:spcBef>
            <a:spcAft>
              <a:spcPct val="35000"/>
            </a:spcAft>
            <a:buNone/>
          </a:pPr>
          <a:r>
            <a:rPr lang="en-US" sz="2000" b="0" kern="1200" baseline="0" dirty="0"/>
            <a:t>6. </a:t>
          </a:r>
          <a:r>
            <a:rPr lang="en-US" sz="2000" b="0" kern="1200" baseline="0" dirty="0" err="1"/>
            <a:t>Dharan</a:t>
          </a:r>
          <a:r>
            <a:rPr lang="en-US" sz="2000" b="0" kern="1200" baseline="0" dirty="0"/>
            <a:t> al </a:t>
          </a:r>
          <a:r>
            <a:rPr lang="en-US" sz="2000" b="0" kern="1200" baseline="0" dirty="0" err="1"/>
            <a:t>Janoub</a:t>
          </a:r>
          <a:r>
            <a:rPr lang="en-US" sz="2000" b="0" kern="1200" baseline="0" dirty="0"/>
            <a:t> RSC</a:t>
          </a:r>
        </a:p>
        <a:p>
          <a:pPr marL="0" lvl="0" indent="0" algn="l" defTabSz="889000">
            <a:lnSpc>
              <a:spcPct val="90000"/>
            </a:lnSpc>
            <a:spcBef>
              <a:spcPct val="0"/>
            </a:spcBef>
            <a:spcAft>
              <a:spcPct val="35000"/>
            </a:spcAft>
            <a:buNone/>
          </a:pPr>
          <a:r>
            <a:rPr lang="en-US" sz="2000" b="0" kern="1200" baseline="0" dirty="0"/>
            <a:t>7. Ad </a:t>
          </a:r>
          <a:r>
            <a:rPr lang="en-US" sz="2000" b="0" kern="1200" baseline="0" dirty="0" err="1"/>
            <a:t>Dayer</a:t>
          </a:r>
          <a:r>
            <a:rPr lang="en-US" sz="2000" b="0" kern="1200" baseline="0" dirty="0"/>
            <a:t> RSC</a:t>
          </a:r>
        </a:p>
      </dsp:txBody>
      <dsp:txXfrm>
        <a:off x="114521" y="107127"/>
        <a:ext cx="4288083" cy="3443346"/>
      </dsp:txXfrm>
    </dsp:sp>
    <dsp:sp modelId="{DA182E68-E8E0-4D37-AF9B-EEB0EC2DFCF1}">
      <dsp:nvSpPr>
        <dsp:cNvPr id="0" name=""/>
        <dsp:cNvSpPr/>
      </dsp:nvSpPr>
      <dsp:spPr>
        <a:xfrm>
          <a:off x="4961814" y="1270510"/>
          <a:ext cx="958414" cy="11165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4961814" y="1493826"/>
        <a:ext cx="670890" cy="669947"/>
      </dsp:txXfrm>
    </dsp:sp>
    <dsp:sp modelId="{B9D60DB5-E596-4322-B606-A6846863AB6F}">
      <dsp:nvSpPr>
        <dsp:cNvPr id="0" name=""/>
        <dsp:cNvSpPr/>
      </dsp:nvSpPr>
      <dsp:spPr>
        <a:xfrm>
          <a:off x="6318062" y="0"/>
          <a:ext cx="4502337" cy="3657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Consignee: </a:t>
          </a:r>
        </a:p>
        <a:p>
          <a:pPr marL="0" lvl="0" indent="0" algn="ctr" defTabSz="889000">
            <a:lnSpc>
              <a:spcPct val="90000"/>
            </a:lnSpc>
            <a:spcBef>
              <a:spcPct val="0"/>
            </a:spcBef>
            <a:spcAft>
              <a:spcPct val="35000"/>
            </a:spcAft>
            <a:buNone/>
          </a:pPr>
          <a:r>
            <a:rPr lang="en-US" sz="2000" kern="1200" baseline="0" dirty="0"/>
            <a:t>Any recipient  kingdom-wide </a:t>
          </a:r>
          <a:endParaRPr lang="en-US" sz="2000" b="0" kern="1200" baseline="0" dirty="0"/>
        </a:p>
      </dsp:txBody>
      <dsp:txXfrm>
        <a:off x="6425189" y="107127"/>
        <a:ext cx="4288083" cy="3443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E68B2-EB84-437A-BBF6-B0C07F434953}">
      <dsp:nvSpPr>
        <dsp:cNvPr id="0" name=""/>
        <dsp:cNvSpPr/>
      </dsp:nvSpPr>
      <dsp:spPr>
        <a:xfrm rot="5400000">
          <a:off x="-106642" y="110881"/>
          <a:ext cx="710951" cy="497666"/>
        </a:xfrm>
        <a:prstGeom prst="chevron">
          <a:avLst/>
        </a:prstGeom>
        <a:solidFill>
          <a:srgbClr val="7030A0"/>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 y="253071"/>
        <a:ext cx="497666" cy="213285"/>
      </dsp:txXfrm>
    </dsp:sp>
    <dsp:sp modelId="{689692F3-9D24-4481-80E0-7956F751BF58}">
      <dsp:nvSpPr>
        <dsp:cNvPr id="0" name=""/>
        <dsp:cNvSpPr/>
      </dsp:nvSpPr>
      <dsp:spPr>
        <a:xfrm rot="5400000">
          <a:off x="5655860" y="-5154916"/>
          <a:ext cx="462118" cy="10778506"/>
        </a:xfrm>
        <a:prstGeom prst="round2SameRect">
          <a:avLst/>
        </a:prstGeom>
        <a:solidFill>
          <a:schemeClr val="bg1"/>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Definition of, and Rules in, completing a Manual Air Waybill</a:t>
          </a:r>
          <a:endParaRPr lang="en-US" sz="2000" kern="1200" dirty="0"/>
        </a:p>
      </dsp:txBody>
      <dsp:txXfrm rot="-5400000">
        <a:off x="497667" y="25836"/>
        <a:ext cx="10755947" cy="417000"/>
      </dsp:txXfrm>
    </dsp:sp>
    <dsp:sp modelId="{5EDE315B-CC63-481F-99EA-FFF3DBFE8E36}">
      <dsp:nvSpPr>
        <dsp:cNvPr id="0" name=""/>
        <dsp:cNvSpPr/>
      </dsp:nvSpPr>
      <dsp:spPr>
        <a:xfrm rot="5400000">
          <a:off x="-106642" y="748334"/>
          <a:ext cx="710951" cy="497666"/>
        </a:xfrm>
        <a:prstGeom prst="chevron">
          <a:avLst/>
        </a:prstGeom>
        <a:solidFill>
          <a:srgbClr val="FF9933"/>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 y="890524"/>
        <a:ext cx="497666" cy="213285"/>
      </dsp:txXfrm>
    </dsp:sp>
    <dsp:sp modelId="{551FDCE7-CE89-4444-A808-5CF8B9B0C33E}">
      <dsp:nvSpPr>
        <dsp:cNvPr id="0" name=""/>
        <dsp:cNvSpPr/>
      </dsp:nvSpPr>
      <dsp:spPr>
        <a:xfrm rot="5400000">
          <a:off x="5655860" y="-4516502"/>
          <a:ext cx="462118" cy="10778506"/>
        </a:xfrm>
        <a:prstGeom prst="round2SameRect">
          <a:avLst/>
        </a:prstGeom>
        <a:solidFill>
          <a:schemeClr val="bg1">
            <a:alpha val="9000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Importance of an Air Waybill</a:t>
          </a:r>
          <a:endParaRPr lang="en-US" sz="2000" kern="1200" dirty="0"/>
        </a:p>
      </dsp:txBody>
      <dsp:txXfrm rot="-5400000">
        <a:off x="497667" y="664250"/>
        <a:ext cx="10755947" cy="417000"/>
      </dsp:txXfrm>
    </dsp:sp>
    <dsp:sp modelId="{55F7D861-EEE1-49E4-A692-B3C447743312}">
      <dsp:nvSpPr>
        <dsp:cNvPr id="0" name=""/>
        <dsp:cNvSpPr/>
      </dsp:nvSpPr>
      <dsp:spPr>
        <a:xfrm rot="5400000">
          <a:off x="-106642" y="1385787"/>
          <a:ext cx="710951" cy="497666"/>
        </a:xfrm>
        <a:prstGeom prst="chevron">
          <a:avLst/>
        </a:prstGeom>
        <a:solidFill>
          <a:srgbClr val="33309C"/>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 y="1527977"/>
        <a:ext cx="497666" cy="213285"/>
      </dsp:txXfrm>
    </dsp:sp>
    <dsp:sp modelId="{E0A15C7C-2280-4E17-BF55-4B1AB3AC75AE}">
      <dsp:nvSpPr>
        <dsp:cNvPr id="0" name=""/>
        <dsp:cNvSpPr/>
      </dsp:nvSpPr>
      <dsp:spPr>
        <a:xfrm rot="5400000">
          <a:off x="5655860" y="-3879049"/>
          <a:ext cx="462118" cy="10778506"/>
        </a:xfrm>
        <a:prstGeom prst="round2SameRect">
          <a:avLst/>
        </a:prstGeom>
        <a:solidFill>
          <a:srgbClr val="FFFFFF">
            <a:alpha val="90000"/>
          </a:srgb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How to Fill a SMSA AWB (Manual &amp; Electronic version) </a:t>
          </a:r>
          <a:endParaRPr lang="en-US" sz="2000" kern="1200" dirty="0"/>
        </a:p>
      </dsp:txBody>
      <dsp:txXfrm rot="-5400000">
        <a:off x="497667" y="1301703"/>
        <a:ext cx="10755947" cy="417000"/>
      </dsp:txXfrm>
    </dsp:sp>
    <dsp:sp modelId="{EF7DCA4B-F297-481F-B3ED-4D38AB239B7B}">
      <dsp:nvSpPr>
        <dsp:cNvPr id="0" name=""/>
        <dsp:cNvSpPr/>
      </dsp:nvSpPr>
      <dsp:spPr>
        <a:xfrm rot="5400000">
          <a:off x="-106642" y="2023240"/>
          <a:ext cx="710951" cy="497666"/>
        </a:xfrm>
        <a:prstGeom prst="chevron">
          <a:avLst/>
        </a:prstGeom>
        <a:solidFill>
          <a:srgbClr val="7030A0"/>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 y="2165430"/>
        <a:ext cx="497666" cy="213285"/>
      </dsp:txXfrm>
    </dsp:sp>
    <dsp:sp modelId="{AC0B0514-4772-43D3-9EED-5BB51737354B}">
      <dsp:nvSpPr>
        <dsp:cNvPr id="0" name=""/>
        <dsp:cNvSpPr/>
      </dsp:nvSpPr>
      <dsp:spPr>
        <a:xfrm rot="5400000">
          <a:off x="5655860" y="-3241596"/>
          <a:ext cx="462118" cy="1077850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a:latin typeface="+mj-lt"/>
            </a:rPr>
            <a:t>Completion Responsibility (Manual &amp; Electronic version)</a:t>
          </a:r>
          <a:endParaRPr lang="en-US" sz="2000" kern="1200"/>
        </a:p>
      </dsp:txBody>
      <dsp:txXfrm rot="-5400000">
        <a:off x="497667" y="1939156"/>
        <a:ext cx="10755947" cy="417000"/>
      </dsp:txXfrm>
    </dsp:sp>
    <dsp:sp modelId="{C49BC861-E1FC-4CD0-B0C3-04B26B4CA8E1}">
      <dsp:nvSpPr>
        <dsp:cNvPr id="0" name=""/>
        <dsp:cNvSpPr/>
      </dsp:nvSpPr>
      <dsp:spPr>
        <a:xfrm rot="5400000">
          <a:off x="-106642" y="2660693"/>
          <a:ext cx="710951" cy="497666"/>
        </a:xfrm>
        <a:prstGeom prst="chevron">
          <a:avLst/>
        </a:prstGeom>
        <a:solidFill>
          <a:srgbClr val="FF9933"/>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 y="2802883"/>
        <a:ext cx="497666" cy="213285"/>
      </dsp:txXfrm>
    </dsp:sp>
    <dsp:sp modelId="{55272CBC-54F0-479C-B5EC-211E2A1DD2E4}">
      <dsp:nvSpPr>
        <dsp:cNvPr id="0" name=""/>
        <dsp:cNvSpPr/>
      </dsp:nvSpPr>
      <dsp:spPr>
        <a:xfrm rot="5400000">
          <a:off x="5655860" y="-2604143"/>
          <a:ext cx="462118" cy="1077850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SMSA Air Waybill Copy Distribution (Manual &amp; Electronic version)</a:t>
          </a:r>
          <a:endParaRPr lang="en-US" sz="2000" kern="1200" dirty="0"/>
        </a:p>
      </dsp:txBody>
      <dsp:txXfrm rot="-5400000">
        <a:off x="497667" y="2576609"/>
        <a:ext cx="10755947" cy="417000"/>
      </dsp:txXfrm>
    </dsp:sp>
    <dsp:sp modelId="{A1F961C8-9DF2-4973-B105-3EF9D9054945}">
      <dsp:nvSpPr>
        <dsp:cNvPr id="0" name=""/>
        <dsp:cNvSpPr/>
      </dsp:nvSpPr>
      <dsp:spPr>
        <a:xfrm rot="5400000">
          <a:off x="-106642" y="3298146"/>
          <a:ext cx="710951" cy="497666"/>
        </a:xfrm>
        <a:prstGeom prst="chevron">
          <a:avLst/>
        </a:prstGeom>
        <a:solidFill>
          <a:srgbClr val="33309C"/>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 y="3440336"/>
        <a:ext cx="497666" cy="213285"/>
      </dsp:txXfrm>
    </dsp:sp>
    <dsp:sp modelId="{44D8A122-CD7F-496A-B7C6-43564ED5F3F0}">
      <dsp:nvSpPr>
        <dsp:cNvPr id="0" name=""/>
        <dsp:cNvSpPr/>
      </dsp:nvSpPr>
      <dsp:spPr>
        <a:xfrm rot="5400000">
          <a:off x="5655860" y="-1966690"/>
          <a:ext cx="462118" cy="1077850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Customs and Carriage Values, &amp; Dimensional Weight</a:t>
          </a:r>
          <a:endParaRPr lang="en-US" sz="2000" kern="1200" dirty="0"/>
        </a:p>
      </dsp:txBody>
      <dsp:txXfrm rot="-5400000">
        <a:off x="497667" y="3214062"/>
        <a:ext cx="10755947" cy="417000"/>
      </dsp:txXfrm>
    </dsp:sp>
    <dsp:sp modelId="{0FDDEC2D-68FC-40FF-A07F-2FB0A4BDF315}">
      <dsp:nvSpPr>
        <dsp:cNvPr id="0" name=""/>
        <dsp:cNvSpPr/>
      </dsp:nvSpPr>
      <dsp:spPr>
        <a:xfrm rot="5400000">
          <a:off x="-106642" y="3935599"/>
          <a:ext cx="710951" cy="497666"/>
        </a:xfrm>
        <a:prstGeom prst="chevron">
          <a:avLst/>
        </a:prstGeom>
        <a:solidFill>
          <a:srgbClr val="7030A0"/>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 y="4077789"/>
        <a:ext cx="497666" cy="213285"/>
      </dsp:txXfrm>
    </dsp:sp>
    <dsp:sp modelId="{84658AB8-CF3D-429A-8DEE-6B6571E6AEDB}">
      <dsp:nvSpPr>
        <dsp:cNvPr id="0" name=""/>
        <dsp:cNvSpPr/>
      </dsp:nvSpPr>
      <dsp:spPr>
        <a:xfrm rot="5400000">
          <a:off x="5655860" y="-1329237"/>
          <a:ext cx="462118" cy="1077850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High Value / Items of Extraordinary Value, Non-Insurable Items, &amp; High Value Shipment Handling</a:t>
          </a:r>
          <a:endParaRPr lang="en-US" sz="2000" kern="1200" dirty="0"/>
        </a:p>
      </dsp:txBody>
      <dsp:txXfrm rot="-5400000">
        <a:off x="497667" y="3851515"/>
        <a:ext cx="10755947" cy="417000"/>
      </dsp:txXfrm>
    </dsp:sp>
    <dsp:sp modelId="{44360C9E-3274-40A5-A9E6-2F65B2AA2A4E}">
      <dsp:nvSpPr>
        <dsp:cNvPr id="0" name=""/>
        <dsp:cNvSpPr/>
      </dsp:nvSpPr>
      <dsp:spPr>
        <a:xfrm rot="5400000">
          <a:off x="-49087" y="4532719"/>
          <a:ext cx="710951" cy="497666"/>
        </a:xfrm>
        <a:prstGeom prst="chevron">
          <a:avLst/>
        </a:prstGeom>
        <a:solidFill>
          <a:srgbClr val="33309C"/>
        </a:solidFill>
        <a:ln w="9525" cap="flat" cmpd="sng" algn="ctr">
          <a:solidFill>
            <a:schemeClr val="accen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57556" y="4674909"/>
        <a:ext cx="497666" cy="213285"/>
      </dsp:txXfrm>
    </dsp:sp>
    <dsp:sp modelId="{C4AE41EC-3482-40A7-8EEE-06CF4CFC6828}">
      <dsp:nvSpPr>
        <dsp:cNvPr id="0" name=""/>
        <dsp:cNvSpPr/>
      </dsp:nvSpPr>
      <dsp:spPr>
        <a:xfrm rot="5400000">
          <a:off x="5655860" y="-691784"/>
          <a:ext cx="462118" cy="1077850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i="1" kern="1200" dirty="0">
              <a:latin typeface="+mj-lt"/>
            </a:rPr>
            <a:t>Insurance &amp; Indemnity Forms</a:t>
          </a:r>
          <a:endParaRPr lang="en-US" sz="2000" kern="1200" dirty="0"/>
        </a:p>
      </dsp:txBody>
      <dsp:txXfrm rot="-5400000">
        <a:off x="497667" y="4488968"/>
        <a:ext cx="10755947" cy="417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1624B-B307-4FCA-87A4-DA29C4D32748}">
      <dsp:nvSpPr>
        <dsp:cNvPr id="0" name=""/>
        <dsp:cNvSpPr/>
      </dsp:nvSpPr>
      <dsp:spPr>
        <a:xfrm>
          <a:off x="0" y="0"/>
          <a:ext cx="10969943" cy="212597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47721D-1A59-473D-AB1C-85EC20DE8C2B}">
      <dsp:nvSpPr>
        <dsp:cNvPr id="0" name=""/>
        <dsp:cNvSpPr/>
      </dsp:nvSpPr>
      <dsp:spPr>
        <a:xfrm>
          <a:off x="332119" y="283463"/>
          <a:ext cx="2396675" cy="155905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A43D7-A26D-4532-A9B9-D25865D21B75}">
      <dsp:nvSpPr>
        <dsp:cNvPr id="0" name=""/>
        <dsp:cNvSpPr/>
      </dsp:nvSpPr>
      <dsp:spPr>
        <a:xfrm rot="10800000">
          <a:off x="332119" y="2125979"/>
          <a:ext cx="2396675" cy="259841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t>2 Saudi Passports</a:t>
          </a:r>
        </a:p>
      </dsp:txBody>
      <dsp:txXfrm rot="10800000">
        <a:off x="405825" y="2125979"/>
        <a:ext cx="2249263" cy="2524713"/>
      </dsp:txXfrm>
    </dsp:sp>
    <dsp:sp modelId="{5E16A308-911B-4107-9EE4-57CBEE5F7761}">
      <dsp:nvSpPr>
        <dsp:cNvPr id="0" name=""/>
        <dsp:cNvSpPr/>
      </dsp:nvSpPr>
      <dsp:spPr>
        <a:xfrm>
          <a:off x="2968462" y="283463"/>
          <a:ext cx="2396675" cy="155905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83E22-B437-42F4-B410-5191729826D3}">
      <dsp:nvSpPr>
        <dsp:cNvPr id="0" name=""/>
        <dsp:cNvSpPr/>
      </dsp:nvSpPr>
      <dsp:spPr>
        <a:xfrm rot="10800000">
          <a:off x="2968462" y="2125979"/>
          <a:ext cx="2396675" cy="259841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t>2 sets of Ceramic Vases</a:t>
          </a:r>
        </a:p>
      </dsp:txBody>
      <dsp:txXfrm rot="10800000">
        <a:off x="3042168" y="2125979"/>
        <a:ext cx="2249263" cy="2524713"/>
      </dsp:txXfrm>
    </dsp:sp>
    <dsp:sp modelId="{57E406B7-6949-4894-B1DD-752932543845}">
      <dsp:nvSpPr>
        <dsp:cNvPr id="0" name=""/>
        <dsp:cNvSpPr/>
      </dsp:nvSpPr>
      <dsp:spPr>
        <a:xfrm>
          <a:off x="5604805" y="283463"/>
          <a:ext cx="2396675" cy="1559052"/>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F09015-F65D-404A-BD83-6451C4331B99}">
      <dsp:nvSpPr>
        <dsp:cNvPr id="0" name=""/>
        <dsp:cNvSpPr/>
      </dsp:nvSpPr>
      <dsp:spPr>
        <a:xfrm rot="10800000">
          <a:off x="5604805" y="2125979"/>
          <a:ext cx="2396675" cy="259841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t>Rolex Hand Watch</a:t>
          </a:r>
        </a:p>
      </dsp:txBody>
      <dsp:txXfrm rot="10800000">
        <a:off x="5678511" y="2125979"/>
        <a:ext cx="2249263" cy="2524713"/>
      </dsp:txXfrm>
    </dsp:sp>
    <dsp:sp modelId="{4B5D91C5-2F78-41E1-B746-8F3A97E6324B}">
      <dsp:nvSpPr>
        <dsp:cNvPr id="0" name=""/>
        <dsp:cNvSpPr/>
      </dsp:nvSpPr>
      <dsp:spPr>
        <a:xfrm>
          <a:off x="8241148" y="283463"/>
          <a:ext cx="2396675" cy="1559052"/>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67B093-E99F-4299-A098-A9A58293410D}">
      <dsp:nvSpPr>
        <dsp:cNvPr id="0" name=""/>
        <dsp:cNvSpPr/>
      </dsp:nvSpPr>
      <dsp:spPr>
        <a:xfrm rot="10800000">
          <a:off x="8241148" y="2125979"/>
          <a:ext cx="2396675" cy="259841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t>3 sets of full men Suits</a:t>
          </a:r>
        </a:p>
      </dsp:txBody>
      <dsp:txXfrm rot="10800000">
        <a:off x="8314854" y="2125979"/>
        <a:ext cx="2249263" cy="25247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FC827-A0DD-40C6-A8CF-3CA5A2B6F692}">
      <dsp:nvSpPr>
        <dsp:cNvPr id="0" name=""/>
        <dsp:cNvSpPr/>
      </dsp:nvSpPr>
      <dsp:spPr>
        <a:xfrm rot="16200000">
          <a:off x="-1416435" y="2486924"/>
          <a:ext cx="3685032" cy="77952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687499" bIns="0" numCol="1" spcCol="1270" anchor="t" anchorCtr="0">
          <a:noAutofit/>
        </a:bodyPr>
        <a:lstStyle/>
        <a:p>
          <a:pPr marL="0" lvl="0" indent="0" algn="r" defTabSz="2266950" rtl="0">
            <a:lnSpc>
              <a:spcPct val="90000"/>
            </a:lnSpc>
            <a:spcBef>
              <a:spcPct val="0"/>
            </a:spcBef>
            <a:spcAft>
              <a:spcPct val="35000"/>
            </a:spcAft>
            <a:buNone/>
          </a:pPr>
          <a:r>
            <a:rPr lang="en-US" sz="5100" b="1" kern="1200" dirty="0">
              <a:solidFill>
                <a:srgbClr val="FF9933"/>
              </a:solidFill>
            </a:rPr>
            <a:t>Customer</a:t>
          </a:r>
        </a:p>
      </dsp:txBody>
      <dsp:txXfrm>
        <a:off x="-1416435" y="2486924"/>
        <a:ext cx="3685032" cy="779526"/>
      </dsp:txXfrm>
    </dsp:sp>
    <dsp:sp modelId="{60F88E2C-67C3-4951-B505-CD9A2D0B7BE7}">
      <dsp:nvSpPr>
        <dsp:cNvPr id="0" name=""/>
        <dsp:cNvSpPr/>
      </dsp:nvSpPr>
      <dsp:spPr>
        <a:xfrm>
          <a:off x="815843" y="1034171"/>
          <a:ext cx="4132415" cy="3685032"/>
        </a:xfrm>
        <a:prstGeom prst="rect">
          <a:avLst/>
        </a:prstGeom>
        <a:solidFill>
          <a:schemeClr val="tx1">
            <a:lumMod val="60000"/>
            <a:lumOff val="40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2">
          <a:scrgbClr r="0" g="0" b="0"/>
        </a:effectRef>
        <a:fontRef idx="minor">
          <a:schemeClr val="lt1"/>
        </a:fontRef>
      </dsp:style>
      <dsp:txBody>
        <a:bodyPr spcFirstLastPara="0" vert="horz" wrap="square" lIns="163576" tIns="687499" rIns="163576" bIns="16357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Sender Information</a:t>
          </a:r>
        </a:p>
        <a:p>
          <a:pPr marL="171450" lvl="1" indent="-171450" algn="l" defTabSz="800100" rtl="0">
            <a:lnSpc>
              <a:spcPct val="90000"/>
            </a:lnSpc>
            <a:spcBef>
              <a:spcPct val="0"/>
            </a:spcBef>
            <a:spcAft>
              <a:spcPct val="15000"/>
            </a:spcAft>
            <a:buChar char="•"/>
          </a:pPr>
          <a:r>
            <a:rPr lang="en-US" sz="1800" kern="1200" dirty="0"/>
            <a:t>Recipients Information</a:t>
          </a:r>
        </a:p>
        <a:p>
          <a:pPr marL="171450" lvl="1" indent="-171450" algn="l" defTabSz="800100" rtl="0">
            <a:lnSpc>
              <a:spcPct val="90000"/>
            </a:lnSpc>
            <a:spcBef>
              <a:spcPct val="0"/>
            </a:spcBef>
            <a:spcAft>
              <a:spcPct val="15000"/>
            </a:spcAft>
            <a:buChar char="•"/>
          </a:pPr>
          <a:r>
            <a:rPr lang="en-US" sz="1800" kern="1200" dirty="0"/>
            <a:t>Shipment Information</a:t>
          </a:r>
        </a:p>
        <a:p>
          <a:pPr marL="171450" lvl="1" indent="-171450" algn="l" defTabSz="800100" rtl="0">
            <a:lnSpc>
              <a:spcPct val="90000"/>
            </a:lnSpc>
            <a:spcBef>
              <a:spcPct val="0"/>
            </a:spcBef>
            <a:spcAft>
              <a:spcPct val="15000"/>
            </a:spcAft>
            <a:buChar char="•"/>
          </a:pPr>
          <a:r>
            <a:rPr lang="en-US" sz="1800" kern="1200" dirty="0"/>
            <a:t>Service Information</a:t>
          </a:r>
        </a:p>
        <a:p>
          <a:pPr marL="171450" lvl="1" indent="-171450" algn="l" defTabSz="800100" rtl="0">
            <a:lnSpc>
              <a:spcPct val="90000"/>
            </a:lnSpc>
            <a:spcBef>
              <a:spcPct val="0"/>
            </a:spcBef>
            <a:spcAft>
              <a:spcPct val="15000"/>
            </a:spcAft>
            <a:buChar char="•"/>
          </a:pPr>
          <a:r>
            <a:rPr lang="en-US" sz="1800" kern="1200" dirty="0"/>
            <a:t>Packaging Information</a:t>
          </a:r>
        </a:p>
        <a:p>
          <a:pPr marL="171450" lvl="1" indent="-171450" algn="l" defTabSz="800100" rtl="0">
            <a:lnSpc>
              <a:spcPct val="90000"/>
            </a:lnSpc>
            <a:spcBef>
              <a:spcPct val="0"/>
            </a:spcBef>
            <a:spcAft>
              <a:spcPct val="15000"/>
            </a:spcAft>
            <a:buChar char="•"/>
          </a:pPr>
          <a:r>
            <a:rPr lang="en-US" sz="1800" kern="1200" dirty="0"/>
            <a:t>Delivery/Handling Instruction </a:t>
          </a:r>
        </a:p>
        <a:p>
          <a:pPr marL="171450" lvl="1" indent="-171450" algn="l" defTabSz="800100" rtl="0">
            <a:lnSpc>
              <a:spcPct val="90000"/>
            </a:lnSpc>
            <a:spcBef>
              <a:spcPct val="0"/>
            </a:spcBef>
            <a:spcAft>
              <a:spcPct val="15000"/>
            </a:spcAft>
            <a:buChar char="•"/>
          </a:pPr>
          <a:r>
            <a:rPr lang="en-US" sz="1800" kern="1200" dirty="0"/>
            <a:t> Transportation Charges</a:t>
          </a:r>
        </a:p>
        <a:p>
          <a:pPr marL="171450" lvl="1" indent="-171450" algn="l" defTabSz="800100" rtl="0">
            <a:lnSpc>
              <a:spcPct val="90000"/>
            </a:lnSpc>
            <a:spcBef>
              <a:spcPct val="0"/>
            </a:spcBef>
            <a:spcAft>
              <a:spcPct val="15000"/>
            </a:spcAft>
            <a:buChar char="•"/>
          </a:pPr>
          <a:r>
            <a:rPr lang="en-US" sz="1800" kern="1200" dirty="0"/>
            <a:t>Duties &amp; Taxes</a:t>
          </a:r>
        </a:p>
        <a:p>
          <a:pPr marL="171450" lvl="1" indent="-171450" algn="l" defTabSz="800100" rtl="0">
            <a:lnSpc>
              <a:spcPct val="90000"/>
            </a:lnSpc>
            <a:spcBef>
              <a:spcPct val="0"/>
            </a:spcBef>
            <a:spcAft>
              <a:spcPct val="15000"/>
            </a:spcAft>
            <a:buChar char="•"/>
          </a:pPr>
          <a:r>
            <a:rPr lang="en-US" sz="1800" kern="1200" dirty="0"/>
            <a:t> Sender’s Signature</a:t>
          </a:r>
        </a:p>
      </dsp:txBody>
      <dsp:txXfrm>
        <a:off x="815843" y="1034171"/>
        <a:ext cx="4132415" cy="3685032"/>
      </dsp:txXfrm>
    </dsp:sp>
    <dsp:sp modelId="{CF06F375-8276-4896-80FB-762B0640F660}">
      <dsp:nvSpPr>
        <dsp:cNvPr id="0" name=""/>
        <dsp:cNvSpPr/>
      </dsp:nvSpPr>
      <dsp:spPr>
        <a:xfrm>
          <a:off x="3198978" y="5"/>
          <a:ext cx="1559052" cy="1559052"/>
        </a:xfrm>
        <a:prstGeom prst="rect">
          <a:avLst/>
        </a:prstGeom>
        <a:blipFill rotWithShape="0">
          <a:blip xmlns:r="http://schemas.openxmlformats.org/officeDocument/2006/relationships" r:embed="rId1"/>
          <a:stretch>
            <a:fillRect/>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E741E97-A341-4F67-B32F-3FCDD39713BE}">
      <dsp:nvSpPr>
        <dsp:cNvPr id="0" name=""/>
        <dsp:cNvSpPr/>
      </dsp:nvSpPr>
      <dsp:spPr>
        <a:xfrm rot="16200000">
          <a:off x="4568931" y="2486924"/>
          <a:ext cx="3685032" cy="77952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687499" bIns="0" numCol="1" spcCol="1270" anchor="t" anchorCtr="0">
          <a:noAutofit/>
        </a:bodyPr>
        <a:lstStyle/>
        <a:p>
          <a:pPr marL="0" lvl="0" indent="0" algn="r" defTabSz="2266950" rtl="0">
            <a:lnSpc>
              <a:spcPct val="90000"/>
            </a:lnSpc>
            <a:spcBef>
              <a:spcPct val="0"/>
            </a:spcBef>
            <a:spcAft>
              <a:spcPct val="35000"/>
            </a:spcAft>
            <a:buNone/>
          </a:pPr>
          <a:r>
            <a:rPr lang="en-US" sz="5100" b="1" kern="1200" dirty="0">
              <a:solidFill>
                <a:srgbClr val="7030A0"/>
              </a:solidFill>
            </a:rPr>
            <a:t>Employee</a:t>
          </a:r>
        </a:p>
      </dsp:txBody>
      <dsp:txXfrm>
        <a:off x="4568931" y="2486924"/>
        <a:ext cx="3685032" cy="779526"/>
      </dsp:txXfrm>
    </dsp:sp>
    <dsp:sp modelId="{F19984F9-9889-4B4A-842A-31737D387963}">
      <dsp:nvSpPr>
        <dsp:cNvPr id="0" name=""/>
        <dsp:cNvSpPr/>
      </dsp:nvSpPr>
      <dsp:spPr>
        <a:xfrm>
          <a:off x="6801210" y="1034171"/>
          <a:ext cx="4132415" cy="3685032"/>
        </a:xfrm>
        <a:prstGeom prst="rect">
          <a:avLst/>
        </a:prstGeom>
        <a:solidFill>
          <a:srgbClr val="C00000"/>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687499" rIns="163576" bIns="16357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Station ID/URSA Routing</a:t>
          </a:r>
        </a:p>
        <a:p>
          <a:pPr marL="171450" lvl="1" indent="-171450" algn="l" defTabSz="800100" rtl="0">
            <a:lnSpc>
              <a:spcPct val="90000"/>
            </a:lnSpc>
            <a:spcBef>
              <a:spcPct val="0"/>
            </a:spcBef>
            <a:spcAft>
              <a:spcPct val="15000"/>
            </a:spcAft>
            <a:buChar char="•"/>
          </a:pPr>
          <a:r>
            <a:rPr lang="en-US" sz="1800" kern="1200" dirty="0"/>
            <a:t> Dimensional Weight</a:t>
          </a:r>
        </a:p>
        <a:p>
          <a:pPr marL="171450" lvl="1" indent="-171450" algn="l" defTabSz="800100" rtl="0">
            <a:lnSpc>
              <a:spcPct val="90000"/>
            </a:lnSpc>
            <a:spcBef>
              <a:spcPct val="0"/>
            </a:spcBef>
            <a:spcAft>
              <a:spcPct val="15000"/>
            </a:spcAft>
            <a:buChar char="•"/>
          </a:pPr>
          <a:r>
            <a:rPr lang="en-US" sz="1800" kern="1200" dirty="0"/>
            <a:t> Handling Units/ADDL. Documents</a:t>
          </a:r>
        </a:p>
        <a:p>
          <a:pPr marL="171450" lvl="1" indent="-171450" algn="l" defTabSz="800100" rtl="0">
            <a:lnSpc>
              <a:spcPct val="90000"/>
            </a:lnSpc>
            <a:spcBef>
              <a:spcPct val="0"/>
            </a:spcBef>
            <a:spcAft>
              <a:spcPct val="15000"/>
            </a:spcAft>
            <a:buChar char="•"/>
          </a:pPr>
          <a:r>
            <a:rPr lang="en-US" sz="1800" kern="1200" dirty="0"/>
            <a:t> Total Charges</a:t>
          </a:r>
        </a:p>
        <a:p>
          <a:pPr marL="171450" lvl="1" indent="-171450" algn="l" defTabSz="800100" rtl="0">
            <a:lnSpc>
              <a:spcPct val="90000"/>
            </a:lnSpc>
            <a:spcBef>
              <a:spcPct val="0"/>
            </a:spcBef>
            <a:spcAft>
              <a:spcPct val="15000"/>
            </a:spcAft>
            <a:buChar char="•"/>
          </a:pPr>
          <a:r>
            <a:rPr lang="en-US" sz="1800" kern="1200" dirty="0"/>
            <a:t> Received at Information</a:t>
          </a:r>
        </a:p>
        <a:p>
          <a:pPr marL="171450" lvl="1" indent="-171450" algn="l" defTabSz="800100" rtl="0">
            <a:lnSpc>
              <a:spcPct val="90000"/>
            </a:lnSpc>
            <a:spcBef>
              <a:spcPct val="0"/>
            </a:spcBef>
            <a:spcAft>
              <a:spcPct val="15000"/>
            </a:spcAft>
            <a:buChar char="•"/>
          </a:pPr>
          <a:r>
            <a:rPr lang="en-US" sz="1800" kern="1200" dirty="0"/>
            <a:t> Peel Off  Package Tracking Numbers</a:t>
          </a:r>
        </a:p>
        <a:p>
          <a:pPr marL="171450" lvl="1" indent="-171450" algn="l" defTabSz="800100" rtl="0">
            <a:lnSpc>
              <a:spcPct val="90000"/>
            </a:lnSpc>
            <a:spcBef>
              <a:spcPct val="0"/>
            </a:spcBef>
            <a:spcAft>
              <a:spcPct val="15000"/>
            </a:spcAft>
            <a:buChar char="•"/>
          </a:pPr>
          <a:r>
            <a:rPr lang="en-US" sz="1800" kern="1200" dirty="0"/>
            <a:t> Employee Number, Shipment Date and Time</a:t>
          </a:r>
        </a:p>
        <a:p>
          <a:pPr marL="171450" lvl="1" indent="-171450" algn="l" defTabSz="800100" rtl="0">
            <a:lnSpc>
              <a:spcPct val="90000"/>
            </a:lnSpc>
            <a:spcBef>
              <a:spcPct val="0"/>
            </a:spcBef>
            <a:spcAft>
              <a:spcPct val="15000"/>
            </a:spcAft>
            <a:buChar char="•"/>
          </a:pPr>
          <a:r>
            <a:rPr lang="en-US" sz="1800" kern="1200" dirty="0"/>
            <a:t> Audit Air Waybill</a:t>
          </a:r>
        </a:p>
      </dsp:txBody>
      <dsp:txXfrm>
        <a:off x="6801210" y="1034171"/>
        <a:ext cx="4132415" cy="3685032"/>
      </dsp:txXfrm>
    </dsp:sp>
    <dsp:sp modelId="{C8A3213D-57BA-4B62-AAC3-1B8D34513CEE}">
      <dsp:nvSpPr>
        <dsp:cNvPr id="0" name=""/>
        <dsp:cNvSpPr/>
      </dsp:nvSpPr>
      <dsp:spPr>
        <a:xfrm>
          <a:off x="9142579" y="0"/>
          <a:ext cx="1559052" cy="1559052"/>
        </a:xfrm>
        <a:prstGeom prst="rect">
          <a:avLst/>
        </a:prstGeom>
        <a:blipFill rotWithShape="0">
          <a:blip xmlns:r="http://schemas.openxmlformats.org/officeDocument/2006/relationships" r:embed="rId2"/>
          <a:stretch>
            <a:fillRect/>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ECA4F-157E-4858-8083-D5315F83C1EB}">
      <dsp:nvSpPr>
        <dsp:cNvPr id="0" name=""/>
        <dsp:cNvSpPr/>
      </dsp:nvSpPr>
      <dsp:spPr>
        <a:xfrm>
          <a:off x="4174688" y="1051917"/>
          <a:ext cx="2620565" cy="2620565"/>
        </a:xfrm>
        <a:prstGeom prst="ellipse">
          <a:avLst/>
        </a:prstGeom>
        <a:solidFill>
          <a:schemeClr val="tx1">
            <a:lumMod val="60000"/>
            <a:lumOff val="40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b="1"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AWB Distribution  </a:t>
          </a:r>
          <a:endParaRPr lang="en-US" sz="1100" b="1"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sp:txBody>
      <dsp:txXfrm>
        <a:off x="4558461" y="1435690"/>
        <a:ext cx="1853019" cy="1853019"/>
      </dsp:txXfrm>
    </dsp:sp>
    <dsp:sp modelId="{61C0A389-043D-494D-8135-077825632A5B}">
      <dsp:nvSpPr>
        <dsp:cNvPr id="0" name=""/>
        <dsp:cNvSpPr/>
      </dsp:nvSpPr>
      <dsp:spPr>
        <a:xfrm>
          <a:off x="4829830" y="467"/>
          <a:ext cx="1310282" cy="1310282"/>
        </a:xfrm>
        <a:prstGeom prst="ellipse">
          <a:avLst/>
        </a:prstGeom>
        <a:solidFill>
          <a:srgbClr val="C00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rgbClr val="002060"/>
              </a:solidFill>
            </a:rPr>
            <a:t>SENDER COPY</a:t>
          </a:r>
        </a:p>
      </dsp:txBody>
      <dsp:txXfrm>
        <a:off x="5021716" y="192353"/>
        <a:ext cx="926510" cy="926510"/>
      </dsp:txXfrm>
    </dsp:sp>
    <dsp:sp modelId="{E50D8EDC-DD02-4695-9186-3CBA667D7708}">
      <dsp:nvSpPr>
        <dsp:cNvPr id="0" name=""/>
        <dsp:cNvSpPr/>
      </dsp:nvSpPr>
      <dsp:spPr>
        <a:xfrm>
          <a:off x="6307781" y="853763"/>
          <a:ext cx="1310282" cy="1310282"/>
        </a:xfrm>
        <a:prstGeom prst="ellipse">
          <a:avLst/>
        </a:prstGeom>
        <a:solidFill>
          <a:srgbClr val="00B0F0">
            <a:alpha val="50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rgbClr val="002060"/>
              </a:solidFill>
            </a:rPr>
            <a:t> MANIFEST BILLING COPY</a:t>
          </a:r>
        </a:p>
      </dsp:txBody>
      <dsp:txXfrm>
        <a:off x="6499667" y="1045649"/>
        <a:ext cx="926510" cy="926510"/>
      </dsp:txXfrm>
    </dsp:sp>
    <dsp:sp modelId="{7C41BD45-00A0-4519-866B-4811AD2235AC}">
      <dsp:nvSpPr>
        <dsp:cNvPr id="0" name=""/>
        <dsp:cNvSpPr/>
      </dsp:nvSpPr>
      <dsp:spPr>
        <a:xfrm>
          <a:off x="6307781" y="2560354"/>
          <a:ext cx="1310282" cy="1310282"/>
        </a:xfrm>
        <a:prstGeom prst="ellipse">
          <a:avLst/>
        </a:prstGeom>
        <a:solidFill>
          <a:srgbClr val="00B050"/>
        </a:solidFill>
        <a:ln>
          <a:noFill/>
        </a:ln>
        <a:effectLst>
          <a:outerShdw blurRad="190500" dist="228600" dir="2700000" algn="ctr" rotWithShape="0">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rgbClr val="002060"/>
              </a:solidFill>
            </a:rPr>
            <a:t>CASH MANIFEST COPY</a:t>
          </a:r>
        </a:p>
      </dsp:txBody>
      <dsp:txXfrm>
        <a:off x="6499667" y="2752240"/>
        <a:ext cx="926510" cy="926510"/>
      </dsp:txXfrm>
    </dsp:sp>
    <dsp:sp modelId="{1227C986-600E-4219-8E86-D75FE6151860}">
      <dsp:nvSpPr>
        <dsp:cNvPr id="0" name=""/>
        <dsp:cNvSpPr/>
      </dsp:nvSpPr>
      <dsp:spPr>
        <a:xfrm>
          <a:off x="4829830" y="3413649"/>
          <a:ext cx="1310282" cy="1310282"/>
        </a:xfrm>
        <a:prstGeom prst="ellipse">
          <a:avLst/>
        </a:prstGeom>
        <a:solidFill>
          <a:srgbClr val="C00000"/>
        </a:solidFill>
        <a:ln>
          <a:noFill/>
        </a:ln>
        <a:effectLst>
          <a:outerShdw blurRad="190500" dist="228600" dir="2700000" algn="ctr" rotWithShape="0">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rgbClr val="002060"/>
              </a:solidFill>
            </a:rPr>
            <a:t>ORIGIN STATION COPY</a:t>
          </a:r>
        </a:p>
      </dsp:txBody>
      <dsp:txXfrm>
        <a:off x="5021716" y="3605535"/>
        <a:ext cx="926510" cy="926510"/>
      </dsp:txXfrm>
    </dsp:sp>
    <dsp:sp modelId="{546D3784-512A-4E51-AF58-E484B18AF85E}">
      <dsp:nvSpPr>
        <dsp:cNvPr id="0" name=""/>
        <dsp:cNvSpPr/>
      </dsp:nvSpPr>
      <dsp:spPr>
        <a:xfrm>
          <a:off x="3351879" y="2560354"/>
          <a:ext cx="1310282" cy="1310282"/>
        </a:xfrm>
        <a:prstGeom prst="ellipse">
          <a:avLst/>
        </a:prstGeom>
        <a:solidFill>
          <a:schemeClr val="tx2">
            <a:lumMod val="50000"/>
            <a:lumOff val="50000"/>
            <a:alpha val="50000"/>
          </a:schemeClr>
        </a:solidFill>
        <a:ln>
          <a:noFill/>
        </a:ln>
        <a:effectLst>
          <a:outerShdw blurRad="190500" dist="228600" dir="2700000" algn="ctr" rotWithShape="0">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rgbClr val="002060"/>
              </a:solidFill>
            </a:rPr>
            <a:t>DESTINATION COPY</a:t>
          </a:r>
        </a:p>
      </dsp:txBody>
      <dsp:txXfrm>
        <a:off x="3543765" y="2752240"/>
        <a:ext cx="926510" cy="926510"/>
      </dsp:txXfrm>
    </dsp:sp>
    <dsp:sp modelId="{5B52EB5D-2E89-437C-BB14-A02795143CEE}">
      <dsp:nvSpPr>
        <dsp:cNvPr id="0" name=""/>
        <dsp:cNvSpPr/>
      </dsp:nvSpPr>
      <dsp:spPr>
        <a:xfrm>
          <a:off x="3351879" y="853763"/>
          <a:ext cx="1310282" cy="1310282"/>
        </a:xfrm>
        <a:prstGeom prst="ellipse">
          <a:avLst/>
        </a:prstGeom>
        <a:solidFill>
          <a:srgbClr val="00B05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rgbClr val="002060"/>
              </a:solidFill>
            </a:rPr>
            <a:t> RECIPIENT COPY</a:t>
          </a:r>
        </a:p>
      </dsp:txBody>
      <dsp:txXfrm>
        <a:off x="3543765" y="1045649"/>
        <a:ext cx="926510" cy="926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C4AA4-FAFD-4684-9BA2-4D3D27A567C8}">
      <dsp:nvSpPr>
        <dsp:cNvPr id="0" name=""/>
        <dsp:cNvSpPr/>
      </dsp:nvSpPr>
      <dsp:spPr>
        <a:xfrm>
          <a:off x="3667435" y="544664"/>
          <a:ext cx="3635071" cy="3635071"/>
        </a:xfrm>
        <a:prstGeom prst="blockArc">
          <a:avLst>
            <a:gd name="adj1" fmla="val 10800000"/>
            <a:gd name="adj2" fmla="val 16200000"/>
            <a:gd name="adj3" fmla="val 4642"/>
          </a:avLst>
        </a:prstGeom>
        <a:solidFill>
          <a:schemeClr val="accent3">
            <a:hueOff val="-3143877"/>
            <a:satOff val="-1369"/>
            <a:lumOff val="1960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9D2BEEA-B5E4-4542-9744-F419A36993BB}">
      <dsp:nvSpPr>
        <dsp:cNvPr id="0" name=""/>
        <dsp:cNvSpPr/>
      </dsp:nvSpPr>
      <dsp:spPr>
        <a:xfrm>
          <a:off x="3667435" y="544664"/>
          <a:ext cx="3635071" cy="3635071"/>
        </a:xfrm>
        <a:prstGeom prst="blockArc">
          <a:avLst>
            <a:gd name="adj1" fmla="val 5400000"/>
            <a:gd name="adj2" fmla="val 10800000"/>
            <a:gd name="adj3" fmla="val 4642"/>
          </a:avLst>
        </a:prstGeom>
        <a:solidFill>
          <a:schemeClr val="accent3">
            <a:hueOff val="-2095918"/>
            <a:satOff val="-913"/>
            <a:lumOff val="130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CDDBD0F-B38C-4DD8-A841-6978DDB35C28}">
      <dsp:nvSpPr>
        <dsp:cNvPr id="0" name=""/>
        <dsp:cNvSpPr/>
      </dsp:nvSpPr>
      <dsp:spPr>
        <a:xfrm>
          <a:off x="3667435" y="544664"/>
          <a:ext cx="3635071" cy="3635071"/>
        </a:xfrm>
        <a:prstGeom prst="blockArc">
          <a:avLst>
            <a:gd name="adj1" fmla="val 0"/>
            <a:gd name="adj2" fmla="val 5400000"/>
            <a:gd name="adj3" fmla="val 4642"/>
          </a:avLst>
        </a:prstGeom>
        <a:solidFill>
          <a:schemeClr val="accent3">
            <a:hueOff val="-1047959"/>
            <a:satOff val="-456"/>
            <a:lumOff val="653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D693DAC-0FD3-4958-9FE8-3F8A0AB82FCD}">
      <dsp:nvSpPr>
        <dsp:cNvPr id="0" name=""/>
        <dsp:cNvSpPr/>
      </dsp:nvSpPr>
      <dsp:spPr>
        <a:xfrm>
          <a:off x="3667435" y="544664"/>
          <a:ext cx="3635071" cy="3635071"/>
        </a:xfrm>
        <a:prstGeom prst="blockArc">
          <a:avLst>
            <a:gd name="adj1" fmla="val 16200000"/>
            <a:gd name="adj2" fmla="val 0"/>
            <a:gd name="adj3" fmla="val 464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3D847F5-7EBB-4D2D-A223-231A28097C5E}">
      <dsp:nvSpPr>
        <dsp:cNvPr id="0" name=""/>
        <dsp:cNvSpPr/>
      </dsp:nvSpPr>
      <dsp:spPr>
        <a:xfrm>
          <a:off x="4648031" y="1525259"/>
          <a:ext cx="1673880" cy="1673880"/>
        </a:xfrm>
        <a:prstGeom prst="ellipse">
          <a:avLst/>
        </a:prstGeom>
        <a:solidFill>
          <a:srgbClr val="FFFFFF"/>
        </a:solidFill>
        <a:ln>
          <a:noFill/>
        </a:ln>
        <a:effectLst>
          <a:outerShdw blurRad="57150" dist="38100" dir="5400000" algn="ctr" rotWithShape="0">
            <a:schemeClr val="accent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0">
            <a:lnSpc>
              <a:spcPct val="90000"/>
            </a:lnSpc>
            <a:spcBef>
              <a:spcPct val="0"/>
            </a:spcBef>
            <a:spcAft>
              <a:spcPct val="35000"/>
            </a:spcAft>
            <a:buNone/>
          </a:pPr>
          <a:r>
            <a:rPr lang="en-US" sz="3800" i="0" kern="1200" dirty="0">
              <a:solidFill>
                <a:srgbClr val="7F7F7F"/>
              </a:solidFill>
            </a:rPr>
            <a:t>Poor AWB</a:t>
          </a:r>
          <a:endParaRPr lang="en-US" sz="3800" kern="1200" dirty="0"/>
        </a:p>
      </dsp:txBody>
      <dsp:txXfrm>
        <a:off x="4893165" y="1770393"/>
        <a:ext cx="1183612" cy="1183612"/>
      </dsp:txXfrm>
    </dsp:sp>
    <dsp:sp modelId="{C4114876-2679-4315-82FE-DACE888F4E30}">
      <dsp:nvSpPr>
        <dsp:cNvPr id="0" name=""/>
        <dsp:cNvSpPr/>
      </dsp:nvSpPr>
      <dsp:spPr>
        <a:xfrm>
          <a:off x="4899113" y="987"/>
          <a:ext cx="1171716" cy="1171716"/>
        </a:xfrm>
        <a:prstGeom prst="ellipse">
          <a:avLst/>
        </a:prstGeom>
        <a:solidFill>
          <a:srgbClr val="92D050"/>
        </a:solidFill>
        <a:ln>
          <a:noFill/>
        </a:ln>
        <a:effectLst>
          <a:outerShdw blurRad="57150" dist="38100" dir="5400000" algn="ctr" rotWithShape="0">
            <a:schemeClr val="accent3">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The Shipper</a:t>
          </a:r>
        </a:p>
      </dsp:txBody>
      <dsp:txXfrm>
        <a:off x="5070707" y="172581"/>
        <a:ext cx="828528" cy="828528"/>
      </dsp:txXfrm>
    </dsp:sp>
    <dsp:sp modelId="{CEE2DF86-3673-41AC-9F6C-1243274AA54C}">
      <dsp:nvSpPr>
        <dsp:cNvPr id="0" name=""/>
        <dsp:cNvSpPr/>
      </dsp:nvSpPr>
      <dsp:spPr>
        <a:xfrm>
          <a:off x="6674467" y="1776341"/>
          <a:ext cx="1171716" cy="1171716"/>
        </a:xfrm>
        <a:prstGeom prst="ellipse">
          <a:avLst/>
        </a:prstGeom>
        <a:solidFill>
          <a:schemeClr val="accent3">
            <a:hueOff val="-1047959"/>
            <a:satOff val="-456"/>
            <a:lumOff val="6536"/>
            <a:alphaOff val="0"/>
          </a:schemeClr>
        </a:solidFill>
        <a:ln>
          <a:noFill/>
        </a:ln>
        <a:effectLst>
          <a:outerShdw blurRad="57150" dist="38100" dir="5400000" algn="ctr" rotWithShape="0">
            <a:schemeClr val="accent3">
              <a:hueOff val="-1047959"/>
              <a:satOff val="-456"/>
              <a:lumOff val="6536"/>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The Recipient</a:t>
          </a:r>
        </a:p>
      </dsp:txBody>
      <dsp:txXfrm>
        <a:off x="6846061" y="1947935"/>
        <a:ext cx="828528" cy="828528"/>
      </dsp:txXfrm>
    </dsp:sp>
    <dsp:sp modelId="{6F4F6F3B-52E3-472A-979F-6139428C5701}">
      <dsp:nvSpPr>
        <dsp:cNvPr id="0" name=""/>
        <dsp:cNvSpPr/>
      </dsp:nvSpPr>
      <dsp:spPr>
        <a:xfrm>
          <a:off x="4899113" y="3551695"/>
          <a:ext cx="1171716" cy="1171716"/>
        </a:xfrm>
        <a:prstGeom prst="ellipse">
          <a:avLst/>
        </a:prstGeom>
        <a:solidFill>
          <a:srgbClr val="C00000"/>
        </a:solidFill>
        <a:ln>
          <a:noFill/>
        </a:ln>
        <a:effectLst>
          <a:outerShdw blurRad="57150" dist="38100" dir="5400000" algn="ctr" rotWithShape="0">
            <a:schemeClr val="accent3">
              <a:hueOff val="-2095918"/>
              <a:satOff val="-913"/>
              <a:lumOff val="13071"/>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SMSA</a:t>
          </a:r>
        </a:p>
      </dsp:txBody>
      <dsp:txXfrm>
        <a:off x="5070707" y="3723289"/>
        <a:ext cx="828528" cy="828528"/>
      </dsp:txXfrm>
    </dsp:sp>
    <dsp:sp modelId="{E48CC007-8BBA-4DBE-B203-023676AFAB72}">
      <dsp:nvSpPr>
        <dsp:cNvPr id="0" name=""/>
        <dsp:cNvSpPr/>
      </dsp:nvSpPr>
      <dsp:spPr>
        <a:xfrm>
          <a:off x="3123759" y="1776341"/>
          <a:ext cx="1171716" cy="1171716"/>
        </a:xfrm>
        <a:prstGeom prst="ellipse">
          <a:avLst/>
        </a:prstGeom>
        <a:solidFill>
          <a:srgbClr val="002060"/>
        </a:solidFill>
        <a:ln>
          <a:noFill/>
        </a:ln>
        <a:effectLst>
          <a:outerShdw blurRad="57150" dist="38100" dir="5400000" algn="ctr" rotWithShape="0">
            <a:schemeClr val="accent3">
              <a:hueOff val="-3143877"/>
              <a:satOff val="-1369"/>
              <a:lumOff val="19607"/>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Employee</a:t>
          </a:r>
        </a:p>
      </dsp:txBody>
      <dsp:txXfrm>
        <a:off x="3295353" y="1947935"/>
        <a:ext cx="828528" cy="8285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1" y="0"/>
            <a:ext cx="4028654" cy="35115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eaLnBrk="1" hangingPunct="1">
              <a:spcBef>
                <a:spcPct val="0"/>
              </a:spcBef>
              <a:buFontTx/>
              <a:buNone/>
              <a:defRPr sz="1200" i="0">
                <a:latin typeface="Times New Roman" pitchFamily="18" charset="0"/>
              </a:defRPr>
            </a:lvl1pPr>
          </a:lstStyle>
          <a:p>
            <a:pPr>
              <a:defRPr/>
            </a:pPr>
            <a:endParaRPr lang="en-US"/>
          </a:p>
        </p:txBody>
      </p:sp>
      <p:sp>
        <p:nvSpPr>
          <p:cNvPr id="124931" name="Rectangle 3"/>
          <p:cNvSpPr>
            <a:spLocks noGrp="1" noChangeArrowheads="1"/>
          </p:cNvSpPr>
          <p:nvPr>
            <p:ph type="dt" sz="quarter" idx="1"/>
          </p:nvPr>
        </p:nvSpPr>
        <p:spPr bwMode="auto">
          <a:xfrm>
            <a:off x="5267747" y="0"/>
            <a:ext cx="4028654" cy="35115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eaLnBrk="1" hangingPunct="1">
              <a:spcBef>
                <a:spcPct val="0"/>
              </a:spcBef>
              <a:buFontTx/>
              <a:buNone/>
              <a:defRPr sz="1200" i="0">
                <a:latin typeface="Times New Roman" pitchFamily="18" charset="0"/>
              </a:defRPr>
            </a:lvl1pPr>
          </a:lstStyle>
          <a:p>
            <a:pPr>
              <a:defRPr/>
            </a:pPr>
            <a:endParaRPr lang="en-US"/>
          </a:p>
        </p:txBody>
      </p:sp>
      <p:sp>
        <p:nvSpPr>
          <p:cNvPr id="124932" name="Rectangle 4"/>
          <p:cNvSpPr>
            <a:spLocks noGrp="1" noChangeArrowheads="1"/>
          </p:cNvSpPr>
          <p:nvPr>
            <p:ph type="ftr" sz="quarter" idx="2"/>
          </p:nvPr>
        </p:nvSpPr>
        <p:spPr bwMode="auto">
          <a:xfrm>
            <a:off x="1" y="6659248"/>
            <a:ext cx="4028654" cy="351153"/>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eaLnBrk="1" hangingPunct="1">
              <a:spcBef>
                <a:spcPct val="0"/>
              </a:spcBef>
              <a:buFontTx/>
              <a:buNone/>
              <a:defRPr sz="1200" i="0">
                <a:latin typeface="Times New Roman" pitchFamily="18" charset="0"/>
              </a:defRPr>
            </a:lvl1pPr>
          </a:lstStyle>
          <a:p>
            <a:pPr>
              <a:defRPr/>
            </a:pPr>
            <a:endParaRPr lang="en-US"/>
          </a:p>
        </p:txBody>
      </p:sp>
      <p:sp>
        <p:nvSpPr>
          <p:cNvPr id="124933" name="Rectangle 5"/>
          <p:cNvSpPr>
            <a:spLocks noGrp="1" noChangeArrowheads="1"/>
          </p:cNvSpPr>
          <p:nvPr>
            <p:ph type="sldNum" sz="quarter" idx="3"/>
          </p:nvPr>
        </p:nvSpPr>
        <p:spPr bwMode="auto">
          <a:xfrm>
            <a:off x="5267747" y="6659248"/>
            <a:ext cx="4028654" cy="351153"/>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eaLnBrk="1" hangingPunct="1">
              <a:spcBef>
                <a:spcPct val="0"/>
              </a:spcBef>
              <a:buFontTx/>
              <a:buNone/>
              <a:defRPr sz="1200" i="0">
                <a:latin typeface="Times New Roman" pitchFamily="18" charset="0"/>
              </a:defRPr>
            </a:lvl1pPr>
          </a:lstStyle>
          <a:p>
            <a:pPr>
              <a:defRPr/>
            </a:pPr>
            <a:fld id="{5C061818-8EDB-4733-9EB8-5464FDDE456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4028654" cy="35115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eaLnBrk="1" hangingPunct="1">
              <a:spcBef>
                <a:spcPct val="0"/>
              </a:spcBef>
              <a:buFontTx/>
              <a:buNone/>
              <a:defRPr sz="1200" i="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5267747" y="0"/>
            <a:ext cx="4028654" cy="35115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eaLnBrk="1" hangingPunct="1">
              <a:spcBef>
                <a:spcPct val="0"/>
              </a:spcBef>
              <a:buFontTx/>
              <a:buNone/>
              <a:defRPr sz="1200" i="0">
                <a:latin typeface="Times New Roman" pitchFamily="18" charset="0"/>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239092" y="3329624"/>
            <a:ext cx="6818216" cy="3155629"/>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6659248"/>
            <a:ext cx="4028654" cy="351153"/>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eaLnBrk="1" hangingPunct="1">
              <a:spcBef>
                <a:spcPct val="0"/>
              </a:spcBef>
              <a:buFontTx/>
              <a:buNone/>
              <a:defRPr sz="1200" i="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5267747" y="6659248"/>
            <a:ext cx="4028654" cy="351153"/>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eaLnBrk="1" hangingPunct="1">
              <a:spcBef>
                <a:spcPct val="0"/>
              </a:spcBef>
              <a:buFontTx/>
              <a:buNone/>
              <a:defRPr sz="1200" i="0">
                <a:latin typeface="Times New Roman" pitchFamily="18" charset="0"/>
              </a:defRPr>
            </a:lvl1pPr>
          </a:lstStyle>
          <a:p>
            <a:pPr>
              <a:defRPr/>
            </a:pPr>
            <a:fld id="{FB0B282E-3C15-40F6-8F9E-D030D3F8AF0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544133"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1088267"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632399"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2176532"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720666" algn="l" defTabSz="1088267" rtl="0" eaLnBrk="1" latinLnBrk="0" hangingPunct="1">
      <a:defRPr sz="1400" kern="1200">
        <a:solidFill>
          <a:schemeClr val="tx1"/>
        </a:solidFill>
        <a:latin typeface="+mn-lt"/>
        <a:ea typeface="+mn-ea"/>
        <a:cs typeface="+mn-cs"/>
      </a:defRPr>
    </a:lvl6pPr>
    <a:lvl7pPr marL="3264799" algn="l" defTabSz="1088267" rtl="0" eaLnBrk="1" latinLnBrk="0" hangingPunct="1">
      <a:defRPr sz="1400" kern="1200">
        <a:solidFill>
          <a:schemeClr val="tx1"/>
        </a:solidFill>
        <a:latin typeface="+mn-lt"/>
        <a:ea typeface="+mn-ea"/>
        <a:cs typeface="+mn-cs"/>
      </a:defRPr>
    </a:lvl7pPr>
    <a:lvl8pPr marL="3808932" algn="l" defTabSz="1088267" rtl="0" eaLnBrk="1" latinLnBrk="0" hangingPunct="1">
      <a:defRPr sz="1400" kern="1200">
        <a:solidFill>
          <a:schemeClr val="tx1"/>
        </a:solidFill>
        <a:latin typeface="+mn-lt"/>
        <a:ea typeface="+mn-ea"/>
        <a:cs typeface="+mn-cs"/>
      </a:defRPr>
    </a:lvl8pPr>
    <a:lvl9pPr marL="4353065" algn="l" defTabSz="108826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B0B282E-3C15-40F6-8F9E-D030D3F8AF03}" type="slidenum">
              <a:rPr lang="en-US" smtClean="0"/>
              <a:pPr>
                <a:defRPr/>
              </a:pPr>
              <a:t>1</a:t>
            </a:fld>
            <a:endParaRPr lang="en-US"/>
          </a:p>
        </p:txBody>
      </p:sp>
    </p:spTree>
    <p:extLst>
      <p:ext uri="{BB962C8B-B14F-4D97-AF65-F5344CB8AC3E}">
        <p14:creationId xmlns:p14="http://schemas.microsoft.com/office/powerpoint/2010/main" val="1809079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48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49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56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57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B0B282E-3C15-40F6-8F9E-D030D3F8AF03}" type="slidenum">
              <a:rPr lang="en-US" smtClean="0"/>
              <a:pPr>
                <a:defRPr/>
              </a:pPr>
              <a:t>8</a:t>
            </a:fld>
            <a:endParaRPr lang="en-US"/>
          </a:p>
        </p:txBody>
      </p:sp>
    </p:spTree>
    <p:extLst>
      <p:ext uri="{BB962C8B-B14F-4D97-AF65-F5344CB8AC3E}">
        <p14:creationId xmlns:p14="http://schemas.microsoft.com/office/powerpoint/2010/main" val="347277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62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63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67</a:t>
            </a:fld>
            <a:endParaRPr lang="en-US"/>
          </a:p>
        </p:txBody>
      </p:sp>
    </p:spTree>
    <p:extLst>
      <p:ext uri="{BB962C8B-B14F-4D97-AF65-F5344CB8AC3E}">
        <p14:creationId xmlns:p14="http://schemas.microsoft.com/office/powerpoint/2010/main" val="2523855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69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fontScale="92500" lnSpcReduction="10000"/>
          </a:bodyPr>
          <a:lstStyle/>
          <a:p>
            <a:r>
              <a:rPr lang="en-US" dirty="0"/>
              <a:t>This service is designed to meet business needs for time sensitive Parcels to be delivered next business day to most of Saudi Arabia. Next-Business-Day delivery by 10:30 A.M. to main cities of Saudi Arabia; additional day to remote areas (Renaming SMSA Priority Overnight Non Documents)	</a:t>
            </a:r>
          </a:p>
          <a:p>
            <a:endParaRPr lang="en-US" dirty="0"/>
          </a:p>
          <a:p>
            <a:pPr marL="0" indent="0">
              <a:lnSpc>
                <a:spcPct val="80000"/>
              </a:lnSpc>
              <a:buFont typeface="Wingdings" pitchFamily="2" charset="2"/>
              <a:buNone/>
            </a:pPr>
            <a:r>
              <a:rPr lang="en-US" dirty="0"/>
              <a:t>Previous</a:t>
            </a:r>
            <a:r>
              <a:rPr lang="en-US" baseline="0" dirty="0"/>
              <a:t> Details: </a:t>
            </a:r>
            <a:r>
              <a:rPr lang="en-US" sz="1200" dirty="0">
                <a:latin typeface="Calibri" pitchFamily="34" charset="0"/>
              </a:rPr>
              <a:t>SMSA Priority Overnight is our most popular time-definite mid morning service for documents and parcel.</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b="1" i="1" dirty="0">
                <a:latin typeface="Calibri" pitchFamily="34" charset="0"/>
              </a:rPr>
              <a:t>Features Of SPO:</a:t>
            </a:r>
          </a:p>
          <a:p>
            <a:pPr marL="0" indent="0" algn="ctr">
              <a:lnSpc>
                <a:spcPct val="80000"/>
              </a:lnSpc>
              <a:buFont typeface="Wingdings" pitchFamily="2" charset="2"/>
              <a:buNone/>
            </a:pPr>
            <a:endParaRPr lang="en-US" sz="1200" i="1"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Delivery Commitment </a:t>
            </a:r>
            <a:r>
              <a:rPr lang="en-US" sz="1200" dirty="0">
                <a:latin typeface="Calibri" pitchFamily="34" charset="0"/>
              </a:rPr>
              <a:t>: 10:30 to Metro Cities (RUH – JED – DHA)</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Service Days </a:t>
            </a:r>
            <a:r>
              <a:rPr lang="en-US" sz="1200" dirty="0">
                <a:latin typeface="Calibri" pitchFamily="34" charset="0"/>
              </a:rPr>
              <a:t>: 7 Days (Friday with Additional Charge and only in RUH-			JED-DHA)</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Delivery Area </a:t>
            </a:r>
            <a:r>
              <a:rPr lang="en-US" sz="1200" dirty="0">
                <a:latin typeface="Calibri" pitchFamily="34" charset="0"/>
              </a:rPr>
              <a:t>: Current SMSA Served Cities &amp; Towns.</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Cut-Off Time</a:t>
            </a:r>
            <a:r>
              <a:rPr lang="en-US" sz="1200" dirty="0">
                <a:latin typeface="Calibri" pitchFamily="34" charset="0"/>
              </a:rPr>
              <a:t> : 1800 Hours from Metro Cities.</a:t>
            </a:r>
            <a:endParaRPr lang="en-GB" sz="1200" dirty="0">
              <a:latin typeface="Calibri"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74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BF37958-7F89-4367-A006-B45060814625}" type="slidenum">
              <a:rPr lang="en-US" smtClean="0"/>
              <a:pPr/>
              <a:t>79</a:t>
            </a:fld>
            <a:endParaRPr lang="en-US"/>
          </a:p>
        </p:txBody>
      </p:sp>
      <p:sp>
        <p:nvSpPr>
          <p:cNvPr id="90115" name="Rectangle 2"/>
          <p:cNvSpPr>
            <a:spLocks noGrp="1" noRot="1" noChangeAspect="1" noChangeArrowheads="1" noTextEdit="1"/>
          </p:cNvSpPr>
          <p:nvPr>
            <p:ph type="sldImg"/>
          </p:nvPr>
        </p:nvSpPr>
        <p:spPr>
          <a:xfrm>
            <a:off x="458788" y="719138"/>
            <a:ext cx="6397625" cy="3600450"/>
          </a:xfrm>
          <a:ln/>
        </p:spPr>
      </p:sp>
      <p:sp>
        <p:nvSpPr>
          <p:cNvPr id="90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7625" cy="3600450"/>
          </a:xfrm>
        </p:spPr>
      </p:sp>
      <p:sp>
        <p:nvSpPr>
          <p:cNvPr id="3" name="Notes Placeholder 2"/>
          <p:cNvSpPr>
            <a:spLocks noGrp="1"/>
          </p:cNvSpPr>
          <p:nvPr>
            <p:ph type="body" idx="1"/>
          </p:nvPr>
        </p:nvSpPr>
        <p:spPr/>
        <p:txBody>
          <a:bodyPr>
            <a:normAutofit/>
          </a:bodyPr>
          <a:lstStyle/>
          <a:p>
            <a:r>
              <a:rPr lang="en-US" dirty="0"/>
              <a:t>BOLD Red Font, stands</a:t>
            </a:r>
            <a:r>
              <a:rPr lang="en-US" baseline="0" dirty="0"/>
              <a:t> for mandatory.</a:t>
            </a:r>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83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85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7625"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87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7625"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89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16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7625" cy="3600450"/>
          </a:xfrm>
        </p:spPr>
      </p:sp>
      <p:sp>
        <p:nvSpPr>
          <p:cNvPr id="3" name="Notes Placeholder 2"/>
          <p:cNvSpPr>
            <a:spLocks noGrp="1"/>
          </p:cNvSpPr>
          <p:nvPr>
            <p:ph type="body" idx="1"/>
          </p:nvPr>
        </p:nvSpPr>
        <p:spPr/>
        <p:txBody>
          <a:bodyPr>
            <a:normAutofit/>
          </a:bodyPr>
          <a:lstStyle/>
          <a:p>
            <a:r>
              <a:rPr lang="en-US" dirty="0"/>
              <a:t>http://en.wikipedia.org/wiki/Dimensional_weight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Dimensional weight is a calculation of a theoretical weight of a package. This theoretical weight is the weight of the package at a minimum density chosen by the freight carrier. If the package is below this minimum density, then the actual weight is irrelevant as the freight carrier will charge for the volume of the package as if it were of the chosen density (what the package would weigh at the minimum density). </a:t>
            </a:r>
          </a:p>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92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2254250" y="527050"/>
            <a:ext cx="4686300" cy="2638425"/>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Rot="1" noChangeAspect="1" noChangeArrowheads="1" noTextEdit="1"/>
          </p:cNvSpPr>
          <p:nvPr>
            <p:ph type="sldImg"/>
          </p:nvPr>
        </p:nvSpPr>
        <p:spPr>
          <a:xfrm>
            <a:off x="2254250" y="527050"/>
            <a:ext cx="4686300" cy="2638425"/>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xfrm>
            <a:off x="2254250" y="527050"/>
            <a:ext cx="4686300" cy="2638425"/>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xfrm>
            <a:off x="2254250" y="527050"/>
            <a:ext cx="4686300" cy="2638425"/>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xfrm>
            <a:off x="2254250" y="527050"/>
            <a:ext cx="4686300" cy="2638425"/>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Rot="1" noChangeAspect="1" noChangeArrowheads="1" noTextEdit="1"/>
          </p:cNvSpPr>
          <p:nvPr>
            <p:ph type="sldImg"/>
          </p:nvPr>
        </p:nvSpPr>
        <p:spPr>
          <a:xfrm>
            <a:off x="2254250" y="527050"/>
            <a:ext cx="4686300" cy="2638425"/>
          </a:xfrm>
          <a:ln/>
        </p:spPr>
      </p:sp>
      <p:sp>
        <p:nvSpPr>
          <p:cNvPr id="1167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17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58955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11621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2254250" y="527050"/>
            <a:ext cx="4686300" cy="2638425"/>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2254250" y="527050"/>
            <a:ext cx="4686300" cy="2638425"/>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148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1533E4-8D4B-46A6-AA90-B2467EACDE5C}" type="slidenum">
              <a:rPr lang="en-US" smtClean="0"/>
              <a:pPr/>
              <a:t>149</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19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159</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533E4-8D4B-46A6-AA90-B2467EACDE5C}" type="slidenum">
              <a:rPr lang="en-US" smtClean="0"/>
              <a:pPr/>
              <a:t>160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fontScale="92500" lnSpcReduction="10000"/>
          </a:bodyPr>
          <a:lstStyle/>
          <a:p>
            <a:r>
              <a:rPr lang="en-US" dirty="0"/>
              <a:t>This service is designed to meet business needs for time sensitive Parcels to be delivered next business day to most of Saudi Arabia. Next-Business-Day delivery by 10:30 A.M. to main cities of Saudi Arabia; additional day to remote areas (Renaming SMSA Priority Overnight Non Documents)	</a:t>
            </a:r>
          </a:p>
          <a:p>
            <a:endParaRPr lang="en-US" dirty="0"/>
          </a:p>
          <a:p>
            <a:pPr marL="0" indent="0">
              <a:lnSpc>
                <a:spcPct val="80000"/>
              </a:lnSpc>
              <a:buFont typeface="Wingdings" pitchFamily="2" charset="2"/>
              <a:buNone/>
            </a:pPr>
            <a:r>
              <a:rPr lang="en-US" dirty="0"/>
              <a:t>Previous</a:t>
            </a:r>
            <a:r>
              <a:rPr lang="en-US" baseline="0" dirty="0"/>
              <a:t> Details: </a:t>
            </a:r>
            <a:r>
              <a:rPr lang="en-US" sz="1200" dirty="0">
                <a:latin typeface="Calibri" pitchFamily="34" charset="0"/>
              </a:rPr>
              <a:t>SMSA Priority Overnight is our most popular time-definite mid morning service for documents and parcel.</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b="1" i="1" dirty="0">
                <a:latin typeface="Calibri" pitchFamily="34" charset="0"/>
              </a:rPr>
              <a:t>Features Of SPO:</a:t>
            </a:r>
          </a:p>
          <a:p>
            <a:pPr marL="0" indent="0" algn="ctr">
              <a:lnSpc>
                <a:spcPct val="80000"/>
              </a:lnSpc>
              <a:buFont typeface="Wingdings" pitchFamily="2" charset="2"/>
              <a:buNone/>
            </a:pPr>
            <a:endParaRPr lang="en-US" sz="1200" i="1"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Delivery Commitment </a:t>
            </a:r>
            <a:r>
              <a:rPr lang="en-US" sz="1200" dirty="0">
                <a:latin typeface="Calibri" pitchFamily="34" charset="0"/>
              </a:rPr>
              <a:t>: 10:30 to Metro Cities (RUH – JED – DHA)</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Service Days </a:t>
            </a:r>
            <a:r>
              <a:rPr lang="en-US" sz="1200" dirty="0">
                <a:latin typeface="Calibri" pitchFamily="34" charset="0"/>
              </a:rPr>
              <a:t>: 7 Days (Friday with Additional Charge and only in RUH-			JED-DHA)</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Delivery Area </a:t>
            </a:r>
            <a:r>
              <a:rPr lang="en-US" sz="1200" dirty="0">
                <a:latin typeface="Calibri" pitchFamily="34" charset="0"/>
              </a:rPr>
              <a:t>: Current SMSA Served Cities &amp; Towns.</a:t>
            </a:r>
          </a:p>
          <a:p>
            <a:pPr marL="0" indent="0">
              <a:lnSpc>
                <a:spcPct val="80000"/>
              </a:lnSpc>
              <a:buFont typeface="Wingdings" pitchFamily="2" charset="2"/>
              <a:buNone/>
            </a:pPr>
            <a:endParaRPr lang="en-US" sz="1200" dirty="0">
              <a:latin typeface="Calibri" pitchFamily="34" charset="0"/>
            </a:endParaRPr>
          </a:p>
          <a:p>
            <a:pPr marL="0" indent="0">
              <a:lnSpc>
                <a:spcPct val="80000"/>
              </a:lnSpc>
              <a:buFont typeface="Wingdings" pitchFamily="2" charset="2"/>
              <a:buNone/>
            </a:pPr>
            <a:r>
              <a:rPr lang="en-US" sz="1200" dirty="0">
                <a:latin typeface="Calibri" pitchFamily="34" charset="0"/>
                <a:sym typeface="Wingdings" pitchFamily="2" charset="2"/>
              </a:rPr>
              <a:t> </a:t>
            </a:r>
            <a:r>
              <a:rPr lang="en-US" sz="1200" b="1" dirty="0">
                <a:latin typeface="Calibri" pitchFamily="34" charset="0"/>
              </a:rPr>
              <a:t>Cut-Off Time</a:t>
            </a:r>
            <a:r>
              <a:rPr lang="en-US" sz="1200" dirty="0">
                <a:latin typeface="Calibri" pitchFamily="34" charset="0"/>
              </a:rPr>
              <a:t> : 1800 Hours from Metro Cities.</a:t>
            </a:r>
            <a:endParaRPr lang="en-GB" sz="1200" dirty="0">
              <a:latin typeface="Calibri"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0B282E-3C15-40F6-8F9E-D030D3F8AF03}" type="slidenum">
              <a:rPr lang="en-US" smtClean="0"/>
              <a:pPr>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015" y="1371600"/>
            <a:ext cx="10466138" cy="1828800"/>
          </a:xfrm>
          <a:ln>
            <a:noFill/>
          </a:ln>
        </p:spPr>
        <p:txBody>
          <a:bodyPr vert="horz" tIns="0" rIns="2176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7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015" y="3228536"/>
            <a:ext cx="10470201" cy="1752600"/>
          </a:xfrm>
        </p:spPr>
        <p:txBody>
          <a:bodyPr lIns="0" rIns="21766"/>
          <a:lstStyle>
            <a:lvl1pPr marL="0" marR="54413" indent="0" algn="r">
              <a:buNone/>
              <a:defRPr>
                <a:solidFill>
                  <a:schemeClr val="tx1"/>
                </a:solidFill>
              </a:defRPr>
            </a:lvl1pPr>
            <a:lvl2pPr marL="544133" indent="0" algn="ctr">
              <a:buNone/>
            </a:lvl2pPr>
            <a:lvl3pPr marL="1088267" indent="0" algn="ctr">
              <a:buNone/>
            </a:lvl3pPr>
            <a:lvl4pPr marL="1632399" indent="0" algn="ctr">
              <a:buNone/>
            </a:lvl4pPr>
            <a:lvl5pPr marL="2176532" indent="0" algn="ctr">
              <a:buNone/>
            </a:lvl5pPr>
            <a:lvl6pPr marL="2720666" indent="0" algn="ctr">
              <a:buNone/>
            </a:lvl6pPr>
            <a:lvl7pPr marL="3264799" indent="0" algn="ctr">
              <a:buNone/>
            </a:lvl7pPr>
            <a:lvl8pPr marL="3808932" indent="0" algn="ctr">
              <a:buNone/>
            </a:lvl8pPr>
            <a:lvl9pPr marL="4353065" indent="0" algn="ctr">
              <a:buNone/>
            </a:lvl9pPr>
          </a:lstStyle>
          <a:p>
            <a:r>
              <a:rPr kumimoji="0" lang="en-US"/>
              <a:t>Click to edit Master subtitle style</a:t>
            </a:r>
          </a:p>
        </p:txBody>
      </p:sp>
      <p:sp>
        <p:nvSpPr>
          <p:cNvPr id="27" name="Slide Number Placeholder 26"/>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1/1/2015</a:t>
            </a:r>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9" y="914402"/>
            <a:ext cx="2742485"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2" y="914402"/>
            <a:ext cx="802431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1/1/2015</a:t>
            </a:r>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10868369" cy="1143000"/>
          </a:xfrm>
        </p:spPr>
        <p:txBody>
          <a:bodyPr/>
          <a:lstStyle>
            <a:lvl1pPr algn="l">
              <a:defRPr/>
            </a:lvl1pPr>
          </a:lstStyle>
          <a:p>
            <a:r>
              <a:rPr lang="en-US" dirty="0"/>
              <a:t>Click to edit Master title style</a:t>
            </a:r>
            <a:endParaRPr lang="ar-SA" dirty="0"/>
          </a:p>
        </p:txBody>
      </p:sp>
      <p:sp>
        <p:nvSpPr>
          <p:cNvPr id="3" name="Date Placeholder 2"/>
          <p:cNvSpPr>
            <a:spLocks noGrp="1"/>
          </p:cNvSpPr>
          <p:nvPr>
            <p:ph type="dt" sz="half" idx="10"/>
          </p:nvPr>
        </p:nvSpPr>
        <p:spPr>
          <a:xfrm>
            <a:off x="609442" y="6356351"/>
            <a:ext cx="2844059" cy="365125"/>
          </a:xfrm>
          <a:prstGeom prst="rect">
            <a:avLst/>
          </a:prstGeom>
        </p:spPr>
        <p:txBody>
          <a:bodyPr/>
          <a:lstStyle/>
          <a:p>
            <a:r>
              <a:rPr lang="en-US"/>
              <a:t>1/1/2015</a:t>
            </a:r>
            <a:endParaRPr lang="en-US" dirty="0"/>
          </a:p>
        </p:txBody>
      </p:sp>
      <p:sp>
        <p:nvSpPr>
          <p:cNvPr id="5" name="Slide Number Placeholder 4"/>
          <p:cNvSpPr>
            <a:spLocks noGrp="1"/>
          </p:cNvSpPr>
          <p:nvPr>
            <p:ph type="sldNum" sz="quarter" idx="12"/>
          </p:nvPr>
        </p:nvSpPr>
        <p:spPr/>
        <p:txBody>
          <a:bodyPr/>
          <a:lstStyle/>
          <a:p>
            <a:fld id="{9E73B2AB-2042-4D5A-A562-6B4CE683568F}" type="slidenum">
              <a:rPr lang="en-US" smtClean="0"/>
              <a:pPr/>
              <a:t>‹#›</a:t>
            </a:fld>
            <a:endParaRPr lang="en-US" dirty="0"/>
          </a:p>
        </p:txBody>
      </p:sp>
      <p:sp>
        <p:nvSpPr>
          <p:cNvPr id="9" name="Content Placeholder 8"/>
          <p:cNvSpPr>
            <a:spLocks noGrp="1"/>
          </p:cNvSpPr>
          <p:nvPr>
            <p:ph sz="quarter" idx="13"/>
          </p:nvPr>
        </p:nvSpPr>
        <p:spPr>
          <a:xfrm>
            <a:off x="0" y="1828800"/>
            <a:ext cx="12188825" cy="4495800"/>
          </a:xfrm>
        </p:spPr>
        <p:txBody>
          <a:bodyPr/>
          <a:lstStyle>
            <a:lvl1pPr>
              <a:defRPr sz="2400"/>
            </a:lvl1pPr>
            <a:lvl2pPr>
              <a:defRPr sz="2100"/>
            </a:lvl2pPr>
            <a:lvl3pPr>
              <a:defRPr sz="1900"/>
            </a:lvl3pPr>
            <a:lvl4pPr>
              <a:defRPr sz="17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SA" dirty="0"/>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sz="17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6952" y="1316736"/>
            <a:ext cx="10360502"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7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6952" y="2704665"/>
            <a:ext cx="10360502" cy="1509712"/>
          </a:xfrm>
        </p:spPr>
        <p:txBody>
          <a:bodyPr lIns="54413" rIns="54413" anchor="t"/>
          <a:lstStyle>
            <a:lvl1pPr marL="0" indent="0">
              <a:buNone/>
              <a:defRPr sz="2600">
                <a:solidFill>
                  <a:schemeClr val="tx1"/>
                </a:solidFill>
              </a:defRPr>
            </a:lvl1pPr>
            <a:lvl2pPr>
              <a:buNone/>
              <a:defRPr sz="21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t>1/1/2015</a:t>
            </a:r>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704088"/>
            <a:ext cx="10969943" cy="1143000"/>
          </a:xfrm>
        </p:spPr>
        <p:txBody>
          <a:bodyPr/>
          <a:lstStyle/>
          <a:p>
            <a:r>
              <a:rPr kumimoji="0" lang="en-US"/>
              <a:t>Click to edit Master title style</a:t>
            </a:r>
          </a:p>
        </p:txBody>
      </p:sp>
      <p:sp>
        <p:nvSpPr>
          <p:cNvPr id="3" name="Content Placeholder 2"/>
          <p:cNvSpPr>
            <a:spLocks noGrp="1"/>
          </p:cNvSpPr>
          <p:nvPr>
            <p:ph sz="half" idx="1"/>
          </p:nvPr>
        </p:nvSpPr>
        <p:spPr>
          <a:xfrm>
            <a:off x="609441" y="1920085"/>
            <a:ext cx="5383398" cy="4434840"/>
          </a:xfrm>
        </p:spPr>
        <p:txBody>
          <a:bodyPr/>
          <a:lstStyle>
            <a:lvl1pPr>
              <a:defRPr sz="2400"/>
            </a:lvl1pPr>
            <a:lvl2pPr>
              <a:defRPr sz="2900"/>
            </a:lvl2pPr>
            <a:lvl3pPr>
              <a:defRPr sz="2400"/>
            </a:lvl3pPr>
            <a:lvl4pPr>
              <a:defRPr sz="2100"/>
            </a:lvl4pPr>
            <a:lvl5pPr>
              <a:defRPr sz="21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6195987" y="1920085"/>
            <a:ext cx="5383398" cy="4434840"/>
          </a:xfrm>
        </p:spPr>
        <p:txBody>
          <a:bodyPr/>
          <a:lstStyle>
            <a:lvl1pPr>
              <a:defRPr sz="3100"/>
            </a:lvl1pPr>
            <a:lvl2pPr>
              <a:defRPr sz="2900"/>
            </a:lvl2pPr>
            <a:lvl3pPr>
              <a:defRPr sz="2400"/>
            </a:lvl3pPr>
            <a:lvl4pPr>
              <a:defRPr sz="2100"/>
            </a:lvl4pPr>
            <a:lvl5pPr>
              <a:defRPr sz="21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1/1/2015</a:t>
            </a:r>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2" y="704088"/>
            <a:ext cx="10969943" cy="1143000"/>
          </a:xfrm>
        </p:spPr>
        <p:txBody>
          <a:bodyPr tIns="54413" anchor="b"/>
          <a:lstStyle>
            <a:lvl1pPr>
              <a:defRPr/>
            </a:lvl1pPr>
          </a:lstStyle>
          <a:p>
            <a:r>
              <a:rPr kumimoji="0" lang="en-US"/>
              <a:t>Click to edit Master title style</a:t>
            </a:r>
          </a:p>
        </p:txBody>
      </p:sp>
      <p:sp>
        <p:nvSpPr>
          <p:cNvPr id="3" name="Text Placeholder 2"/>
          <p:cNvSpPr>
            <a:spLocks noGrp="1"/>
          </p:cNvSpPr>
          <p:nvPr>
            <p:ph type="body" idx="1"/>
          </p:nvPr>
        </p:nvSpPr>
        <p:spPr>
          <a:xfrm>
            <a:off x="609441" y="1855248"/>
            <a:ext cx="5385515" cy="659352"/>
          </a:xfrm>
        </p:spPr>
        <p:txBody>
          <a:bodyPr lIns="54413" tIns="0" rIns="54413" bIns="0" anchor="ctr">
            <a:noAutofit/>
          </a:bodyP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1755" y="1859758"/>
            <a:ext cx="5387630" cy="654843"/>
          </a:xfrm>
        </p:spPr>
        <p:txBody>
          <a:bodyPr lIns="54413" tIns="0" rIns="54413" bIns="0" anchor="ct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441" y="2514601"/>
            <a:ext cx="5385515" cy="384572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1755" y="2514601"/>
            <a:ext cx="5387630" cy="384572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t>1/1/2015</a:t>
            </a:r>
          </a:p>
        </p:txBody>
      </p:sp>
      <p:sp>
        <p:nvSpPr>
          <p:cNvPr id="9" name="Slide Number Placeholder 8"/>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1" y="704088"/>
            <a:ext cx="11071516" cy="1143000"/>
          </a:xfrm>
        </p:spPr>
        <p:txBody>
          <a:bodyPr vert="horz" tIns="54413"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700" b="0">
                <a:ln>
                  <a:noFill/>
                </a:ln>
                <a:solidFill>
                  <a:schemeClr val="tx2"/>
                </a:solidFill>
                <a:effectLst/>
                <a:latin typeface="+mj-lt"/>
                <a:ea typeface="+mj-ea"/>
                <a:cs typeface="+mj-cs"/>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r>
              <a:rPr lang="en-US"/>
              <a:t>1/1/2015</a:t>
            </a:r>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1/1/2015</a:t>
            </a:r>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162" y="514352"/>
            <a:ext cx="3656648" cy="1162050"/>
          </a:xfrm>
        </p:spPr>
        <p:txBody>
          <a:bodyPr lIns="0" anchor="b">
            <a:noAutofit/>
          </a:bodyPr>
          <a:lstStyle>
            <a:lvl1pPr algn="l" rtl="0">
              <a:spcBef>
                <a:spcPct val="0"/>
              </a:spcBef>
              <a:buNone/>
              <a:defRPr sz="31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162" y="1676400"/>
            <a:ext cx="3656648" cy="4572000"/>
          </a:xfrm>
        </p:spPr>
        <p:txBody>
          <a:bodyPr lIns="21766" rIns="21766"/>
          <a:lstStyle>
            <a:lvl1pPr marL="0" indent="0" algn="l">
              <a:buNone/>
              <a:defRPr sz="1700"/>
            </a:lvl1pPr>
            <a:lvl2pPr indent="0" algn="l">
              <a:buNone/>
              <a:defRPr sz="1400"/>
            </a:lvl2pPr>
            <a:lvl3pPr indent="0" algn="l">
              <a:buNone/>
              <a:defRPr sz="1200"/>
            </a:lvl3pPr>
            <a:lvl4pPr indent="0" algn="l">
              <a:buNone/>
              <a:defRPr sz="1100"/>
            </a:lvl4pPr>
            <a:lvl5pPr indent="0" algn="l">
              <a:buNone/>
              <a:defRPr sz="11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5492" y="1676400"/>
            <a:ext cx="6813892" cy="4572000"/>
          </a:xfrm>
        </p:spPr>
        <p:txBody>
          <a:bodyPr tIns="0"/>
          <a:lstStyle>
            <a:lvl1pPr>
              <a:defRPr sz="3300"/>
            </a:lvl1pPr>
            <a:lvl2pPr>
              <a:defRPr sz="3100"/>
            </a:lvl2pPr>
            <a:lvl3pPr>
              <a:defRPr sz="2900"/>
            </a:lvl3pPr>
            <a:lvl4pPr>
              <a:defRPr sz="2400"/>
            </a:lvl4pPr>
            <a:lvl5pPr>
              <a:defRPr sz="21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1/1/2015</a:t>
            </a:r>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19905" y="1108077"/>
            <a:ext cx="7008575"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827" tIns="54413" rIns="108827" bIns="54413" rtlCol="0" anchor="ctr"/>
          <a:lstStyle/>
          <a:p>
            <a:pPr algn="ctr" eaLnBrk="1" latinLnBrk="0" hangingPunct="1"/>
            <a:endParaRPr kumimoji="0" lang="en-US"/>
          </a:p>
        </p:txBody>
      </p:sp>
      <p:sp>
        <p:nvSpPr>
          <p:cNvPr id="12" name="Right Triangle 11"/>
          <p:cNvSpPr/>
          <p:nvPr/>
        </p:nvSpPr>
        <p:spPr>
          <a:xfrm rot="420000" flipV="1">
            <a:off x="10669400" y="5359769"/>
            <a:ext cx="207210"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827" tIns="54413" rIns="108827" bIns="54413" rtlCol="0" anchor="ctr"/>
          <a:lstStyle/>
          <a:p>
            <a:pPr algn="ctr" eaLnBrk="1" latinLnBrk="0" hangingPunct="1"/>
            <a:endParaRPr kumimoji="0" lang="en-US"/>
          </a:p>
        </p:txBody>
      </p:sp>
      <p:sp>
        <p:nvSpPr>
          <p:cNvPr id="2" name="Title 1"/>
          <p:cNvSpPr>
            <a:spLocks noGrp="1"/>
          </p:cNvSpPr>
          <p:nvPr>
            <p:ph type="title"/>
          </p:nvPr>
        </p:nvSpPr>
        <p:spPr>
          <a:xfrm>
            <a:off x="812588" y="1176997"/>
            <a:ext cx="2949696" cy="1582621"/>
          </a:xfrm>
        </p:spPr>
        <p:txBody>
          <a:bodyPr vert="horz" lIns="54413" tIns="54413" rIns="54413" bIns="54413" anchor="b"/>
          <a:lstStyle>
            <a:lvl1pPr algn="l">
              <a:buNone/>
              <a:defRPr sz="24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589" y="2828785"/>
            <a:ext cx="2945633" cy="2179320"/>
          </a:xfrm>
        </p:spPr>
        <p:txBody>
          <a:bodyPr lIns="76179" rIns="54413" bIns="54413" anchor="t"/>
          <a:lstStyle>
            <a:lvl1pPr marL="0" indent="0" algn="l">
              <a:spcBef>
                <a:spcPts val="298"/>
              </a:spcBef>
              <a:buFontTx/>
              <a:buNone/>
              <a:defRPr sz="1600"/>
            </a:lvl1pPr>
            <a:lvl2pPr>
              <a:defRPr sz="1400"/>
            </a:lvl2pPr>
            <a:lvl3pPr>
              <a:defRPr sz="1200"/>
            </a:lvl3pPr>
            <a:lvl4pPr>
              <a:defRPr sz="1100"/>
            </a:lvl4pPr>
            <a:lvl5pPr>
              <a:defRPr sz="11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1/1/2015</a:t>
            </a:r>
          </a:p>
        </p:txBody>
      </p:sp>
      <p:sp>
        <p:nvSpPr>
          <p:cNvPr id="7" name="Slide Number Placeholder 6"/>
          <p:cNvSpPr>
            <a:spLocks noGrp="1"/>
          </p:cNvSpPr>
          <p:nvPr>
            <p:ph type="sldNum" sz="quarter" idx="12"/>
          </p:nvPr>
        </p:nvSpPr>
        <p:spPr>
          <a:xfrm>
            <a:off x="10766796" y="6356351"/>
            <a:ext cx="812588" cy="365125"/>
          </a:xfrm>
        </p:spPr>
        <p:txBody>
          <a:bodyPr/>
          <a:lstStyle/>
          <a:p>
            <a:fld id="{91974DF9-AD47-4691-BA21-BBFCE3637A9A}" type="slidenum">
              <a:rPr kumimoji="0" lang="en-US" smtClean="0"/>
              <a:pPr/>
              <a:t>‹#›</a:t>
            </a:fld>
            <a:endParaRPr kumimoji="0" lang="en-US"/>
          </a:p>
        </p:txBody>
      </p:sp>
      <p:sp>
        <p:nvSpPr>
          <p:cNvPr id="3" name="Picture Placeholder 2"/>
          <p:cNvSpPr>
            <a:spLocks noGrp="1"/>
          </p:cNvSpPr>
          <p:nvPr>
            <p:ph type="pic" idx="1"/>
          </p:nvPr>
        </p:nvSpPr>
        <p:spPr>
          <a:xfrm rot="420000">
            <a:off x="4646515" y="1199517"/>
            <a:ext cx="6155356" cy="3931920"/>
          </a:xfrm>
          <a:prstGeom prst="rect">
            <a:avLst/>
          </a:prstGeom>
          <a:solidFill>
            <a:schemeClr val="bg2"/>
          </a:solidFill>
          <a:ln w="3000" cap="rnd">
            <a:solidFill>
              <a:srgbClr val="C0C0C0"/>
            </a:solidFill>
            <a:round/>
          </a:ln>
          <a:effectLst/>
        </p:spPr>
        <p:txBody>
          <a:bodyPr/>
          <a:lstStyle>
            <a:lvl1pPr marL="0" indent="0">
              <a:buNone/>
              <a:defRPr sz="3800"/>
            </a:lvl1pPr>
          </a:lstStyle>
          <a:p>
            <a:r>
              <a:rPr kumimoji="0" lang="en-US"/>
              <a:t>Click icon to add picture</a:t>
            </a:r>
            <a:endParaRPr kumimoji="0" lang="en-US" dirty="0"/>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442" y="704088"/>
            <a:ext cx="10969943" cy="819912"/>
          </a:xfrm>
          <a:prstGeom prst="rect">
            <a:avLst/>
          </a:prstGeom>
        </p:spPr>
        <p:txBody>
          <a:bodyPr vert="horz" lIns="0" tIns="54413"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609442" y="1600200"/>
            <a:ext cx="10969943" cy="4724400"/>
          </a:xfrm>
          <a:prstGeom prst="rect">
            <a:avLst/>
          </a:prstGeom>
        </p:spPr>
        <p:txBody>
          <a:bodyPr vert="horz" lIns="108827" tIns="54413" rIns="108827" bIns="5441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442" y="6356351"/>
            <a:ext cx="2844059" cy="365125"/>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r>
              <a:rPr lang="en-US"/>
              <a:t>1/1/2015</a:t>
            </a:r>
            <a:endParaRPr lang="en-US" dirty="0"/>
          </a:p>
        </p:txBody>
      </p:sp>
      <p:sp>
        <p:nvSpPr>
          <p:cNvPr id="18" name="Slide Number Placeholder 17"/>
          <p:cNvSpPr>
            <a:spLocks noGrp="1"/>
          </p:cNvSpPr>
          <p:nvPr>
            <p:ph type="sldNum" sz="quarter" idx="4"/>
          </p:nvPr>
        </p:nvSpPr>
        <p:spPr>
          <a:xfrm>
            <a:off x="10563648" y="6356351"/>
            <a:ext cx="1015736" cy="365125"/>
          </a:xfrm>
          <a:prstGeom prst="rect">
            <a:avLst/>
          </a:prstGeom>
        </p:spPr>
        <p:txBody>
          <a:bodyPr vert="horz" lIns="0" tIns="0" rIns="0" bIns="0" anchor="b"/>
          <a:lstStyle>
            <a:lvl1pPr algn="r" eaLnBrk="1" latinLnBrk="0" hangingPunct="1">
              <a:defRPr kumimoji="0" sz="1400">
                <a:solidFill>
                  <a:schemeClr val="tx2">
                    <a:shade val="90000"/>
                  </a:schemeClr>
                </a:solidFill>
              </a:defRPr>
            </a:lvl1pPr>
          </a:lstStyle>
          <a:p>
            <a:fld id="{91974DF9-AD47-4691-BA21-BBFCE3637A9A}" type="slidenum">
              <a:rPr kumimoji="0" lang="en-US" smtClean="0"/>
              <a:pPr/>
              <a:t>‹#›</a:t>
            </a:fld>
            <a:endParaRPr kumimoji="0" lang="en-US"/>
          </a:p>
        </p:txBody>
      </p:sp>
      <p:sp>
        <p:nvSpPr>
          <p:cNvPr id="14" name="Text Box 10"/>
          <p:cNvSpPr txBox="1">
            <a:spLocks noChangeArrowheads="1"/>
          </p:cNvSpPr>
          <p:nvPr userDrawn="1"/>
        </p:nvSpPr>
        <p:spPr bwMode="auto">
          <a:xfrm>
            <a:off x="8481391" y="6553201"/>
            <a:ext cx="3707434" cy="371499"/>
          </a:xfrm>
          <a:prstGeom prst="rect">
            <a:avLst/>
          </a:prstGeom>
          <a:noFill/>
          <a:ln w="12700" cap="sq">
            <a:noFill/>
            <a:miter lim="800000"/>
            <a:headEnd type="none" w="sm" len="sm"/>
            <a:tailEnd type="none" w="sm" len="sm"/>
          </a:ln>
          <a:effectLst/>
        </p:spPr>
        <p:txBody>
          <a:bodyPr lIns="108827" tIns="54413" rIns="108827" bIns="54413">
            <a:spAutoFit/>
          </a:bodyPr>
          <a:lstStyle/>
          <a:p>
            <a:pPr algn="r" eaLnBrk="1" hangingPunct="1">
              <a:spcBef>
                <a:spcPct val="50000"/>
              </a:spcBef>
              <a:buFontTx/>
              <a:buNone/>
              <a:defRPr/>
            </a:pPr>
            <a:endParaRPr lang="en-GB" sz="1700" i="0" dirty="0">
              <a:solidFill>
                <a:srgbClr val="333300"/>
              </a:solidFill>
              <a:latin typeface="Times New Roman" pitchFamily="18" charset="0"/>
            </a:endParaRPr>
          </a:p>
        </p:txBody>
      </p:sp>
      <p:sp>
        <p:nvSpPr>
          <p:cNvPr id="15" name="Text Box 12"/>
          <p:cNvSpPr txBox="1">
            <a:spLocks noChangeArrowheads="1"/>
          </p:cNvSpPr>
          <p:nvPr userDrawn="1"/>
        </p:nvSpPr>
        <p:spPr bwMode="auto">
          <a:xfrm>
            <a:off x="9649486" y="6248400"/>
            <a:ext cx="1726750" cy="325332"/>
          </a:xfrm>
          <a:prstGeom prst="rect">
            <a:avLst/>
          </a:prstGeom>
          <a:noFill/>
          <a:ln w="9525" algn="ctr">
            <a:noFill/>
            <a:miter lim="800000"/>
            <a:headEnd/>
            <a:tailEnd/>
          </a:ln>
          <a:effectLst/>
        </p:spPr>
        <p:txBody>
          <a:bodyPr lIns="108827" tIns="54413" rIns="108827" bIns="54413">
            <a:spAutoFit/>
          </a:bodyPr>
          <a:lstStyle/>
          <a:p>
            <a:pPr eaLnBrk="1" hangingPunct="1">
              <a:spcBef>
                <a:spcPct val="50000"/>
              </a:spcBef>
              <a:buFontTx/>
              <a:buNone/>
              <a:defRPr/>
            </a:pPr>
            <a:r>
              <a:rPr lang="en-US" sz="1400" b="1" i="0" dirty="0">
                <a:solidFill>
                  <a:schemeClr val="bg1"/>
                </a:solidFill>
              </a:rPr>
              <a:t>Page ǀ </a:t>
            </a:r>
            <a:fld id="{C472C048-699A-4D91-899C-DF44F8E462B8}" type="slidenum">
              <a:rPr lang="en-US" sz="1400" b="1" i="0">
                <a:solidFill>
                  <a:schemeClr val="bg1"/>
                </a:solidFill>
              </a:rPr>
              <a:pPr eaLnBrk="1" hangingPunct="1">
                <a:spcBef>
                  <a:spcPct val="50000"/>
                </a:spcBef>
                <a:buFontTx/>
                <a:buNone/>
                <a:defRPr/>
              </a:pPr>
              <a:t>‹#›</a:t>
            </a:fld>
            <a:r>
              <a:rPr lang="en-US" sz="1400" b="1" i="0" dirty="0">
                <a:solidFill>
                  <a:schemeClr val="bg1"/>
                </a:solidFill>
              </a:rPr>
              <a:t> of 30</a:t>
            </a:r>
          </a:p>
        </p:txBody>
      </p:sp>
      <p:pic>
        <p:nvPicPr>
          <p:cNvPr id="22" name="Picture 2" descr="D:\Edwin-Data\Documents\@Logo Icon &amp; Images\GUIDE\DEPARTMENT_BLANK.png"/>
          <p:cNvPicPr>
            <a:picLocks noChangeAspect="1" noChangeArrowheads="1"/>
          </p:cNvPicPr>
          <p:nvPr userDrawn="1"/>
        </p:nvPicPr>
        <p:blipFill>
          <a:blip r:embed="rId14" cstate="print"/>
          <a:srcRect t="81111" r="17468"/>
          <a:stretch>
            <a:fillRect/>
          </a:stretch>
        </p:blipFill>
        <p:spPr bwMode="auto">
          <a:xfrm>
            <a:off x="0" y="0"/>
            <a:ext cx="12188825" cy="685800"/>
          </a:xfrm>
          <a:prstGeom prst="rect">
            <a:avLst/>
          </a:prstGeom>
          <a:noFill/>
        </p:spPr>
      </p:pic>
      <p:pic>
        <p:nvPicPr>
          <p:cNvPr id="3" name="Picture 2">
            <a:extLst>
              <a:ext uri="{FF2B5EF4-FFF2-40B4-BE49-F238E27FC236}">
                <a16:creationId xmlns:a16="http://schemas.microsoft.com/office/drawing/2014/main" id="{27E03125-1E99-8740-D940-3E0C9760F86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3212" y="225525"/>
            <a:ext cx="1295400" cy="307875"/>
          </a:xfrm>
          <a:prstGeom prst="rect">
            <a:avLst/>
          </a:prstGeom>
        </p:spPr>
      </p:pic>
      <p:pic>
        <p:nvPicPr>
          <p:cNvPr id="4" name="Picture 3">
            <a:extLst>
              <a:ext uri="{FF2B5EF4-FFF2-40B4-BE49-F238E27FC236}">
                <a16:creationId xmlns:a16="http://schemas.microsoft.com/office/drawing/2014/main" id="{60809B0F-5527-CFD5-0830-1C18123C6AE2}"/>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007646" y="5946776"/>
            <a:ext cx="9906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ransition spd="slow">
    <p:fade thruBlk="1"/>
  </p:transition>
  <p:hf sldNum="0" hdr="0" ftr="0" dt="0"/>
  <p:txStyles>
    <p:titleStyle>
      <a:lvl1pPr algn="l" rtl="0" eaLnBrk="1" latinLnBrk="0" hangingPunct="1">
        <a:spcBef>
          <a:spcPct val="0"/>
        </a:spcBef>
        <a:buNone/>
        <a:defRPr kumimoji="0" sz="4700" b="0" kern="1200">
          <a:ln>
            <a:noFill/>
          </a:ln>
          <a:solidFill>
            <a:schemeClr val="tx2"/>
          </a:solidFill>
          <a:effectLst/>
          <a:latin typeface="+mj-lt"/>
          <a:ea typeface="+mj-ea"/>
          <a:cs typeface="+mj-cs"/>
        </a:defRPr>
      </a:lvl1pPr>
    </p:titleStyle>
    <p:bodyStyle>
      <a:lvl1pPr marL="326480" indent="-326480" algn="l" rtl="0" eaLnBrk="1" latinLnBrk="0" hangingPunct="1">
        <a:spcBef>
          <a:spcPct val="20000"/>
        </a:spcBef>
        <a:buClr>
          <a:schemeClr val="accent3"/>
        </a:buClr>
        <a:buSzPct val="95000"/>
        <a:buFont typeface="Wingdings 2"/>
        <a:buChar char=""/>
        <a:defRPr kumimoji="0" sz="3100" kern="1200">
          <a:solidFill>
            <a:schemeClr val="tx1"/>
          </a:solidFill>
          <a:latin typeface="Arial" pitchFamily="34" charset="0"/>
          <a:ea typeface="+mn-ea"/>
          <a:cs typeface="Arial" pitchFamily="34" charset="0"/>
        </a:defRPr>
      </a:lvl1pPr>
      <a:lvl2pPr marL="761787" indent="-293832" algn="l" rtl="0" eaLnBrk="1" latinLnBrk="0" hangingPunct="1">
        <a:spcBef>
          <a:spcPct val="20000"/>
        </a:spcBef>
        <a:buClr>
          <a:schemeClr val="accent1"/>
        </a:buClr>
        <a:buSzPct val="85000"/>
        <a:buFont typeface="Wingdings 2"/>
        <a:buChar char=""/>
        <a:defRPr kumimoji="0" sz="2900" kern="1200">
          <a:solidFill>
            <a:schemeClr val="tx1"/>
          </a:solidFill>
          <a:latin typeface="Arial" pitchFamily="34" charset="0"/>
          <a:ea typeface="+mn-ea"/>
          <a:cs typeface="Arial" pitchFamily="34" charset="0"/>
        </a:defRPr>
      </a:lvl2pPr>
      <a:lvl3pPr marL="1088267" indent="-293832" algn="l" rtl="0" eaLnBrk="1" latinLnBrk="0" hangingPunct="1">
        <a:spcBef>
          <a:spcPct val="20000"/>
        </a:spcBef>
        <a:buClr>
          <a:schemeClr val="accent2"/>
        </a:buClr>
        <a:buSzPct val="70000"/>
        <a:buFont typeface="Wingdings 2"/>
        <a:buChar char=""/>
        <a:defRPr kumimoji="0" sz="2500" kern="1200">
          <a:solidFill>
            <a:schemeClr val="tx1"/>
          </a:solidFill>
          <a:latin typeface="Arial" pitchFamily="34" charset="0"/>
          <a:ea typeface="+mn-ea"/>
          <a:cs typeface="Arial" pitchFamily="34" charset="0"/>
        </a:defRPr>
      </a:lvl3pPr>
      <a:lvl4pPr marL="1414746" indent="-250301" algn="l" rtl="0" eaLnBrk="1" latinLnBrk="0" hangingPunct="1">
        <a:spcBef>
          <a:spcPct val="20000"/>
        </a:spcBef>
        <a:buClr>
          <a:schemeClr val="accent3"/>
        </a:buClr>
        <a:buSzPct val="65000"/>
        <a:buFont typeface="Wingdings 2"/>
        <a:buChar char=""/>
        <a:defRPr kumimoji="0" sz="2400" kern="1200">
          <a:solidFill>
            <a:schemeClr val="tx1"/>
          </a:solidFill>
          <a:latin typeface="Arial" pitchFamily="34" charset="0"/>
          <a:ea typeface="+mn-ea"/>
          <a:cs typeface="Arial" pitchFamily="34" charset="0"/>
        </a:defRPr>
      </a:lvl4pPr>
      <a:lvl5pPr marL="1741226" indent="-250301" algn="l" rtl="0" eaLnBrk="1" latinLnBrk="0" hangingPunct="1">
        <a:spcBef>
          <a:spcPct val="20000"/>
        </a:spcBef>
        <a:buClr>
          <a:schemeClr val="accent4"/>
        </a:buClr>
        <a:buSzPct val="65000"/>
        <a:buFont typeface="Wingdings 2"/>
        <a:buChar char=""/>
        <a:defRPr kumimoji="0" sz="2400" kern="1200">
          <a:solidFill>
            <a:schemeClr val="tx1"/>
          </a:solidFill>
          <a:latin typeface="Arial" pitchFamily="34" charset="0"/>
          <a:ea typeface="+mn-ea"/>
          <a:cs typeface="Arial" pitchFamily="34" charset="0"/>
        </a:defRPr>
      </a:lvl5pPr>
      <a:lvl6pPr marL="2067706" indent="-250301"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285359" indent="-217653" algn="l" rtl="0" eaLnBrk="1" latinLnBrk="0" hangingPunct="1">
        <a:spcBef>
          <a:spcPct val="20000"/>
        </a:spcBef>
        <a:buClr>
          <a:schemeClr val="accent6"/>
        </a:buClr>
        <a:buSzPct val="80000"/>
        <a:buFont typeface="Wingdings 2"/>
        <a:buChar char=""/>
        <a:defRPr kumimoji="0" sz="1900" kern="1200" baseline="0">
          <a:solidFill>
            <a:schemeClr val="tx1"/>
          </a:solidFill>
          <a:latin typeface="+mn-lt"/>
          <a:ea typeface="+mn-ea"/>
          <a:cs typeface="+mn-cs"/>
        </a:defRPr>
      </a:lvl7pPr>
      <a:lvl8pPr marL="2611839" indent="-217653" algn="l" rtl="0" eaLnBrk="1" latinLnBrk="0" hangingPunct="1">
        <a:spcBef>
          <a:spcPct val="20000"/>
        </a:spcBef>
        <a:buClr>
          <a:schemeClr val="tx2"/>
        </a:buClr>
        <a:buChar char="•"/>
        <a:defRPr kumimoji="0" sz="1900" kern="1200">
          <a:solidFill>
            <a:schemeClr val="tx1"/>
          </a:solidFill>
          <a:latin typeface="+mn-lt"/>
          <a:ea typeface="+mn-ea"/>
          <a:cs typeface="+mn-cs"/>
        </a:defRPr>
      </a:lvl8pPr>
      <a:lvl9pPr marL="2938319" indent="-217653" algn="l" rtl="0" eaLnBrk="1" latinLnBrk="0" hangingPunct="1">
        <a:spcBef>
          <a:spcPct val="20000"/>
        </a:spcBef>
        <a:buClr>
          <a:schemeClr val="tx2"/>
        </a:buClr>
        <a:buFontTx/>
        <a:buChar char="•"/>
        <a:defRPr kumimoji="0" sz="17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4133" algn="l" rtl="0" eaLnBrk="1" latinLnBrk="0" hangingPunct="1">
        <a:defRPr kumimoji="0" kern="1200">
          <a:solidFill>
            <a:schemeClr val="tx1"/>
          </a:solidFill>
          <a:latin typeface="+mn-lt"/>
          <a:ea typeface="+mn-ea"/>
          <a:cs typeface="+mn-cs"/>
        </a:defRPr>
      </a:lvl2pPr>
      <a:lvl3pPr marL="1088267" algn="l" rtl="0" eaLnBrk="1" latinLnBrk="0" hangingPunct="1">
        <a:defRPr kumimoji="0" kern="1200">
          <a:solidFill>
            <a:schemeClr val="tx1"/>
          </a:solidFill>
          <a:latin typeface="+mn-lt"/>
          <a:ea typeface="+mn-ea"/>
          <a:cs typeface="+mn-cs"/>
        </a:defRPr>
      </a:lvl3pPr>
      <a:lvl4pPr marL="1632399" algn="l" rtl="0" eaLnBrk="1" latinLnBrk="0" hangingPunct="1">
        <a:defRPr kumimoji="0" kern="1200">
          <a:solidFill>
            <a:schemeClr val="tx1"/>
          </a:solidFill>
          <a:latin typeface="+mn-lt"/>
          <a:ea typeface="+mn-ea"/>
          <a:cs typeface="+mn-cs"/>
        </a:defRPr>
      </a:lvl4pPr>
      <a:lvl5pPr marL="2176532" algn="l" rtl="0" eaLnBrk="1" latinLnBrk="0" hangingPunct="1">
        <a:defRPr kumimoji="0" kern="1200">
          <a:solidFill>
            <a:schemeClr val="tx1"/>
          </a:solidFill>
          <a:latin typeface="+mn-lt"/>
          <a:ea typeface="+mn-ea"/>
          <a:cs typeface="+mn-cs"/>
        </a:defRPr>
      </a:lvl5pPr>
      <a:lvl6pPr marL="2720666" algn="l" rtl="0" eaLnBrk="1" latinLnBrk="0" hangingPunct="1">
        <a:defRPr kumimoji="0" kern="1200">
          <a:solidFill>
            <a:schemeClr val="tx1"/>
          </a:solidFill>
          <a:latin typeface="+mn-lt"/>
          <a:ea typeface="+mn-ea"/>
          <a:cs typeface="+mn-cs"/>
        </a:defRPr>
      </a:lvl6pPr>
      <a:lvl7pPr marL="3264799" algn="l" rtl="0" eaLnBrk="1" latinLnBrk="0" hangingPunct="1">
        <a:defRPr kumimoji="0" kern="1200">
          <a:solidFill>
            <a:schemeClr val="tx1"/>
          </a:solidFill>
          <a:latin typeface="+mn-lt"/>
          <a:ea typeface="+mn-ea"/>
          <a:cs typeface="+mn-cs"/>
        </a:defRPr>
      </a:lvl7pPr>
      <a:lvl8pPr marL="3808932" algn="l" rtl="0" eaLnBrk="1" latinLnBrk="0" hangingPunct="1">
        <a:defRPr kumimoji="0" kern="1200">
          <a:solidFill>
            <a:schemeClr val="tx1"/>
          </a:solidFill>
          <a:latin typeface="+mn-lt"/>
          <a:ea typeface="+mn-ea"/>
          <a:cs typeface="+mn-cs"/>
        </a:defRPr>
      </a:lvl8pPr>
      <a:lvl9pPr marL="435306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2.png"/></Relationships>
</file>

<file path=ppt/slides/_rels/slide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41.jpeg"/></Relationships>
</file>

<file path=ppt/slides/_rels/slide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4.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diagramLayout" Target="../diagrams/layout6.xml"/><Relationship Id="rId7" Type="http://schemas.openxmlformats.org/officeDocument/2006/relationships/image" Target="../media/image195.png"/><Relationship Id="rId12"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99.jpeg"/><Relationship Id="rId5" Type="http://schemas.openxmlformats.org/officeDocument/2006/relationships/diagramColors" Target="../diagrams/colors6.xml"/><Relationship Id="rId10" Type="http://schemas.openxmlformats.org/officeDocument/2006/relationships/image" Target="../media/image198.jpeg"/><Relationship Id="rId4" Type="http://schemas.openxmlformats.org/officeDocument/2006/relationships/diagramQuickStyle" Target="../diagrams/quickStyle6.xml"/><Relationship Id="rId9" Type="http://schemas.openxmlformats.org/officeDocument/2006/relationships/image" Target="../media/image197.jpeg"/></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127.jpeg"/></Relationships>
</file>

<file path=ppt/slides/_rels/slide119.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08.jpeg"/><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10.jpeg"/></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1.jpe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4.jpeg"/><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12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2.png"/></Relationships>
</file>

<file path=ppt/slides/_rels/slide1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8.png"/></Relationships>
</file>

<file path=ppt/slides/_rels/slide13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9.png"/></Relationships>
</file>

<file path=ppt/slides/_rels/slide1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9.png"/><Relationship Id="rId4" Type="http://schemas.openxmlformats.org/officeDocument/2006/relationships/image" Target="../media/image232.jpeg"/></Relationships>
</file>

<file path=ppt/slides/_rels/slide13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jpeg"/></Relationships>
</file>

<file path=ppt/slides/_rels/slide13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9.png"/></Relationships>
</file>

<file path=ppt/slides/_rels/slide13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9.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6.jpeg"/><Relationship Id="rId1" Type="http://schemas.openxmlformats.org/officeDocument/2006/relationships/slideLayout" Target="../slideLayouts/slideLayout2.xml"/><Relationship Id="rId4" Type="http://schemas.openxmlformats.org/officeDocument/2006/relationships/image" Target="../media/image247.jpeg"/></Relationships>
</file>

<file path=ppt/slides/_rels/slide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8.jpeg"/><Relationship Id="rId1" Type="http://schemas.openxmlformats.org/officeDocument/2006/relationships/slideLayout" Target="../slideLayouts/slideLayout2.xml"/><Relationship Id="rId4" Type="http://schemas.openxmlformats.org/officeDocument/2006/relationships/image" Target="../media/image249.jpeg"/></Relationships>
</file>

<file path=ppt/slides/_rels/slide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51.jpeg"/><Relationship Id="rId4" Type="http://schemas.openxmlformats.org/officeDocument/2006/relationships/image" Target="../media/image250.jpeg"/></Relationships>
</file>

<file path=ppt/slides/_rels/slide14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4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254.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56.jpeg"/></Relationships>
</file>

<file path=ppt/slides/_rels/slide15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58.jpeg"/></Relationships>
</file>

<file path=ppt/slides/_rels/slide15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60.jpeg"/></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261.jpeg"/></Relationships>
</file>

<file path=ppt/slides/_rels/slide154.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oleObject" Target="../embeddings/oleObject1.bin"/></Relationships>
</file>

<file path=ppt/slides/_rels/slide15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67.jpeg"/></Relationships>
</file>

<file path=ppt/slides/_rels/slide15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70.png"/><Relationship Id="rId4" Type="http://schemas.openxmlformats.org/officeDocument/2006/relationships/image" Target="../media/image269.png"/></Relationships>
</file>

<file path=ppt/slides/_rels/slide15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71.jpeg"/><Relationship Id="rId7" Type="http://schemas.openxmlformats.org/officeDocument/2006/relationships/image" Target="../media/image273.png"/><Relationship Id="rId12"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oleObject" Target="../embeddings/oleObject3.bin"/><Relationship Id="rId11" Type="http://schemas.openxmlformats.org/officeDocument/2006/relationships/image" Target="../media/image275.png"/><Relationship Id="rId5" Type="http://schemas.openxmlformats.org/officeDocument/2006/relationships/image" Target="../media/image272.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74.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13.jpe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smartship.co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9.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9.png"/><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6.jpeg"/><Relationship Id="rId1" Type="http://schemas.openxmlformats.org/officeDocument/2006/relationships/slideLayout" Target="../slideLayouts/slideLayout12.xml"/><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9.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5.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gif"/><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gif"/></Relationships>
</file>

<file path=ppt/slides/_rels/slide87.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3.jpeg"/><Relationship Id="rId7" Type="http://schemas.openxmlformats.org/officeDocument/2006/relationships/image" Target="../media/image14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8.png"/><Relationship Id="rId4" Type="http://schemas.openxmlformats.org/officeDocument/2006/relationships/image" Target="../media/image138.png"/><Relationship Id="rId9"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2.jpeg"/><Relationship Id="rId4" Type="http://schemas.openxmlformats.org/officeDocument/2006/relationships/image" Target="../media/image151.jpeg"/></Relationships>
</file>

<file path=ppt/slides/_rels/slide89.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5.png"/><Relationship Id="rId10" Type="http://schemas.openxmlformats.org/officeDocument/2006/relationships/image" Target="../media/image159.jpeg"/><Relationship Id="rId4" Type="http://schemas.openxmlformats.org/officeDocument/2006/relationships/image" Target="../media/image154.jpeg"/><Relationship Id="rId9" Type="http://schemas.openxmlformats.org/officeDocument/2006/relationships/image" Target="../media/image15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5.wmf"/></Relationships>
</file>

<file path=ppt/slides/_rels/slide92.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8.jpeg"/><Relationship Id="rId4" Type="http://schemas.openxmlformats.org/officeDocument/2006/relationships/image" Target="../media/image167.png"/></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7.jpeg"/><Relationship Id="rId4" Type="http://schemas.openxmlformats.org/officeDocument/2006/relationships/image" Target="../media/image176.jpeg"/></Relationships>
</file>

<file path=ppt/slides/_rels/slide9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389888"/>
            <a:ext cx="11353800" cy="819912"/>
          </a:xfrm>
        </p:spPr>
        <p:txBody>
          <a:bodyPr>
            <a:noAutofit/>
          </a:bodyPr>
          <a:lstStyle/>
          <a:p>
            <a:pPr algn="ctr"/>
            <a:r>
              <a:rPr lang="en-US" sz="6600" b="1" dirty="0">
                <a:solidFill>
                  <a:srgbClr val="33309C"/>
                </a:solidFill>
                <a:cs typeface="David" pitchFamily="34" charset="-79"/>
              </a:rPr>
              <a:t>SMSA</a:t>
            </a:r>
            <a:r>
              <a:rPr lang="en-US" sz="6600" b="1" dirty="0">
                <a:solidFill>
                  <a:srgbClr val="372466"/>
                </a:solidFill>
                <a:cs typeface="David" pitchFamily="34" charset="-79"/>
              </a:rPr>
              <a:t> Packaging &amp; </a:t>
            </a:r>
            <a:r>
              <a:rPr lang="en-US" sz="6600" b="1" dirty="0">
                <a:solidFill>
                  <a:srgbClr val="F68426"/>
                </a:solidFill>
                <a:cs typeface="David" pitchFamily="34" charset="-79"/>
              </a:rPr>
              <a:t>Services</a:t>
            </a:r>
            <a:endParaRPr lang="en-US" sz="6600" dirty="0">
              <a:solidFill>
                <a:srgbClr val="00B050"/>
              </a:solidFill>
            </a:endParaRPr>
          </a:p>
        </p:txBody>
      </p:sp>
      <p:pic>
        <p:nvPicPr>
          <p:cNvPr id="1026" name="Picture 2" descr="D:\Documents\IBU\UAE\PPT Pics\SMSA Services 1.JPG"/>
          <p:cNvPicPr>
            <a:picLocks noChangeAspect="1" noChangeArrowheads="1"/>
          </p:cNvPicPr>
          <p:nvPr/>
        </p:nvPicPr>
        <p:blipFill>
          <a:blip r:embed="rId3" cstate="print"/>
          <a:srcRect/>
          <a:stretch>
            <a:fillRect/>
          </a:stretch>
        </p:blipFill>
        <p:spPr bwMode="auto">
          <a:xfrm>
            <a:off x="608012" y="2819400"/>
            <a:ext cx="5334001" cy="1877947"/>
          </a:xfrm>
          <a:prstGeom prst="rect">
            <a:avLst/>
          </a:prstGeom>
          <a:noFill/>
        </p:spPr>
      </p:pic>
      <p:pic>
        <p:nvPicPr>
          <p:cNvPr id="1028" name="Picture 4" descr="D:\Documents\IBU\UAE\PPT Pics\packages.jpg"/>
          <p:cNvPicPr>
            <a:picLocks noChangeAspect="1" noChangeArrowheads="1"/>
          </p:cNvPicPr>
          <p:nvPr/>
        </p:nvPicPr>
        <p:blipFill>
          <a:blip r:embed="rId4" cstate="print"/>
          <a:srcRect/>
          <a:stretch>
            <a:fillRect/>
          </a:stretch>
        </p:blipFill>
        <p:spPr bwMode="auto">
          <a:xfrm>
            <a:off x="6932612" y="4572000"/>
            <a:ext cx="2990850" cy="1990879"/>
          </a:xfrm>
          <a:prstGeom prst="rect">
            <a:avLst/>
          </a:prstGeom>
          <a:noFill/>
        </p:spPr>
      </p:pic>
      <p:pic>
        <p:nvPicPr>
          <p:cNvPr id="1029" name="Picture 5" descr="D:\Documents\IBU\UAE\PPT Pics\SMSA Freight.JPG"/>
          <p:cNvPicPr>
            <a:picLocks noChangeAspect="1" noChangeArrowheads="1"/>
          </p:cNvPicPr>
          <p:nvPr/>
        </p:nvPicPr>
        <p:blipFill>
          <a:blip r:embed="rId5" cstate="print"/>
          <a:srcRect/>
          <a:stretch>
            <a:fillRect/>
          </a:stretch>
        </p:blipFill>
        <p:spPr bwMode="auto">
          <a:xfrm>
            <a:off x="1370012" y="4832325"/>
            <a:ext cx="5301362" cy="1644675"/>
          </a:xfrm>
          <a:prstGeom prst="rect">
            <a:avLst/>
          </a:prstGeom>
          <a:noFill/>
        </p:spPr>
      </p:pic>
      <p:pic>
        <p:nvPicPr>
          <p:cNvPr id="1030" name="Picture 6" descr="D:\Documents\IBU\UAE\PPT Pics\SMSA Employee.jpg"/>
          <p:cNvPicPr>
            <a:picLocks noChangeAspect="1" noChangeArrowheads="1"/>
          </p:cNvPicPr>
          <p:nvPr/>
        </p:nvPicPr>
        <p:blipFill>
          <a:blip r:embed="rId6" cstate="print"/>
          <a:srcRect/>
          <a:stretch>
            <a:fillRect/>
          </a:stretch>
        </p:blipFill>
        <p:spPr bwMode="auto">
          <a:xfrm>
            <a:off x="6018212" y="2895600"/>
            <a:ext cx="5375760" cy="1652588"/>
          </a:xfrm>
          <a:prstGeom prst="rect">
            <a:avLst/>
          </a:prstGeom>
          <a:noFill/>
        </p:spPr>
      </p:pic>
      <p:sp>
        <p:nvSpPr>
          <p:cNvPr id="3" name="TextBox 2">
            <a:extLst>
              <a:ext uri="{FF2B5EF4-FFF2-40B4-BE49-F238E27FC236}">
                <a16:creationId xmlns:a16="http://schemas.microsoft.com/office/drawing/2014/main" id="{7FDDD762-2249-B3C6-2741-E5EC981FDA7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157D11D7-CC32-D8F2-1CCE-16F1E1947B76}"/>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Effect transition="in" filter="fade">
                                      <p:cBhvr>
                                        <p:cTn id="12" dur="1000"/>
                                        <p:tgtEl>
                                          <p:spTgt spid="1026"/>
                                        </p:tgtEl>
                                      </p:cBhvr>
                                    </p:animEffect>
                                  </p:childTnLst>
                                </p:cTn>
                              </p:par>
                              <p:par>
                                <p:cTn id="13" presetID="53"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p:cTn id="15" dur="1000" fill="hold"/>
                                        <p:tgtEl>
                                          <p:spTgt spid="1030"/>
                                        </p:tgtEl>
                                        <p:attrNameLst>
                                          <p:attrName>ppt_w</p:attrName>
                                        </p:attrNameLst>
                                      </p:cBhvr>
                                      <p:tavLst>
                                        <p:tav tm="0">
                                          <p:val>
                                            <p:fltVal val="0"/>
                                          </p:val>
                                        </p:tav>
                                        <p:tav tm="100000">
                                          <p:val>
                                            <p:strVal val="#ppt_w"/>
                                          </p:val>
                                        </p:tav>
                                      </p:tavLst>
                                    </p:anim>
                                    <p:anim calcmode="lin" valueType="num">
                                      <p:cBhvr>
                                        <p:cTn id="16" dur="1000" fill="hold"/>
                                        <p:tgtEl>
                                          <p:spTgt spid="1030"/>
                                        </p:tgtEl>
                                        <p:attrNameLst>
                                          <p:attrName>ppt_h</p:attrName>
                                        </p:attrNameLst>
                                      </p:cBhvr>
                                      <p:tavLst>
                                        <p:tav tm="0">
                                          <p:val>
                                            <p:fltVal val="0"/>
                                          </p:val>
                                        </p:tav>
                                        <p:tav tm="100000">
                                          <p:val>
                                            <p:strVal val="#ppt_h"/>
                                          </p:val>
                                        </p:tav>
                                      </p:tavLst>
                                    </p:anim>
                                    <p:animEffect transition="in" filter="fade">
                                      <p:cBhvr>
                                        <p:cTn id="17" dur="1000"/>
                                        <p:tgtEl>
                                          <p:spTgt spid="1030"/>
                                        </p:tgtEl>
                                      </p:cBhvr>
                                    </p:animEffect>
                                  </p:childTnLst>
                                </p:cTn>
                              </p:par>
                              <p:par>
                                <p:cTn id="18" presetID="53" presetClass="entr" presetSubtype="0" fill="hold" nodeType="withEffect">
                                  <p:stCondLst>
                                    <p:cond delay="0"/>
                                  </p:stCondLst>
                                  <p:childTnLst>
                                    <p:set>
                                      <p:cBhvr>
                                        <p:cTn id="19" dur="1" fill="hold">
                                          <p:stCondLst>
                                            <p:cond delay="0"/>
                                          </p:stCondLst>
                                        </p:cTn>
                                        <p:tgtEl>
                                          <p:spTgt spid="1029"/>
                                        </p:tgtEl>
                                        <p:attrNameLst>
                                          <p:attrName>style.visibility</p:attrName>
                                        </p:attrNameLst>
                                      </p:cBhvr>
                                      <p:to>
                                        <p:strVal val="visible"/>
                                      </p:to>
                                    </p:set>
                                    <p:anim calcmode="lin" valueType="num">
                                      <p:cBhvr>
                                        <p:cTn id="20" dur="1000" fill="hold"/>
                                        <p:tgtEl>
                                          <p:spTgt spid="1029"/>
                                        </p:tgtEl>
                                        <p:attrNameLst>
                                          <p:attrName>ppt_w</p:attrName>
                                        </p:attrNameLst>
                                      </p:cBhvr>
                                      <p:tavLst>
                                        <p:tav tm="0">
                                          <p:val>
                                            <p:fltVal val="0"/>
                                          </p:val>
                                        </p:tav>
                                        <p:tav tm="100000">
                                          <p:val>
                                            <p:strVal val="#ppt_w"/>
                                          </p:val>
                                        </p:tav>
                                      </p:tavLst>
                                    </p:anim>
                                    <p:anim calcmode="lin" valueType="num">
                                      <p:cBhvr>
                                        <p:cTn id="21" dur="1000" fill="hold"/>
                                        <p:tgtEl>
                                          <p:spTgt spid="1029"/>
                                        </p:tgtEl>
                                        <p:attrNameLst>
                                          <p:attrName>ppt_h</p:attrName>
                                        </p:attrNameLst>
                                      </p:cBhvr>
                                      <p:tavLst>
                                        <p:tav tm="0">
                                          <p:val>
                                            <p:fltVal val="0"/>
                                          </p:val>
                                        </p:tav>
                                        <p:tav tm="100000">
                                          <p:val>
                                            <p:strVal val="#ppt_h"/>
                                          </p:val>
                                        </p:tav>
                                      </p:tavLst>
                                    </p:anim>
                                    <p:animEffect transition="in" filter="fade">
                                      <p:cBhvr>
                                        <p:cTn id="22" dur="1000"/>
                                        <p:tgtEl>
                                          <p:spTgt spid="1029"/>
                                        </p:tgtEl>
                                      </p:cBhvr>
                                    </p:animEffect>
                                  </p:childTnLst>
                                </p:cTn>
                              </p:par>
                              <p:par>
                                <p:cTn id="23" presetID="53"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p:cTn id="25" dur="1000" fill="hold"/>
                                        <p:tgtEl>
                                          <p:spTgt spid="1028"/>
                                        </p:tgtEl>
                                        <p:attrNameLst>
                                          <p:attrName>ppt_w</p:attrName>
                                        </p:attrNameLst>
                                      </p:cBhvr>
                                      <p:tavLst>
                                        <p:tav tm="0">
                                          <p:val>
                                            <p:fltVal val="0"/>
                                          </p:val>
                                        </p:tav>
                                        <p:tav tm="100000">
                                          <p:val>
                                            <p:strVal val="#ppt_w"/>
                                          </p:val>
                                        </p:tav>
                                      </p:tavLst>
                                    </p:anim>
                                    <p:anim calcmode="lin" valueType="num">
                                      <p:cBhvr>
                                        <p:cTn id="26" dur="1000" fill="hold"/>
                                        <p:tgtEl>
                                          <p:spTgt spid="1028"/>
                                        </p:tgtEl>
                                        <p:attrNameLst>
                                          <p:attrName>ppt_h</p:attrName>
                                        </p:attrNameLst>
                                      </p:cBhvr>
                                      <p:tavLst>
                                        <p:tav tm="0">
                                          <p:val>
                                            <p:fltVal val="0"/>
                                          </p:val>
                                        </p:tav>
                                        <p:tav tm="100000">
                                          <p:val>
                                            <p:strVal val="#ppt_h"/>
                                          </p:val>
                                        </p:tav>
                                      </p:tavLst>
                                    </p:anim>
                                    <p:animEffect transition="in" filter="fade">
                                      <p:cBhvr>
                                        <p:cTn id="2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2" y="685800"/>
            <a:ext cx="9675969" cy="1752600"/>
          </a:xfrm>
        </p:spPr>
        <p:txBody>
          <a:bodyP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Honey Boxes (Southern Region)</a:t>
            </a:r>
            <a:br>
              <a:rPr lang="en-US" sz="3600" b="1" dirty="0">
                <a:solidFill>
                  <a:srgbClr val="FF9933"/>
                </a:solidFill>
              </a:rPr>
            </a:br>
            <a:r>
              <a:rPr lang="en-US" sz="3600" b="1" dirty="0">
                <a:solidFill>
                  <a:srgbClr val="FF9933"/>
                </a:solidFill>
              </a:rPr>
              <a:t>&amp; SMSA Olive Oil Boxes (Northern Region)</a:t>
            </a:r>
            <a:br>
              <a:rPr lang="en-US" sz="3600" b="1" dirty="0">
                <a:solidFill>
                  <a:srgbClr val="FF9933"/>
                </a:solidFill>
              </a:rPr>
            </a:br>
            <a:r>
              <a:rPr lang="en-US" sz="2800" b="1" i="1" dirty="0">
                <a:solidFill>
                  <a:srgbClr val="FF0000"/>
                </a:solidFill>
              </a:rPr>
              <a:t>*** Domestic &amp; SMSA Service Centers Only </a:t>
            </a:r>
          </a:p>
        </p:txBody>
      </p:sp>
      <p:sp>
        <p:nvSpPr>
          <p:cNvPr id="3" name="Content Placeholder 2"/>
          <p:cNvSpPr>
            <a:spLocks noGrp="1"/>
          </p:cNvSpPr>
          <p:nvPr>
            <p:ph sz="half" idx="1"/>
          </p:nvPr>
        </p:nvSpPr>
        <p:spPr>
          <a:xfrm>
            <a:off x="609441" y="2270760"/>
            <a:ext cx="5383398" cy="4434840"/>
          </a:xfrm>
        </p:spPr>
        <p:txBody>
          <a:bodyPr>
            <a:normAutofit fontScale="92500" lnSpcReduction="10000"/>
          </a:bodyPr>
          <a:lstStyle/>
          <a:p>
            <a:pPr>
              <a:lnSpc>
                <a:spcPct val="80000"/>
              </a:lnSpc>
            </a:pPr>
            <a:endParaRPr lang="en-GB" b="1" dirty="0">
              <a:latin typeface="+mj-lt"/>
            </a:endParaRPr>
          </a:p>
          <a:p>
            <a:pPr>
              <a:lnSpc>
                <a:spcPct val="80000"/>
              </a:lnSpc>
            </a:pPr>
            <a:r>
              <a:rPr lang="en-GB" sz="2800" b="1" dirty="0">
                <a:latin typeface="+mj-lt"/>
              </a:rPr>
              <a:t>Max Weight:</a:t>
            </a:r>
          </a:p>
          <a:p>
            <a:pPr>
              <a:lnSpc>
                <a:spcPct val="80000"/>
              </a:lnSpc>
              <a:buNone/>
            </a:pPr>
            <a:r>
              <a:rPr lang="en-GB" sz="2800" b="1" dirty="0">
                <a:solidFill>
                  <a:srgbClr val="F68426"/>
                </a:solidFill>
                <a:latin typeface="+mj-lt"/>
              </a:rPr>
              <a:t>	Small = </a:t>
            </a:r>
            <a:r>
              <a:rPr lang="en-GB" sz="2800" b="1" dirty="0">
                <a:solidFill>
                  <a:srgbClr val="FF0000"/>
                </a:solidFill>
                <a:latin typeface="+mj-lt"/>
              </a:rPr>
              <a:t>2 </a:t>
            </a:r>
            <a:r>
              <a:rPr lang="en-GB" sz="2800" b="1" dirty="0" err="1">
                <a:solidFill>
                  <a:srgbClr val="FF0000"/>
                </a:solidFill>
                <a:latin typeface="+mj-lt"/>
              </a:rPr>
              <a:t>kgs</a:t>
            </a:r>
            <a:r>
              <a:rPr lang="en-GB" sz="2800" b="1" dirty="0">
                <a:solidFill>
                  <a:srgbClr val="FF0000"/>
                </a:solidFill>
                <a:latin typeface="+mj-lt"/>
              </a:rPr>
              <a:t>.</a:t>
            </a:r>
          </a:p>
          <a:p>
            <a:pPr>
              <a:lnSpc>
                <a:spcPct val="80000"/>
              </a:lnSpc>
              <a:buNone/>
            </a:pPr>
            <a:r>
              <a:rPr lang="en-GB" sz="2800" b="1" dirty="0">
                <a:solidFill>
                  <a:srgbClr val="F68426"/>
                </a:solidFill>
                <a:latin typeface="+mj-lt"/>
              </a:rPr>
              <a:t>	Medium = </a:t>
            </a:r>
            <a:r>
              <a:rPr lang="en-GB" sz="2800" b="1" dirty="0">
                <a:solidFill>
                  <a:srgbClr val="FF0000"/>
                </a:solidFill>
                <a:latin typeface="+mj-lt"/>
              </a:rPr>
              <a:t>5 </a:t>
            </a:r>
            <a:r>
              <a:rPr lang="en-GB" sz="2800" b="1" dirty="0" err="1">
                <a:solidFill>
                  <a:srgbClr val="FF0000"/>
                </a:solidFill>
                <a:latin typeface="+mj-lt"/>
              </a:rPr>
              <a:t>kgs</a:t>
            </a:r>
            <a:r>
              <a:rPr lang="en-GB" sz="2800" b="1" dirty="0">
                <a:solidFill>
                  <a:srgbClr val="FF0000"/>
                </a:solidFill>
                <a:latin typeface="+mj-lt"/>
              </a:rPr>
              <a:t>.</a:t>
            </a:r>
          </a:p>
          <a:p>
            <a:pPr>
              <a:lnSpc>
                <a:spcPct val="80000"/>
              </a:lnSpc>
              <a:buNone/>
            </a:pPr>
            <a:r>
              <a:rPr lang="en-GB" sz="2800" b="1" dirty="0">
                <a:solidFill>
                  <a:srgbClr val="F68426"/>
                </a:solidFill>
                <a:latin typeface="+mj-lt"/>
              </a:rPr>
              <a:t>	Large = </a:t>
            </a:r>
            <a:r>
              <a:rPr lang="en-GB" sz="2800" b="1" dirty="0">
                <a:solidFill>
                  <a:srgbClr val="FF0000"/>
                </a:solidFill>
                <a:latin typeface="+mj-lt"/>
              </a:rPr>
              <a:t>10 </a:t>
            </a:r>
            <a:r>
              <a:rPr lang="en-GB" sz="2800" b="1" dirty="0" err="1">
                <a:solidFill>
                  <a:srgbClr val="FF0000"/>
                </a:solidFill>
                <a:latin typeface="+mj-lt"/>
              </a:rPr>
              <a:t>kgs</a:t>
            </a:r>
            <a:r>
              <a:rPr lang="en-GB" sz="2800" b="1" dirty="0">
                <a:solidFill>
                  <a:srgbClr val="F68426"/>
                </a:solidFill>
                <a:latin typeface="+mj-lt"/>
              </a:rPr>
              <a:t>.</a:t>
            </a:r>
          </a:p>
          <a:p>
            <a:pPr>
              <a:lnSpc>
                <a:spcPct val="80000"/>
              </a:lnSpc>
            </a:pPr>
            <a:endParaRPr lang="en-GB" sz="2800" b="1" dirty="0">
              <a:latin typeface="+mj-lt"/>
            </a:endParaRPr>
          </a:p>
          <a:p>
            <a:pPr>
              <a:lnSpc>
                <a:spcPct val="90000"/>
              </a:lnSpc>
            </a:pPr>
            <a:r>
              <a:rPr lang="en-GB" sz="2800" b="1" dirty="0">
                <a:latin typeface="+mj-lt"/>
              </a:rPr>
              <a:t>Carriage Value: </a:t>
            </a:r>
            <a:r>
              <a:rPr lang="en-GB" sz="2800" b="1" dirty="0">
                <a:solidFill>
                  <a:srgbClr val="FF0000"/>
                </a:solidFill>
                <a:latin typeface="+mj-lt"/>
              </a:rPr>
              <a:t>SAR 375</a:t>
            </a:r>
          </a:p>
          <a:p>
            <a:pPr>
              <a:lnSpc>
                <a:spcPct val="80000"/>
              </a:lnSpc>
              <a:buNone/>
            </a:pPr>
            <a:r>
              <a:rPr lang="en-GB" sz="2200" b="1" i="1" dirty="0">
                <a:solidFill>
                  <a:srgbClr val="FF0000"/>
                </a:solidFill>
                <a:latin typeface="+mj-lt"/>
              </a:rPr>
              <a:t>** May be higher upon declaration with Insurance Charges</a:t>
            </a:r>
          </a:p>
          <a:p>
            <a:pPr>
              <a:lnSpc>
                <a:spcPct val="80000"/>
              </a:lnSpc>
            </a:pPr>
            <a:endParaRPr lang="en-GB" sz="2800" b="1" dirty="0">
              <a:latin typeface="+mj-lt"/>
            </a:endParaRPr>
          </a:p>
          <a:p>
            <a:pPr>
              <a:lnSpc>
                <a:spcPct val="90000"/>
              </a:lnSpc>
            </a:pPr>
            <a:r>
              <a:rPr lang="en-GB" sz="2800" b="1" dirty="0">
                <a:latin typeface="+mj-lt"/>
              </a:rPr>
              <a:t>MPS (Multiple Piece Shipment): </a:t>
            </a:r>
            <a:r>
              <a:rPr lang="en-GB" sz="2800" b="1" dirty="0">
                <a:solidFill>
                  <a:srgbClr val="FF0000"/>
                </a:solidFill>
                <a:latin typeface="+mj-lt"/>
              </a:rPr>
              <a:t>Available</a:t>
            </a:r>
          </a:p>
          <a:p>
            <a:endParaRPr lang="en-US" dirty="0">
              <a:latin typeface="+mj-lt"/>
            </a:endParaRPr>
          </a:p>
        </p:txBody>
      </p:sp>
      <p:pic>
        <p:nvPicPr>
          <p:cNvPr id="3074" name="Picture 2" descr="D:\Documents\2018 Projects\ISO 10015\Training Materials Revised\SGO\Pics\SMSA Honey Box 2.jpg"/>
          <p:cNvPicPr>
            <a:picLocks noChangeAspect="1" noChangeArrowheads="1"/>
          </p:cNvPicPr>
          <p:nvPr/>
        </p:nvPicPr>
        <p:blipFill>
          <a:blip r:embed="rId2" cstate="print"/>
          <a:srcRect/>
          <a:stretch>
            <a:fillRect/>
          </a:stretch>
        </p:blipFill>
        <p:spPr bwMode="auto">
          <a:xfrm>
            <a:off x="6018212" y="4038600"/>
            <a:ext cx="315133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D:\Documents\2018 Projects\ISO 10015\Training Materials Revised\SGO\Pics\SMSA Olive Oil Box.jpg"/>
          <p:cNvPicPr>
            <a:picLocks noChangeAspect="1" noChangeArrowheads="1"/>
          </p:cNvPicPr>
          <p:nvPr/>
        </p:nvPicPr>
        <p:blipFill>
          <a:blip r:embed="rId3" cstate="print"/>
          <a:srcRect/>
          <a:stretch>
            <a:fillRect/>
          </a:stretch>
        </p:blipFill>
        <p:spPr bwMode="auto">
          <a:xfrm>
            <a:off x="8913812" y="1600200"/>
            <a:ext cx="3048000" cy="2284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F1E6ED10-B77A-BA6A-0C7F-60197AA49C5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729561BA-D809-743A-6BE3-9456B0EB0F48}"/>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3075"/>
                                        </p:tgtEl>
                                        <p:attrNameLst>
                                          <p:attrName>style.visibility</p:attrName>
                                        </p:attrNameLst>
                                      </p:cBhvr>
                                      <p:to>
                                        <p:strVal val="visible"/>
                                      </p:to>
                                    </p:set>
                                    <p:anim calcmode="lin" valueType="num">
                                      <p:cBhvr>
                                        <p:cTn id="37" dur="500" fill="hold"/>
                                        <p:tgtEl>
                                          <p:spTgt spid="3075"/>
                                        </p:tgtEl>
                                        <p:attrNameLst>
                                          <p:attrName>ppt_w</p:attrName>
                                        </p:attrNameLst>
                                      </p:cBhvr>
                                      <p:tavLst>
                                        <p:tav tm="0">
                                          <p:val>
                                            <p:fltVal val="0"/>
                                          </p:val>
                                        </p:tav>
                                        <p:tav tm="100000">
                                          <p:val>
                                            <p:strVal val="#ppt_w"/>
                                          </p:val>
                                        </p:tav>
                                      </p:tavLst>
                                    </p:anim>
                                    <p:anim calcmode="lin" valueType="num">
                                      <p:cBhvr>
                                        <p:cTn id="38" dur="500" fill="hold"/>
                                        <p:tgtEl>
                                          <p:spTgt spid="3075"/>
                                        </p:tgtEl>
                                        <p:attrNameLst>
                                          <p:attrName>ppt_h</p:attrName>
                                        </p:attrNameLst>
                                      </p:cBhvr>
                                      <p:tavLst>
                                        <p:tav tm="0">
                                          <p:val>
                                            <p:fltVal val="0"/>
                                          </p:val>
                                        </p:tav>
                                        <p:tav tm="100000">
                                          <p:val>
                                            <p:strVal val="#ppt_h"/>
                                          </p:val>
                                        </p:tav>
                                      </p:tavLst>
                                    </p:anim>
                                    <p:animEffect transition="in" filter="fade">
                                      <p:cBhvr>
                                        <p:cTn id="39" dur="500"/>
                                        <p:tgtEl>
                                          <p:spTgt spid="307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Sales Pre-Printed AWB (For Corporate Clients)</a:t>
            </a:r>
          </a:p>
        </p:txBody>
      </p:sp>
      <p:pic>
        <p:nvPicPr>
          <p:cNvPr id="3073" name="Picture 1"/>
          <p:cNvPicPr>
            <a:picLocks noGrp="1" noChangeAspect="1" noChangeArrowheads="1"/>
          </p:cNvPicPr>
          <p:nvPr>
            <p:ph idx="1"/>
          </p:nvPr>
        </p:nvPicPr>
        <p:blipFill>
          <a:blip r:embed="rId2" cstate="print"/>
          <a:stretch>
            <a:fillRect/>
          </a:stretch>
        </p:blipFill>
        <p:spPr bwMode="auto">
          <a:xfrm>
            <a:off x="1934811" y="1600200"/>
            <a:ext cx="8319204" cy="4724400"/>
          </a:xfrm>
          <a:prstGeom prst="rect">
            <a:avLst/>
          </a:prstGeom>
          <a:noFill/>
          <a:ln w="9525">
            <a:noFill/>
            <a:miter lim="800000"/>
            <a:headEnd/>
            <a:tailEnd/>
          </a:ln>
          <a:effectLst/>
        </p:spPr>
      </p:pic>
      <p:sp>
        <p:nvSpPr>
          <p:cNvPr id="8" name="Rounded Rectangle 7"/>
          <p:cNvSpPr/>
          <p:nvPr/>
        </p:nvSpPr>
        <p:spPr>
          <a:xfrm>
            <a:off x="1929897" y="1524000"/>
            <a:ext cx="4367662" cy="2057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6824B9-CA03-D5C5-B147-AB074D3AC73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8226D46D-8879-B136-153E-C94FA1AAF180}"/>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073"/>
                                        </p:tgtEl>
                                        <p:attrNameLst>
                                          <p:attrName>style.visibility</p:attrName>
                                        </p:attrNameLst>
                                      </p:cBhvr>
                                      <p:to>
                                        <p:strVal val="visible"/>
                                      </p:to>
                                    </p:set>
                                    <p:anim calcmode="lin" valueType="num">
                                      <p:cBhvr>
                                        <p:cTn id="12" dur="500" fill="hold"/>
                                        <p:tgtEl>
                                          <p:spTgt spid="3073"/>
                                        </p:tgtEl>
                                        <p:attrNameLst>
                                          <p:attrName>ppt_w</p:attrName>
                                        </p:attrNameLst>
                                      </p:cBhvr>
                                      <p:tavLst>
                                        <p:tav tm="0">
                                          <p:val>
                                            <p:fltVal val="0"/>
                                          </p:val>
                                        </p:tav>
                                        <p:tav tm="100000">
                                          <p:val>
                                            <p:strVal val="#ppt_w"/>
                                          </p:val>
                                        </p:tav>
                                      </p:tavLst>
                                    </p:anim>
                                    <p:anim calcmode="lin" valueType="num">
                                      <p:cBhvr>
                                        <p:cTn id="13" dur="500" fill="hold"/>
                                        <p:tgtEl>
                                          <p:spTgt spid="3073"/>
                                        </p:tgtEl>
                                        <p:attrNameLst>
                                          <p:attrName>ppt_h</p:attrName>
                                        </p:attrNameLst>
                                      </p:cBhvr>
                                      <p:tavLst>
                                        <p:tav tm="0">
                                          <p:val>
                                            <p:fltVal val="0"/>
                                          </p:val>
                                        </p:tav>
                                        <p:tav tm="100000">
                                          <p:val>
                                            <p:strVal val="#ppt_h"/>
                                          </p:val>
                                        </p:tav>
                                      </p:tavLst>
                                    </p:anim>
                                    <p:animEffect transition="in" filter="fade">
                                      <p:cBhvr>
                                        <p:cTn id="14" dur="500"/>
                                        <p:tgtEl>
                                          <p:spTgt spid="307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SMSA Automation Manager (SAM-Heavy) - AWB</a:t>
            </a:r>
          </a:p>
        </p:txBody>
      </p:sp>
      <p:sp>
        <p:nvSpPr>
          <p:cNvPr id="3" name="TextBox 2">
            <a:extLst>
              <a:ext uri="{FF2B5EF4-FFF2-40B4-BE49-F238E27FC236}">
                <a16:creationId xmlns:a16="http://schemas.microsoft.com/office/drawing/2014/main" id="{1304E5F6-F5D0-7DAB-495A-6B47E7DB6EA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562E3CEE-0D5D-CDFB-7A52-5F71F1AAD1EA}"/>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18434" name="Picture 2"/>
          <p:cNvPicPr>
            <a:picLocks noChangeAspect="1" noChangeArrowheads="1"/>
          </p:cNvPicPr>
          <p:nvPr/>
        </p:nvPicPr>
        <p:blipFill>
          <a:blip r:embed="rId3" cstate="print"/>
          <a:srcRect/>
          <a:stretch>
            <a:fillRect/>
          </a:stretch>
        </p:blipFill>
        <p:spPr bwMode="auto">
          <a:xfrm>
            <a:off x="379412" y="1447800"/>
            <a:ext cx="10515600" cy="5410200"/>
          </a:xfrm>
          <a:prstGeom prst="rect">
            <a:avLst/>
          </a:prstGeom>
          <a:noFill/>
          <a:ln w="9525">
            <a:noFill/>
            <a:miter lim="800000"/>
            <a:headEnd/>
            <a:tailEnd/>
          </a:ln>
        </p:spPr>
      </p:pic>
      <p:sp>
        <p:nvSpPr>
          <p:cNvPr id="11" name="Oval 10"/>
          <p:cNvSpPr/>
          <p:nvPr/>
        </p:nvSpPr>
        <p:spPr>
          <a:xfrm>
            <a:off x="3808412" y="2514600"/>
            <a:ext cx="1320456" cy="8382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Sender</a:t>
            </a:r>
          </a:p>
        </p:txBody>
      </p:sp>
      <p:sp>
        <p:nvSpPr>
          <p:cNvPr id="12" name="Oval 11"/>
          <p:cNvSpPr/>
          <p:nvPr/>
        </p:nvSpPr>
        <p:spPr>
          <a:xfrm>
            <a:off x="3122612" y="4572000"/>
            <a:ext cx="1752600" cy="6858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Recipient </a:t>
            </a:r>
          </a:p>
        </p:txBody>
      </p:sp>
      <p:sp>
        <p:nvSpPr>
          <p:cNvPr id="13" name="Oval 12"/>
          <p:cNvSpPr/>
          <p:nvPr/>
        </p:nvSpPr>
        <p:spPr>
          <a:xfrm>
            <a:off x="10157354" y="3124200"/>
            <a:ext cx="1804458" cy="12954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Shipment Details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 calcmode="lin" valueType="num">
                                      <p:cBhvr>
                                        <p:cTn id="12" dur="500" fill="hold"/>
                                        <p:tgtEl>
                                          <p:spTgt spid="18434"/>
                                        </p:tgtEl>
                                        <p:attrNameLst>
                                          <p:attrName>ppt_w</p:attrName>
                                        </p:attrNameLst>
                                      </p:cBhvr>
                                      <p:tavLst>
                                        <p:tav tm="0">
                                          <p:val>
                                            <p:fltVal val="0"/>
                                          </p:val>
                                        </p:tav>
                                        <p:tav tm="100000">
                                          <p:val>
                                            <p:strVal val="#ppt_w"/>
                                          </p:val>
                                        </p:tav>
                                      </p:tavLst>
                                    </p:anim>
                                    <p:anim calcmode="lin" valueType="num">
                                      <p:cBhvr>
                                        <p:cTn id="13" dur="500" fill="hold"/>
                                        <p:tgtEl>
                                          <p:spTgt spid="18434"/>
                                        </p:tgtEl>
                                        <p:attrNameLst>
                                          <p:attrName>ppt_h</p:attrName>
                                        </p:attrNameLst>
                                      </p:cBhvr>
                                      <p:tavLst>
                                        <p:tav tm="0">
                                          <p:val>
                                            <p:fltVal val="0"/>
                                          </p:val>
                                        </p:tav>
                                        <p:tav tm="100000">
                                          <p:val>
                                            <p:strVal val="#ppt_h"/>
                                          </p:val>
                                        </p:tav>
                                      </p:tavLst>
                                    </p:anim>
                                    <p:animEffect transition="in" filter="fade">
                                      <p:cBhvr>
                                        <p:cTn id="14" dur="500"/>
                                        <p:tgtEl>
                                          <p:spTgt spid="1843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989012" y="1524000"/>
            <a:ext cx="9144000" cy="524334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b="1" dirty="0">
                <a:solidFill>
                  <a:srgbClr val="FF0000"/>
                </a:solidFill>
              </a:rPr>
              <a:t>SMSA Automation Manager (SAM-Light) - AWB</a:t>
            </a:r>
          </a:p>
        </p:txBody>
      </p:sp>
      <p:sp>
        <p:nvSpPr>
          <p:cNvPr id="11" name="Oval 10"/>
          <p:cNvSpPr/>
          <p:nvPr/>
        </p:nvSpPr>
        <p:spPr>
          <a:xfrm>
            <a:off x="3808412" y="2438400"/>
            <a:ext cx="1320456" cy="8382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Sender</a:t>
            </a:r>
          </a:p>
        </p:txBody>
      </p:sp>
      <p:sp>
        <p:nvSpPr>
          <p:cNvPr id="12" name="Oval 11"/>
          <p:cNvSpPr/>
          <p:nvPr/>
        </p:nvSpPr>
        <p:spPr>
          <a:xfrm>
            <a:off x="3275012" y="3962400"/>
            <a:ext cx="1752600" cy="8382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Recipient </a:t>
            </a:r>
          </a:p>
        </p:txBody>
      </p:sp>
      <p:sp>
        <p:nvSpPr>
          <p:cNvPr id="13" name="Oval 12"/>
          <p:cNvSpPr/>
          <p:nvPr/>
        </p:nvSpPr>
        <p:spPr>
          <a:xfrm>
            <a:off x="10157354" y="3124200"/>
            <a:ext cx="1728258" cy="12954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Shipment Details</a:t>
            </a:r>
          </a:p>
        </p:txBody>
      </p:sp>
      <p:sp>
        <p:nvSpPr>
          <p:cNvPr id="3" name="TextBox 2">
            <a:extLst>
              <a:ext uri="{FF2B5EF4-FFF2-40B4-BE49-F238E27FC236}">
                <a16:creationId xmlns:a16="http://schemas.microsoft.com/office/drawing/2014/main" id="{D41AEFF4-A566-AE88-355F-1EC8285B59F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5CFB2CD3-E9FF-6804-2C95-04EA78BCD59A}"/>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6322"/>
                                        </p:tgtEl>
                                        <p:attrNameLst>
                                          <p:attrName>style.visibility</p:attrName>
                                        </p:attrNameLst>
                                      </p:cBhvr>
                                      <p:to>
                                        <p:strVal val="visible"/>
                                      </p:to>
                                    </p:set>
                                    <p:anim calcmode="lin" valueType="num">
                                      <p:cBhvr>
                                        <p:cTn id="12" dur="500" fill="hold"/>
                                        <p:tgtEl>
                                          <p:spTgt spid="56322"/>
                                        </p:tgtEl>
                                        <p:attrNameLst>
                                          <p:attrName>ppt_w</p:attrName>
                                        </p:attrNameLst>
                                      </p:cBhvr>
                                      <p:tavLst>
                                        <p:tav tm="0">
                                          <p:val>
                                            <p:fltVal val="0"/>
                                          </p:val>
                                        </p:tav>
                                        <p:tav tm="100000">
                                          <p:val>
                                            <p:strVal val="#ppt_w"/>
                                          </p:val>
                                        </p:tav>
                                      </p:tavLst>
                                    </p:anim>
                                    <p:anim calcmode="lin" valueType="num">
                                      <p:cBhvr>
                                        <p:cTn id="13" dur="500" fill="hold"/>
                                        <p:tgtEl>
                                          <p:spTgt spid="56322"/>
                                        </p:tgtEl>
                                        <p:attrNameLst>
                                          <p:attrName>ppt_h</p:attrName>
                                        </p:attrNameLst>
                                      </p:cBhvr>
                                      <p:tavLst>
                                        <p:tav tm="0">
                                          <p:val>
                                            <p:fltVal val="0"/>
                                          </p:val>
                                        </p:tav>
                                        <p:tav tm="100000">
                                          <p:val>
                                            <p:strVal val="#ppt_h"/>
                                          </p:val>
                                        </p:tav>
                                      </p:tavLst>
                                    </p:anim>
                                    <p:animEffect transition="in" filter="fade">
                                      <p:cBhvr>
                                        <p:cTn id="14" dur="500"/>
                                        <p:tgtEl>
                                          <p:spTgt spid="5632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27" y="704088"/>
            <a:ext cx="11579385" cy="819912"/>
          </a:xfrm>
        </p:spPr>
        <p:txBody>
          <a:bodyPr>
            <a:noAutofit/>
          </a:bodyPr>
          <a:lstStyle/>
          <a:p>
            <a:r>
              <a:rPr lang="en-US" sz="3600" b="1" dirty="0">
                <a:solidFill>
                  <a:srgbClr val="FF0000"/>
                </a:solidFill>
              </a:rPr>
              <a:t>SMSA POS (Point of Sale – SMSA Service Centers Only) AWB</a:t>
            </a:r>
          </a:p>
        </p:txBody>
      </p:sp>
      <p:sp>
        <p:nvSpPr>
          <p:cNvPr id="11" name="Oval 10"/>
          <p:cNvSpPr/>
          <p:nvPr/>
        </p:nvSpPr>
        <p:spPr>
          <a:xfrm>
            <a:off x="1878356" y="1905000"/>
            <a:ext cx="1472856" cy="9906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Sender</a:t>
            </a:r>
          </a:p>
        </p:txBody>
      </p:sp>
      <p:sp>
        <p:nvSpPr>
          <p:cNvPr id="12" name="Oval 11"/>
          <p:cNvSpPr/>
          <p:nvPr/>
        </p:nvSpPr>
        <p:spPr>
          <a:xfrm>
            <a:off x="1751012" y="3352800"/>
            <a:ext cx="1676400" cy="10668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Recipient </a:t>
            </a:r>
          </a:p>
        </p:txBody>
      </p:sp>
      <p:sp>
        <p:nvSpPr>
          <p:cNvPr id="13" name="Oval 12"/>
          <p:cNvSpPr/>
          <p:nvPr/>
        </p:nvSpPr>
        <p:spPr>
          <a:xfrm>
            <a:off x="9142412" y="2895600"/>
            <a:ext cx="1728258" cy="1295400"/>
          </a:xfrm>
          <a:prstGeom prst="ellipse">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Shipment Details</a:t>
            </a:r>
          </a:p>
        </p:txBody>
      </p:sp>
      <p:pic>
        <p:nvPicPr>
          <p:cNvPr id="7" name="Picture 6"/>
          <p:cNvPicPr/>
          <p:nvPr/>
        </p:nvPicPr>
        <p:blipFill>
          <a:blip r:embed="rId2" cstate="print"/>
          <a:srcRect/>
          <a:stretch>
            <a:fillRect/>
          </a:stretch>
        </p:blipFill>
        <p:spPr bwMode="auto">
          <a:xfrm>
            <a:off x="3579812" y="1447800"/>
            <a:ext cx="5105400" cy="5181600"/>
          </a:xfrm>
          <a:prstGeom prst="rect">
            <a:avLst/>
          </a:prstGeom>
          <a:noFill/>
          <a:ln w="9525">
            <a:noFill/>
            <a:miter lim="800000"/>
            <a:headEnd/>
            <a:tailEnd/>
          </a:ln>
        </p:spPr>
      </p:pic>
      <p:sp>
        <p:nvSpPr>
          <p:cNvPr id="3" name="TextBox 2">
            <a:extLst>
              <a:ext uri="{FF2B5EF4-FFF2-40B4-BE49-F238E27FC236}">
                <a16:creationId xmlns:a16="http://schemas.microsoft.com/office/drawing/2014/main" id="{4D8E4D67-09D5-BF7D-8B54-B6514108114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E20EA93A-26A3-C925-B1D4-E0151D3EF0AA}"/>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685800"/>
            <a:ext cx="11125200" cy="914400"/>
          </a:xfrm>
        </p:spPr>
        <p:txBody>
          <a:bodyPr>
            <a:noAutofit/>
          </a:bodyPr>
          <a:lstStyle/>
          <a:p>
            <a:r>
              <a:rPr lang="en-US" sz="4200" b="1" dirty="0">
                <a:solidFill>
                  <a:srgbClr val="FF0000"/>
                </a:solidFill>
              </a:rPr>
              <a:t>Domestic Items of Extraordinary Value/High Value</a:t>
            </a:r>
          </a:p>
        </p:txBody>
      </p:sp>
      <p:sp>
        <p:nvSpPr>
          <p:cNvPr id="8" name="Content Placeholder 7"/>
          <p:cNvSpPr>
            <a:spLocks noGrp="1"/>
          </p:cNvSpPr>
          <p:nvPr>
            <p:ph idx="1"/>
          </p:nvPr>
        </p:nvSpPr>
        <p:spPr>
          <a:xfrm>
            <a:off x="150812" y="1905000"/>
            <a:ext cx="3758221" cy="3733800"/>
          </a:xfrm>
        </p:spPr>
        <p:txBody>
          <a:bodyPr>
            <a:normAutofit fontScale="92500"/>
          </a:bodyPr>
          <a:lstStyle/>
          <a:p>
            <a:r>
              <a:rPr lang="en-US" sz="2400" dirty="0">
                <a:solidFill>
                  <a:srgbClr val="FF0000"/>
                </a:solidFill>
              </a:rPr>
              <a:t>High Value &amp; Extraordinary items </a:t>
            </a:r>
            <a:r>
              <a:rPr lang="en-US" sz="2400" dirty="0"/>
              <a:t>can be insured up to a maximum of</a:t>
            </a:r>
          </a:p>
          <a:p>
            <a:pPr>
              <a:buNone/>
            </a:pPr>
            <a:r>
              <a:rPr lang="en-US" sz="2400" dirty="0"/>
              <a:t> </a:t>
            </a:r>
            <a:r>
              <a:rPr lang="en-US" sz="2400" b="1" dirty="0">
                <a:solidFill>
                  <a:srgbClr val="FF0000"/>
                </a:solidFill>
              </a:rPr>
              <a:t>SAR 3,750 ($ 1,000 USD)</a:t>
            </a:r>
          </a:p>
          <a:p>
            <a:endParaRPr lang="en-US" sz="2400" dirty="0"/>
          </a:p>
          <a:p>
            <a:r>
              <a:rPr lang="en-US" sz="2400" dirty="0"/>
              <a:t>For further details, refer to </a:t>
            </a:r>
            <a:r>
              <a:rPr lang="en-US" sz="2400" dirty="0">
                <a:solidFill>
                  <a:srgbClr val="FF0000"/>
                </a:solidFill>
              </a:rPr>
              <a:t>High Value &amp; Extraordinary Items Document</a:t>
            </a:r>
            <a:r>
              <a:rPr lang="en-US" sz="2400" dirty="0"/>
              <a:t>.</a:t>
            </a:r>
          </a:p>
          <a:p>
            <a:endParaRPr lang="en-US" sz="2400" dirty="0"/>
          </a:p>
        </p:txBody>
      </p:sp>
      <p:sp>
        <p:nvSpPr>
          <p:cNvPr id="3" name="TextBox 2">
            <a:extLst>
              <a:ext uri="{FF2B5EF4-FFF2-40B4-BE49-F238E27FC236}">
                <a16:creationId xmlns:a16="http://schemas.microsoft.com/office/drawing/2014/main" id="{F96EFC09-F4BC-0AA3-281E-21D3F10C0CE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1C900CA9-936D-70F4-2CFB-F6827231E1FB}"/>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59516"/>
            <a:ext cx="11277600" cy="1295400"/>
          </a:xfrm>
        </p:spPr>
        <p:txBody>
          <a:bodyPr>
            <a:noAutofit/>
          </a:bodyPr>
          <a:lstStyle/>
          <a:p>
            <a:r>
              <a:rPr lang="en-US" sz="4000" b="1" dirty="0">
                <a:solidFill>
                  <a:srgbClr val="FF0000"/>
                </a:solidFill>
              </a:rPr>
              <a:t>SSC High Value, Extraordinary, &amp; Non-Insurable Items</a:t>
            </a:r>
          </a:p>
        </p:txBody>
      </p:sp>
      <p:sp>
        <p:nvSpPr>
          <p:cNvPr id="9" name="TextBox 8">
            <a:extLst>
              <a:ext uri="{FF2B5EF4-FFF2-40B4-BE49-F238E27FC236}">
                <a16:creationId xmlns:a16="http://schemas.microsoft.com/office/drawing/2014/main" id="{E7D7D489-95A9-BFDE-3968-300F9349268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10" name="Picture 9" descr="d:\Data\DesktopFiles\Strategy 2021\SMSA STRATEGY LOGO Landscape colored.png">
            <a:extLst>
              <a:ext uri="{FF2B5EF4-FFF2-40B4-BE49-F238E27FC236}">
                <a16:creationId xmlns:a16="http://schemas.microsoft.com/office/drawing/2014/main" id="{F8843603-7A65-CEAB-BD31-4272B57A2D6B}"/>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6" name="Picture 5">
            <a:extLst>
              <a:ext uri="{FF2B5EF4-FFF2-40B4-BE49-F238E27FC236}">
                <a16:creationId xmlns:a16="http://schemas.microsoft.com/office/drawing/2014/main" id="{5904E8A0-E0DB-14A8-5416-9D56B78DF69A}"/>
              </a:ext>
            </a:extLst>
          </p:cNvPr>
          <p:cNvPicPr>
            <a:picLocks noChangeAspect="1"/>
          </p:cNvPicPr>
          <p:nvPr/>
        </p:nvPicPr>
        <p:blipFill>
          <a:blip r:embed="rId3"/>
          <a:stretch>
            <a:fillRect/>
          </a:stretch>
        </p:blipFill>
        <p:spPr>
          <a:xfrm>
            <a:off x="1255712" y="1454916"/>
            <a:ext cx="9677400" cy="5098285"/>
          </a:xfrm>
          <a:prstGeom prst="rect">
            <a:avLst/>
          </a:prstGeom>
        </p:spPr>
      </p:pic>
    </p:spTree>
    <p:extLst>
      <p:ext uri="{BB962C8B-B14F-4D97-AF65-F5344CB8AC3E}">
        <p14:creationId xmlns:p14="http://schemas.microsoft.com/office/powerpoint/2010/main" val="197261401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59516"/>
            <a:ext cx="11277600" cy="1295400"/>
          </a:xfrm>
        </p:spPr>
        <p:txBody>
          <a:bodyPr>
            <a:noAutofit/>
          </a:bodyPr>
          <a:lstStyle/>
          <a:p>
            <a:r>
              <a:rPr lang="en-US" sz="4000" b="1" dirty="0">
                <a:solidFill>
                  <a:srgbClr val="FF0000"/>
                </a:solidFill>
              </a:rPr>
              <a:t>SSC High Value, Extraordinary, &amp; Non-Insurable Items</a:t>
            </a:r>
          </a:p>
        </p:txBody>
      </p:sp>
      <p:pic>
        <p:nvPicPr>
          <p:cNvPr id="9" name="Picture 8">
            <a:extLst>
              <a:ext uri="{FF2B5EF4-FFF2-40B4-BE49-F238E27FC236}">
                <a16:creationId xmlns:a16="http://schemas.microsoft.com/office/drawing/2014/main" id="{56520472-D5EA-3D1F-E2EA-AC9DCA73AD30}"/>
              </a:ext>
            </a:extLst>
          </p:cNvPr>
          <p:cNvPicPr>
            <a:picLocks noChangeAspect="1"/>
          </p:cNvPicPr>
          <p:nvPr/>
        </p:nvPicPr>
        <p:blipFill>
          <a:blip r:embed="rId2"/>
          <a:stretch>
            <a:fillRect/>
          </a:stretch>
        </p:blipFill>
        <p:spPr>
          <a:xfrm>
            <a:off x="204123" y="1866900"/>
            <a:ext cx="5890290" cy="3124200"/>
          </a:xfrm>
          <a:prstGeom prst="rect">
            <a:avLst/>
          </a:prstGeom>
        </p:spPr>
      </p:pic>
      <p:pic>
        <p:nvPicPr>
          <p:cNvPr id="11" name="Picture 10">
            <a:extLst>
              <a:ext uri="{FF2B5EF4-FFF2-40B4-BE49-F238E27FC236}">
                <a16:creationId xmlns:a16="http://schemas.microsoft.com/office/drawing/2014/main" id="{CEB96E03-FF89-D38D-9EFE-1FAB58F0F61D}"/>
              </a:ext>
            </a:extLst>
          </p:cNvPr>
          <p:cNvPicPr>
            <a:picLocks noChangeAspect="1"/>
          </p:cNvPicPr>
          <p:nvPr/>
        </p:nvPicPr>
        <p:blipFill>
          <a:blip r:embed="rId3"/>
          <a:stretch>
            <a:fillRect/>
          </a:stretch>
        </p:blipFill>
        <p:spPr>
          <a:xfrm>
            <a:off x="6094412" y="3276600"/>
            <a:ext cx="5890290" cy="2571817"/>
          </a:xfrm>
          <a:prstGeom prst="rect">
            <a:avLst/>
          </a:prstGeom>
        </p:spPr>
      </p:pic>
      <p:sp>
        <p:nvSpPr>
          <p:cNvPr id="12" name="TextBox 11">
            <a:extLst>
              <a:ext uri="{FF2B5EF4-FFF2-40B4-BE49-F238E27FC236}">
                <a16:creationId xmlns:a16="http://schemas.microsoft.com/office/drawing/2014/main" id="{BC2269FE-75E8-6921-001A-1E3C279B3C15}"/>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13" name="Picture 12" descr="d:\Data\DesktopFiles\Strategy 2021\SMSA STRATEGY LOGO Landscape colored.png">
            <a:extLst>
              <a:ext uri="{FF2B5EF4-FFF2-40B4-BE49-F238E27FC236}">
                <a16:creationId xmlns:a16="http://schemas.microsoft.com/office/drawing/2014/main" id="{C53C9B39-82D3-895E-2B43-77EF613068E7}"/>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extLst>
      <p:ext uri="{BB962C8B-B14F-4D97-AF65-F5344CB8AC3E}">
        <p14:creationId xmlns:p14="http://schemas.microsoft.com/office/powerpoint/2010/main" val="15774098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59516"/>
            <a:ext cx="11277600" cy="1295400"/>
          </a:xfrm>
        </p:spPr>
        <p:txBody>
          <a:bodyPr>
            <a:noAutofit/>
          </a:bodyPr>
          <a:lstStyle/>
          <a:p>
            <a:r>
              <a:rPr lang="en-US" sz="4000" b="1" dirty="0">
                <a:solidFill>
                  <a:srgbClr val="FF0000"/>
                </a:solidFill>
              </a:rPr>
              <a:t>SSC High Value, Extraordinary, &amp; Non-Insurable Items</a:t>
            </a:r>
          </a:p>
        </p:txBody>
      </p:sp>
      <p:pic>
        <p:nvPicPr>
          <p:cNvPr id="4" name="Picture 3">
            <a:extLst>
              <a:ext uri="{FF2B5EF4-FFF2-40B4-BE49-F238E27FC236}">
                <a16:creationId xmlns:a16="http://schemas.microsoft.com/office/drawing/2014/main" id="{0C1C5348-AB8D-D525-CE55-3219B620A744}"/>
              </a:ext>
            </a:extLst>
          </p:cNvPr>
          <p:cNvPicPr>
            <a:picLocks noChangeAspect="1"/>
          </p:cNvPicPr>
          <p:nvPr/>
        </p:nvPicPr>
        <p:blipFill>
          <a:blip r:embed="rId2"/>
          <a:stretch>
            <a:fillRect/>
          </a:stretch>
        </p:blipFill>
        <p:spPr>
          <a:xfrm>
            <a:off x="2436812" y="1740364"/>
            <a:ext cx="6996113" cy="4920645"/>
          </a:xfrm>
          <a:prstGeom prst="rect">
            <a:avLst/>
          </a:prstGeom>
        </p:spPr>
      </p:pic>
      <p:sp>
        <p:nvSpPr>
          <p:cNvPr id="5" name="TextBox 4">
            <a:extLst>
              <a:ext uri="{FF2B5EF4-FFF2-40B4-BE49-F238E27FC236}">
                <a16:creationId xmlns:a16="http://schemas.microsoft.com/office/drawing/2014/main" id="{9E616DD3-D742-AF34-4198-08601895803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6" name="Picture 5" descr="d:\Data\DesktopFiles\Strategy 2021\SMSA STRATEGY LOGO Landscape colored.png">
            <a:extLst>
              <a:ext uri="{FF2B5EF4-FFF2-40B4-BE49-F238E27FC236}">
                <a16:creationId xmlns:a16="http://schemas.microsoft.com/office/drawing/2014/main" id="{E540210E-F1B6-2718-6FAA-9BA056779B95}"/>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extLst>
      <p:ext uri="{BB962C8B-B14F-4D97-AF65-F5344CB8AC3E}">
        <p14:creationId xmlns:p14="http://schemas.microsoft.com/office/powerpoint/2010/main" val="23983318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59516"/>
            <a:ext cx="11277600" cy="1295400"/>
          </a:xfrm>
        </p:spPr>
        <p:txBody>
          <a:bodyPr>
            <a:noAutofit/>
          </a:bodyPr>
          <a:lstStyle/>
          <a:p>
            <a:r>
              <a:rPr lang="en-US" sz="4000" b="1" dirty="0">
                <a:solidFill>
                  <a:srgbClr val="FF0000"/>
                </a:solidFill>
              </a:rPr>
              <a:t>SSC High Value, Extraordinary, &amp; Non-Insurable Items</a:t>
            </a:r>
          </a:p>
        </p:txBody>
      </p:sp>
      <p:pic>
        <p:nvPicPr>
          <p:cNvPr id="5" name="Picture 4">
            <a:extLst>
              <a:ext uri="{FF2B5EF4-FFF2-40B4-BE49-F238E27FC236}">
                <a16:creationId xmlns:a16="http://schemas.microsoft.com/office/drawing/2014/main" id="{62999DC6-FB19-48ED-BEA7-2FC08990A45C}"/>
              </a:ext>
            </a:extLst>
          </p:cNvPr>
          <p:cNvPicPr>
            <a:picLocks noChangeAspect="1"/>
          </p:cNvPicPr>
          <p:nvPr/>
        </p:nvPicPr>
        <p:blipFill>
          <a:blip r:embed="rId2"/>
          <a:stretch>
            <a:fillRect/>
          </a:stretch>
        </p:blipFill>
        <p:spPr>
          <a:xfrm>
            <a:off x="455612" y="1566830"/>
            <a:ext cx="9063790" cy="914400"/>
          </a:xfrm>
          <a:prstGeom prst="rect">
            <a:avLst/>
          </a:prstGeom>
        </p:spPr>
      </p:pic>
      <p:pic>
        <p:nvPicPr>
          <p:cNvPr id="7" name="Picture 6">
            <a:extLst>
              <a:ext uri="{FF2B5EF4-FFF2-40B4-BE49-F238E27FC236}">
                <a16:creationId xmlns:a16="http://schemas.microsoft.com/office/drawing/2014/main" id="{BE2F9705-177D-6339-D5CB-EB38A24A3829}"/>
              </a:ext>
            </a:extLst>
          </p:cNvPr>
          <p:cNvPicPr>
            <a:picLocks noChangeAspect="1"/>
          </p:cNvPicPr>
          <p:nvPr/>
        </p:nvPicPr>
        <p:blipFill>
          <a:blip r:embed="rId3"/>
          <a:stretch>
            <a:fillRect/>
          </a:stretch>
        </p:blipFill>
        <p:spPr>
          <a:xfrm>
            <a:off x="455612" y="2593144"/>
            <a:ext cx="7585787" cy="2743200"/>
          </a:xfrm>
          <a:prstGeom prst="rect">
            <a:avLst/>
          </a:prstGeom>
        </p:spPr>
      </p:pic>
      <p:pic>
        <p:nvPicPr>
          <p:cNvPr id="9" name="Picture 8">
            <a:extLst>
              <a:ext uri="{FF2B5EF4-FFF2-40B4-BE49-F238E27FC236}">
                <a16:creationId xmlns:a16="http://schemas.microsoft.com/office/drawing/2014/main" id="{C7C92C1A-0DCE-F168-972A-ACA0A909D0EB}"/>
              </a:ext>
            </a:extLst>
          </p:cNvPr>
          <p:cNvPicPr>
            <a:picLocks noChangeAspect="1"/>
          </p:cNvPicPr>
          <p:nvPr/>
        </p:nvPicPr>
        <p:blipFill>
          <a:blip r:embed="rId4"/>
          <a:stretch>
            <a:fillRect/>
          </a:stretch>
        </p:blipFill>
        <p:spPr>
          <a:xfrm>
            <a:off x="2817812" y="5023398"/>
            <a:ext cx="8288028" cy="1675085"/>
          </a:xfrm>
          <a:prstGeom prst="rect">
            <a:avLst/>
          </a:prstGeom>
        </p:spPr>
      </p:pic>
      <p:sp>
        <p:nvSpPr>
          <p:cNvPr id="10" name="TextBox 9">
            <a:extLst>
              <a:ext uri="{FF2B5EF4-FFF2-40B4-BE49-F238E27FC236}">
                <a16:creationId xmlns:a16="http://schemas.microsoft.com/office/drawing/2014/main" id="{AD831FC7-8F1E-895A-E6C6-D3791DE375C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11" name="Picture 10" descr="d:\Data\DesktopFiles\Strategy 2021\SMSA STRATEGY LOGO Landscape colored.png">
            <a:extLst>
              <a:ext uri="{FF2B5EF4-FFF2-40B4-BE49-F238E27FC236}">
                <a16:creationId xmlns:a16="http://schemas.microsoft.com/office/drawing/2014/main" id="{7A8B4EAE-9F22-F8CD-F960-B89AE83A0358}"/>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extLst>
      <p:ext uri="{BB962C8B-B14F-4D97-AF65-F5344CB8AC3E}">
        <p14:creationId xmlns:p14="http://schemas.microsoft.com/office/powerpoint/2010/main" val="38672861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0412" y="685800"/>
            <a:ext cx="10969943" cy="819912"/>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mj-lt"/>
                <a:ea typeface="+mj-ea"/>
                <a:cs typeface="+mj-cs"/>
              </a:rPr>
              <a:t>High Value Shipments Handling</a:t>
            </a:r>
          </a:p>
        </p:txBody>
      </p:sp>
      <p:sp>
        <p:nvSpPr>
          <p:cNvPr id="6" name="Content Placeholder 2"/>
          <p:cNvSpPr txBox="1">
            <a:spLocks/>
          </p:cNvSpPr>
          <p:nvPr/>
        </p:nvSpPr>
        <p:spPr>
          <a:xfrm>
            <a:off x="812588" y="1752600"/>
            <a:ext cx="10969943" cy="4724400"/>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tabLst/>
              <a:defRPr/>
            </a:pPr>
            <a:r>
              <a:rPr kumimoji="0" lang="en-US" sz="2400" b="1" i="0" u="sng" strike="noStrike" kern="1200" cap="none" spc="0" normalizeH="0" baseline="0" noProof="0" dirty="0">
                <a:ln>
                  <a:noFill/>
                </a:ln>
                <a:solidFill>
                  <a:srgbClr val="FF0000"/>
                </a:solidFill>
                <a:effectLst/>
                <a:uLnTx/>
                <a:uFillTx/>
                <a:latin typeface="+mj-lt"/>
                <a:ea typeface="+mn-ea"/>
                <a:cs typeface="Arial" pitchFamily="34" charset="0"/>
              </a:rPr>
              <a:t>Receiving High Value Shipment</a:t>
            </a:r>
            <a:endParaRPr kumimoji="0" lang="en-US" sz="2400" b="0" i="0" u="none" strike="noStrike" kern="1200" cap="none" spc="0" normalizeH="0" baseline="0" noProof="0" dirty="0">
              <a:ln>
                <a:noFill/>
              </a:ln>
              <a:solidFill>
                <a:srgbClr val="FF0000"/>
              </a:solidFill>
              <a:effectLst/>
              <a:uLnTx/>
              <a:uFillTx/>
              <a:latin typeface="+mj-lt"/>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000" b="0" i="0" u="none" strike="noStrike" kern="1200" cap="none" spc="0" normalizeH="0" baseline="0" noProof="0" dirty="0">
              <a:ln>
                <a:noFill/>
              </a:ln>
              <a:solidFill>
                <a:schemeClr val="tx2"/>
              </a:solidFill>
              <a:effectLst/>
              <a:uLnTx/>
              <a:uFillTx/>
              <a:latin typeface="+mj-lt"/>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 Identification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Physical check / inspection in Customer’s presence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Insurance / Indemnity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Sealing – (Pre-printed bags or Pre-punched + tag) in presence of Shipper</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Seal No. on AWB  &amp; Copy/Ref. to Shipper</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High Value shipment label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High Value Manifest / +Cash manifest</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rPr>
              <a:t>Responsibility for safety and security of shipment until handed over</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400" b="0" i="0" u="none" strike="noStrike" kern="1200" cap="none" spc="0" normalizeH="0" baseline="0" noProof="0" dirty="0">
              <a:ln>
                <a:noFill/>
              </a:ln>
              <a:solidFill>
                <a:schemeClr val="tx2"/>
              </a:solidFill>
              <a:effectLst/>
              <a:uLnTx/>
              <a:uFillTx/>
              <a:latin typeface="+mj-lt"/>
              <a:ea typeface="+mn-ea"/>
              <a:cs typeface="Arial" pitchFamily="34" charset="0"/>
            </a:endParaRPr>
          </a:p>
        </p:txBody>
      </p:sp>
      <p:sp>
        <p:nvSpPr>
          <p:cNvPr id="2" name="TextBox 1">
            <a:extLst>
              <a:ext uri="{FF2B5EF4-FFF2-40B4-BE49-F238E27FC236}">
                <a16:creationId xmlns:a16="http://schemas.microsoft.com/office/drawing/2014/main" id="{CEFA7D4E-582F-08CF-7C32-70FBB48491F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78CAEC59-2F74-46AF-0F8D-BFDC7A2FE884}"/>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704088"/>
            <a:ext cx="5638799" cy="1734312"/>
          </a:xfrm>
        </p:spPr>
        <p:txBody>
          <a:bodyPr>
            <a:noAutofit/>
          </a:bodyPr>
          <a:lstStyle/>
          <a:p>
            <a:r>
              <a:rPr lang="en-US" sz="2800" b="1" dirty="0">
                <a:solidFill>
                  <a:srgbClr val="33309C"/>
                </a:solidFill>
              </a:rPr>
              <a:t>SM</a:t>
            </a:r>
            <a:r>
              <a:rPr lang="en-US" sz="2800" b="1" dirty="0">
                <a:solidFill>
                  <a:srgbClr val="F68426"/>
                </a:solidFill>
              </a:rPr>
              <a:t>SA</a:t>
            </a:r>
            <a:r>
              <a:rPr lang="en-US" sz="2800" b="1" dirty="0">
                <a:solidFill>
                  <a:srgbClr val="FF9933"/>
                </a:solidFill>
              </a:rPr>
              <a:t> Small, Medium &amp; Large Boxes </a:t>
            </a:r>
            <a:br>
              <a:rPr lang="en-US" sz="2800" b="1" dirty="0">
                <a:solidFill>
                  <a:srgbClr val="FF9933"/>
                </a:solidFill>
              </a:rPr>
            </a:br>
            <a:r>
              <a:rPr lang="en-US" sz="2800" b="1" i="1" dirty="0">
                <a:solidFill>
                  <a:srgbClr val="FF0000"/>
                </a:solidFill>
              </a:rPr>
              <a:t>*** Domestic &amp; SMSA Service Centers Only</a:t>
            </a:r>
            <a:endParaRPr lang="en-US" sz="2800" b="1" dirty="0">
              <a:solidFill>
                <a:srgbClr val="FF0000"/>
              </a:solidFill>
            </a:endParaRPr>
          </a:p>
        </p:txBody>
      </p:sp>
      <p:sp>
        <p:nvSpPr>
          <p:cNvPr id="3" name="Content Placeholder 2"/>
          <p:cNvSpPr>
            <a:spLocks noGrp="1"/>
          </p:cNvSpPr>
          <p:nvPr>
            <p:ph sz="half" idx="1"/>
          </p:nvPr>
        </p:nvSpPr>
        <p:spPr>
          <a:xfrm>
            <a:off x="861985" y="2270760"/>
            <a:ext cx="5765827" cy="4434840"/>
          </a:xfrm>
        </p:spPr>
        <p:txBody>
          <a:bodyPr>
            <a:normAutofit/>
          </a:bodyPr>
          <a:lstStyle/>
          <a:p>
            <a:pPr>
              <a:lnSpc>
                <a:spcPct val="80000"/>
              </a:lnSpc>
            </a:pPr>
            <a:endParaRPr lang="en-GB" b="1" dirty="0">
              <a:latin typeface="+mj-lt"/>
            </a:endParaRPr>
          </a:p>
          <a:p>
            <a:pPr>
              <a:lnSpc>
                <a:spcPct val="80000"/>
              </a:lnSpc>
            </a:pPr>
            <a:r>
              <a:rPr lang="en-GB" b="1" dirty="0">
                <a:latin typeface="+mj-lt"/>
              </a:rPr>
              <a:t>Max Weight: </a:t>
            </a:r>
          </a:p>
          <a:p>
            <a:pPr>
              <a:lnSpc>
                <a:spcPct val="80000"/>
              </a:lnSpc>
              <a:buNone/>
            </a:pPr>
            <a:r>
              <a:rPr lang="en-GB" b="1" dirty="0">
                <a:solidFill>
                  <a:srgbClr val="F68426"/>
                </a:solidFill>
                <a:latin typeface="+mj-lt"/>
              </a:rPr>
              <a:t>	Small – </a:t>
            </a:r>
            <a:r>
              <a:rPr lang="en-GB" b="1" dirty="0">
                <a:solidFill>
                  <a:srgbClr val="FF0000"/>
                </a:solidFill>
                <a:latin typeface="+mj-lt"/>
              </a:rPr>
              <a:t>1.5 </a:t>
            </a:r>
            <a:r>
              <a:rPr lang="en-GB" b="1" dirty="0" err="1">
                <a:solidFill>
                  <a:srgbClr val="FF0000"/>
                </a:solidFill>
                <a:latin typeface="+mj-lt"/>
              </a:rPr>
              <a:t>kgs</a:t>
            </a:r>
            <a:r>
              <a:rPr lang="en-GB" b="1" dirty="0">
                <a:solidFill>
                  <a:srgbClr val="FF0000"/>
                </a:solidFill>
                <a:latin typeface="+mj-lt"/>
              </a:rPr>
              <a:t>.</a:t>
            </a:r>
          </a:p>
          <a:p>
            <a:pPr>
              <a:lnSpc>
                <a:spcPct val="80000"/>
              </a:lnSpc>
              <a:buNone/>
            </a:pPr>
            <a:r>
              <a:rPr lang="en-GB" b="1" dirty="0">
                <a:solidFill>
                  <a:srgbClr val="F68426"/>
                </a:solidFill>
                <a:latin typeface="+mj-lt"/>
              </a:rPr>
              <a:t>	Medium – </a:t>
            </a:r>
            <a:r>
              <a:rPr lang="en-GB" b="1" dirty="0">
                <a:solidFill>
                  <a:srgbClr val="FF0000"/>
                </a:solidFill>
                <a:latin typeface="+mj-lt"/>
              </a:rPr>
              <a:t>3 </a:t>
            </a:r>
            <a:r>
              <a:rPr lang="en-GB" b="1" dirty="0" err="1">
                <a:solidFill>
                  <a:srgbClr val="FF0000"/>
                </a:solidFill>
                <a:latin typeface="+mj-lt"/>
              </a:rPr>
              <a:t>kgs</a:t>
            </a:r>
            <a:r>
              <a:rPr lang="en-GB" b="1" dirty="0">
                <a:solidFill>
                  <a:srgbClr val="FF0000"/>
                </a:solidFill>
                <a:latin typeface="+mj-lt"/>
              </a:rPr>
              <a:t>.</a:t>
            </a:r>
          </a:p>
          <a:p>
            <a:pPr>
              <a:lnSpc>
                <a:spcPct val="80000"/>
              </a:lnSpc>
              <a:buNone/>
            </a:pPr>
            <a:r>
              <a:rPr lang="en-GB" b="1" dirty="0">
                <a:solidFill>
                  <a:srgbClr val="F68426"/>
                </a:solidFill>
                <a:latin typeface="+mj-lt"/>
              </a:rPr>
              <a:t>	Large – </a:t>
            </a:r>
            <a:r>
              <a:rPr lang="en-GB" b="1" dirty="0">
                <a:solidFill>
                  <a:srgbClr val="FF0000"/>
                </a:solidFill>
                <a:latin typeface="+mj-lt"/>
              </a:rPr>
              <a:t>5 </a:t>
            </a:r>
            <a:r>
              <a:rPr lang="en-GB" b="1" dirty="0" err="1">
                <a:solidFill>
                  <a:srgbClr val="FF0000"/>
                </a:solidFill>
                <a:latin typeface="+mj-lt"/>
              </a:rPr>
              <a:t>kgs</a:t>
            </a:r>
            <a:r>
              <a:rPr lang="en-GB" b="1" dirty="0">
                <a:solidFill>
                  <a:srgbClr val="FF0000"/>
                </a:solidFill>
                <a:latin typeface="+mj-lt"/>
              </a:rPr>
              <a:t>.  </a:t>
            </a:r>
          </a:p>
          <a:p>
            <a:pPr>
              <a:lnSpc>
                <a:spcPct val="80000"/>
              </a:lnSpc>
            </a:pPr>
            <a:endParaRPr lang="en-GB" b="1" dirty="0">
              <a:latin typeface="+mj-lt"/>
            </a:endParaRPr>
          </a:p>
          <a:p>
            <a:pPr>
              <a:lnSpc>
                <a:spcPct val="90000"/>
              </a:lnSpc>
            </a:pPr>
            <a:r>
              <a:rPr lang="en-GB" b="1" dirty="0">
                <a:latin typeface="+mj-lt"/>
              </a:rPr>
              <a:t>Carriage Value: </a:t>
            </a:r>
            <a:r>
              <a:rPr lang="en-GB" b="1" dirty="0">
                <a:solidFill>
                  <a:srgbClr val="FF0000"/>
                </a:solidFill>
                <a:latin typeface="+mj-lt"/>
              </a:rPr>
              <a:t>SAR 375</a:t>
            </a:r>
          </a:p>
          <a:p>
            <a:pPr>
              <a:lnSpc>
                <a:spcPct val="80000"/>
              </a:lnSpc>
              <a:buNone/>
            </a:pPr>
            <a:r>
              <a:rPr lang="en-GB" b="1" i="1" dirty="0">
                <a:solidFill>
                  <a:srgbClr val="FF0000"/>
                </a:solidFill>
                <a:latin typeface="+mj-lt"/>
              </a:rPr>
              <a:t>** May be higher upon declaration with Insurance Charges</a:t>
            </a:r>
          </a:p>
          <a:p>
            <a:pPr>
              <a:lnSpc>
                <a:spcPct val="80000"/>
              </a:lnSpc>
            </a:pPr>
            <a:endParaRPr lang="en-GB" b="1" dirty="0">
              <a:latin typeface="+mj-lt"/>
            </a:endParaRPr>
          </a:p>
          <a:p>
            <a:pPr>
              <a:lnSpc>
                <a:spcPct val="90000"/>
              </a:lnSpc>
            </a:pPr>
            <a:r>
              <a:rPr lang="en-GB" b="1" dirty="0">
                <a:latin typeface="+mj-lt"/>
              </a:rPr>
              <a:t>MPS (Multiple Piece Shipment): </a:t>
            </a:r>
            <a:r>
              <a:rPr lang="en-GB" b="1" dirty="0">
                <a:solidFill>
                  <a:srgbClr val="FF0000"/>
                </a:solidFill>
                <a:latin typeface="+mj-lt"/>
              </a:rPr>
              <a:t>Available</a:t>
            </a:r>
          </a:p>
          <a:p>
            <a:endParaRPr lang="en-US" dirty="0">
              <a:latin typeface="+mj-lt"/>
            </a:endParaRPr>
          </a:p>
        </p:txBody>
      </p:sp>
      <p:pic>
        <p:nvPicPr>
          <p:cNvPr id="4098" name="Picture 2" descr="D:\Documents\2018 Projects\ISO 10015\Training Materials Revised\SGO\Pics\SMSA Small Box.jpg"/>
          <p:cNvPicPr>
            <a:picLocks noChangeAspect="1" noChangeArrowheads="1"/>
          </p:cNvPicPr>
          <p:nvPr/>
        </p:nvPicPr>
        <p:blipFill>
          <a:blip r:embed="rId2" cstate="print"/>
          <a:srcRect/>
          <a:stretch>
            <a:fillRect/>
          </a:stretch>
        </p:blipFill>
        <p:spPr bwMode="auto">
          <a:xfrm>
            <a:off x="9218612" y="861130"/>
            <a:ext cx="2612466" cy="1958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D:\Documents\2018 Projects\ISO 10015\Training Materials Revised\SGO\Pics\SMSA Medium Box.jpg"/>
          <p:cNvPicPr>
            <a:picLocks noChangeAspect="1" noChangeArrowheads="1"/>
          </p:cNvPicPr>
          <p:nvPr/>
        </p:nvPicPr>
        <p:blipFill>
          <a:blip r:embed="rId3" cstate="print"/>
          <a:srcRect/>
          <a:stretch>
            <a:fillRect/>
          </a:stretch>
        </p:blipFill>
        <p:spPr bwMode="auto">
          <a:xfrm>
            <a:off x="6475412" y="2972808"/>
            <a:ext cx="2438400" cy="1827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D:\Documents\2018 Projects\ISO 10015\Training Materials Revised\SGO\Pics\SMSA Large Box.jpg"/>
          <p:cNvPicPr>
            <a:picLocks noChangeAspect="1" noChangeArrowheads="1"/>
          </p:cNvPicPr>
          <p:nvPr/>
        </p:nvPicPr>
        <p:blipFill>
          <a:blip r:embed="rId4" cstate="print"/>
          <a:srcRect/>
          <a:stretch>
            <a:fillRect/>
          </a:stretch>
        </p:blipFill>
        <p:spPr bwMode="auto">
          <a:xfrm>
            <a:off x="9142412" y="2952719"/>
            <a:ext cx="2438400" cy="1827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1" name="Picture 5" descr="D:\Documents\2018 Projects\ISO 10015\Training Materials Revised\SGO\Pics\SMSA SML Boxes.jpg"/>
          <p:cNvPicPr>
            <a:picLocks noChangeAspect="1" noChangeArrowheads="1"/>
          </p:cNvPicPr>
          <p:nvPr/>
        </p:nvPicPr>
        <p:blipFill>
          <a:blip r:embed="rId5" cstate="print"/>
          <a:srcRect/>
          <a:stretch>
            <a:fillRect/>
          </a:stretch>
        </p:blipFill>
        <p:spPr bwMode="auto">
          <a:xfrm>
            <a:off x="6246812" y="914400"/>
            <a:ext cx="2514600" cy="1884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0526430A-6AD2-42BA-DEB7-65107B27287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9C6CB5DA-7D56-FDDF-3F6D-6CDD6810E323}"/>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pic>
        <p:nvPicPr>
          <p:cNvPr id="4102" name="Picture 6" descr="D:\Documents\2018 Projects\ISO 10015\Training Materials Revised\SGO\Pics\SMSA Large Box - Back.jpg"/>
          <p:cNvPicPr>
            <a:picLocks noChangeAspect="1" noChangeArrowheads="1"/>
          </p:cNvPicPr>
          <p:nvPr/>
        </p:nvPicPr>
        <p:blipFill>
          <a:blip r:embed="rId7" cstate="print"/>
          <a:srcRect/>
          <a:stretch>
            <a:fillRect/>
          </a:stretch>
        </p:blipFill>
        <p:spPr bwMode="auto">
          <a:xfrm>
            <a:off x="7723186" y="4876800"/>
            <a:ext cx="2409826" cy="1806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 calcmode="lin" valueType="num">
                                      <p:cBhvr>
                                        <p:cTn id="10" dur="500" fill="hold"/>
                                        <p:tgtEl>
                                          <p:spTgt spid="4101"/>
                                        </p:tgtEl>
                                        <p:attrNameLst>
                                          <p:attrName>ppt_w</p:attrName>
                                        </p:attrNameLst>
                                      </p:cBhvr>
                                      <p:tavLst>
                                        <p:tav tm="0">
                                          <p:val>
                                            <p:fltVal val="0"/>
                                          </p:val>
                                        </p:tav>
                                        <p:tav tm="100000">
                                          <p:val>
                                            <p:strVal val="#ppt_w"/>
                                          </p:val>
                                        </p:tav>
                                      </p:tavLst>
                                    </p:anim>
                                    <p:anim calcmode="lin" valueType="num">
                                      <p:cBhvr>
                                        <p:cTn id="11" dur="500" fill="hold"/>
                                        <p:tgtEl>
                                          <p:spTgt spid="4101"/>
                                        </p:tgtEl>
                                        <p:attrNameLst>
                                          <p:attrName>ppt_h</p:attrName>
                                        </p:attrNameLst>
                                      </p:cBhvr>
                                      <p:tavLst>
                                        <p:tav tm="0">
                                          <p:val>
                                            <p:fltVal val="0"/>
                                          </p:val>
                                        </p:tav>
                                        <p:tav tm="100000">
                                          <p:val>
                                            <p:strVal val="#ppt_h"/>
                                          </p:val>
                                        </p:tav>
                                      </p:tavLst>
                                    </p:anim>
                                    <p:animEffect transition="in" filter="fade">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par>
                                <p:cTn id="21" presetID="53"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 calcmode="lin" valueType="num">
                                      <p:cBhvr>
                                        <p:cTn id="23" dur="500" fill="hold"/>
                                        <p:tgtEl>
                                          <p:spTgt spid="4098"/>
                                        </p:tgtEl>
                                        <p:attrNameLst>
                                          <p:attrName>ppt_w</p:attrName>
                                        </p:attrNameLst>
                                      </p:cBhvr>
                                      <p:tavLst>
                                        <p:tav tm="0">
                                          <p:val>
                                            <p:fltVal val="0"/>
                                          </p:val>
                                        </p:tav>
                                        <p:tav tm="100000">
                                          <p:val>
                                            <p:strVal val="#ppt_w"/>
                                          </p:val>
                                        </p:tav>
                                      </p:tavLst>
                                    </p:anim>
                                    <p:anim calcmode="lin" valueType="num">
                                      <p:cBhvr>
                                        <p:cTn id="24" dur="500" fill="hold"/>
                                        <p:tgtEl>
                                          <p:spTgt spid="4098"/>
                                        </p:tgtEl>
                                        <p:attrNameLst>
                                          <p:attrName>ppt_h</p:attrName>
                                        </p:attrNameLst>
                                      </p:cBhvr>
                                      <p:tavLst>
                                        <p:tav tm="0">
                                          <p:val>
                                            <p:fltVal val="0"/>
                                          </p:val>
                                        </p:tav>
                                        <p:tav tm="100000">
                                          <p:val>
                                            <p:strVal val="#ppt_h"/>
                                          </p:val>
                                        </p:tav>
                                      </p:tavLst>
                                    </p:anim>
                                    <p:animEffect transition="in" filter="fade">
                                      <p:cBhvr>
                                        <p:cTn id="25" dur="500"/>
                                        <p:tgtEl>
                                          <p:spTgt spid="40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4099"/>
                                        </p:tgtEl>
                                        <p:attrNameLst>
                                          <p:attrName>style.visibility</p:attrName>
                                        </p:attrNameLst>
                                      </p:cBhvr>
                                      <p:to>
                                        <p:strVal val="visible"/>
                                      </p:to>
                                    </p:set>
                                    <p:anim calcmode="lin" valueType="num">
                                      <p:cBhvr>
                                        <p:cTn id="33" dur="500" fill="hold"/>
                                        <p:tgtEl>
                                          <p:spTgt spid="4099"/>
                                        </p:tgtEl>
                                        <p:attrNameLst>
                                          <p:attrName>ppt_w</p:attrName>
                                        </p:attrNameLst>
                                      </p:cBhvr>
                                      <p:tavLst>
                                        <p:tav tm="0">
                                          <p:val>
                                            <p:fltVal val="0"/>
                                          </p:val>
                                        </p:tav>
                                        <p:tav tm="100000">
                                          <p:val>
                                            <p:strVal val="#ppt_w"/>
                                          </p:val>
                                        </p:tav>
                                      </p:tavLst>
                                    </p:anim>
                                    <p:anim calcmode="lin" valueType="num">
                                      <p:cBhvr>
                                        <p:cTn id="34" dur="500" fill="hold"/>
                                        <p:tgtEl>
                                          <p:spTgt spid="4099"/>
                                        </p:tgtEl>
                                        <p:attrNameLst>
                                          <p:attrName>ppt_h</p:attrName>
                                        </p:attrNameLst>
                                      </p:cBhvr>
                                      <p:tavLst>
                                        <p:tav tm="0">
                                          <p:val>
                                            <p:fltVal val="0"/>
                                          </p:val>
                                        </p:tav>
                                        <p:tav tm="100000">
                                          <p:val>
                                            <p:strVal val="#ppt_h"/>
                                          </p:val>
                                        </p:tav>
                                      </p:tavLst>
                                    </p:anim>
                                    <p:animEffect transition="in" filter="fade">
                                      <p:cBhvr>
                                        <p:cTn id="35" dur="500"/>
                                        <p:tgtEl>
                                          <p:spTgt spid="409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childTnLst>
                                </p:cTn>
                              </p:par>
                              <p:par>
                                <p:cTn id="41" presetID="53" presetClass="entr" presetSubtype="0" fill="hold" nodeType="with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p:cTn id="43" dur="500" fill="hold"/>
                                        <p:tgtEl>
                                          <p:spTgt spid="4100"/>
                                        </p:tgtEl>
                                        <p:attrNameLst>
                                          <p:attrName>ppt_w</p:attrName>
                                        </p:attrNameLst>
                                      </p:cBhvr>
                                      <p:tavLst>
                                        <p:tav tm="0">
                                          <p:val>
                                            <p:fltVal val="0"/>
                                          </p:val>
                                        </p:tav>
                                        <p:tav tm="100000">
                                          <p:val>
                                            <p:strVal val="#ppt_w"/>
                                          </p:val>
                                        </p:tav>
                                      </p:tavLst>
                                    </p:anim>
                                    <p:anim calcmode="lin" valueType="num">
                                      <p:cBhvr>
                                        <p:cTn id="44" dur="500" fill="hold"/>
                                        <p:tgtEl>
                                          <p:spTgt spid="4100"/>
                                        </p:tgtEl>
                                        <p:attrNameLst>
                                          <p:attrName>ppt_h</p:attrName>
                                        </p:attrNameLst>
                                      </p:cBhvr>
                                      <p:tavLst>
                                        <p:tav tm="0">
                                          <p:val>
                                            <p:fltVal val="0"/>
                                          </p:val>
                                        </p:tav>
                                        <p:tav tm="100000">
                                          <p:val>
                                            <p:strVal val="#ppt_h"/>
                                          </p:val>
                                        </p:tav>
                                      </p:tavLst>
                                    </p:anim>
                                    <p:animEffect transition="in" filter="fade">
                                      <p:cBhvr>
                                        <p:cTn id="45" dur="500"/>
                                        <p:tgtEl>
                                          <p:spTgt spid="410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1000"/>
                                        <p:tgtEl>
                                          <p:spTgt spid="3">
                                            <p:txEl>
                                              <p:pRg st="7" end="7"/>
                                            </p:txEl>
                                          </p:spTgt>
                                        </p:tgtEl>
                                      </p:cBhvr>
                                    </p:animEffect>
                                  </p:childTnLst>
                                </p:cTn>
                              </p:par>
                              <p:par>
                                <p:cTn id="54" presetID="53" presetClass="entr" presetSubtype="0" fill="hold" nodeType="withEffect">
                                  <p:stCondLst>
                                    <p:cond delay="0"/>
                                  </p:stCondLst>
                                  <p:childTnLst>
                                    <p:set>
                                      <p:cBhvr>
                                        <p:cTn id="55" dur="1" fill="hold">
                                          <p:stCondLst>
                                            <p:cond delay="0"/>
                                          </p:stCondLst>
                                        </p:cTn>
                                        <p:tgtEl>
                                          <p:spTgt spid="4102"/>
                                        </p:tgtEl>
                                        <p:attrNameLst>
                                          <p:attrName>style.visibility</p:attrName>
                                        </p:attrNameLst>
                                      </p:cBhvr>
                                      <p:to>
                                        <p:strVal val="visible"/>
                                      </p:to>
                                    </p:set>
                                    <p:anim calcmode="lin" valueType="num">
                                      <p:cBhvr>
                                        <p:cTn id="56" dur="500" fill="hold"/>
                                        <p:tgtEl>
                                          <p:spTgt spid="4102"/>
                                        </p:tgtEl>
                                        <p:attrNameLst>
                                          <p:attrName>ppt_w</p:attrName>
                                        </p:attrNameLst>
                                      </p:cBhvr>
                                      <p:tavLst>
                                        <p:tav tm="0">
                                          <p:val>
                                            <p:fltVal val="0"/>
                                          </p:val>
                                        </p:tav>
                                        <p:tav tm="100000">
                                          <p:val>
                                            <p:strVal val="#ppt_w"/>
                                          </p:val>
                                        </p:tav>
                                      </p:tavLst>
                                    </p:anim>
                                    <p:anim calcmode="lin" valueType="num">
                                      <p:cBhvr>
                                        <p:cTn id="57" dur="500" fill="hold"/>
                                        <p:tgtEl>
                                          <p:spTgt spid="4102"/>
                                        </p:tgtEl>
                                        <p:attrNameLst>
                                          <p:attrName>ppt_h</p:attrName>
                                        </p:attrNameLst>
                                      </p:cBhvr>
                                      <p:tavLst>
                                        <p:tav tm="0">
                                          <p:val>
                                            <p:fltVal val="0"/>
                                          </p:val>
                                        </p:tav>
                                        <p:tav tm="100000">
                                          <p:val>
                                            <p:strVal val="#ppt_h"/>
                                          </p:val>
                                        </p:tav>
                                      </p:tavLst>
                                    </p:anim>
                                    <p:animEffect transition="in" filter="fade">
                                      <p:cBhvr>
                                        <p:cTn id="58" dur="500"/>
                                        <p:tgtEl>
                                          <p:spTgt spid="410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b="1" dirty="0">
                <a:solidFill>
                  <a:srgbClr val="FF0000"/>
                </a:solidFill>
              </a:rPr>
              <a:t>High Value Shipments Handling</a:t>
            </a:r>
          </a:p>
        </p:txBody>
      </p:sp>
      <p:sp>
        <p:nvSpPr>
          <p:cNvPr id="5" name="Content Placeholder 2"/>
          <p:cNvSpPr>
            <a:spLocks noGrp="1"/>
          </p:cNvSpPr>
          <p:nvPr>
            <p:ph idx="1"/>
          </p:nvPr>
        </p:nvSpPr>
        <p:spPr/>
        <p:txBody>
          <a:bodyPr>
            <a:noAutofit/>
          </a:bodyPr>
          <a:lstStyle/>
          <a:p>
            <a:pPr>
              <a:buNone/>
            </a:pPr>
            <a:r>
              <a:rPr lang="en-US" sz="2400" b="1" u="sng" dirty="0">
                <a:solidFill>
                  <a:srgbClr val="FF0000"/>
                </a:solidFill>
                <a:latin typeface="+mj-lt"/>
              </a:rPr>
              <a:t>Change of Hand – Handing Over </a:t>
            </a:r>
            <a:endParaRPr lang="en-US" sz="2400" dirty="0">
              <a:solidFill>
                <a:srgbClr val="FF0000"/>
              </a:solidFill>
              <a:latin typeface="+mj-lt"/>
            </a:endParaRPr>
          </a:p>
          <a:p>
            <a:endParaRPr lang="en-US" sz="2400" dirty="0">
              <a:latin typeface="+mj-lt"/>
            </a:endParaRPr>
          </a:p>
          <a:p>
            <a:r>
              <a:rPr lang="en-US" sz="2400" dirty="0">
                <a:latin typeface="+mj-lt"/>
              </a:rPr>
              <a:t> Briefing/ Debriefing.</a:t>
            </a:r>
          </a:p>
          <a:p>
            <a:pPr lvl="0"/>
            <a:r>
              <a:rPr lang="en-US" sz="2400" dirty="0">
                <a:latin typeface="+mj-lt"/>
              </a:rPr>
              <a:t>Checking Seal Integrity</a:t>
            </a:r>
          </a:p>
          <a:p>
            <a:pPr lvl="0"/>
            <a:r>
              <a:rPr lang="en-US" sz="2400" dirty="0">
                <a:latin typeface="+mj-lt"/>
              </a:rPr>
              <a:t>Reconcile – Manifest / AWB / Tag No. / Descriptions on PPWKs, check weight?</a:t>
            </a:r>
          </a:p>
          <a:p>
            <a:pPr lvl="0"/>
            <a:r>
              <a:rPr lang="en-US" sz="2400" dirty="0">
                <a:latin typeface="+mj-lt"/>
              </a:rPr>
              <a:t>Discrepancy - Yes/No.</a:t>
            </a:r>
          </a:p>
          <a:p>
            <a:pPr lvl="0"/>
            <a:r>
              <a:rPr lang="en-US" sz="2400" dirty="0">
                <a:latin typeface="+mj-lt"/>
              </a:rPr>
              <a:t>Discrepancy exists – Report to Line Manager &amp; QRM</a:t>
            </a:r>
          </a:p>
          <a:p>
            <a:pPr lvl="0"/>
            <a:r>
              <a:rPr lang="en-US" sz="2400" dirty="0">
                <a:latin typeface="+mj-lt"/>
              </a:rPr>
              <a:t>No Discrepancy –Sign on Manifest Received.</a:t>
            </a:r>
          </a:p>
          <a:p>
            <a:endParaRPr lang="en-US" sz="2400" dirty="0">
              <a:latin typeface="+mj-lt"/>
            </a:endParaRPr>
          </a:p>
        </p:txBody>
      </p:sp>
      <p:sp>
        <p:nvSpPr>
          <p:cNvPr id="4" name="Slide Number Placeholder 3"/>
          <p:cNvSpPr>
            <a:spLocks noGrp="1"/>
          </p:cNvSpPr>
          <p:nvPr>
            <p:ph type="sldNum" sz="quarter" idx="4294967295"/>
          </p:nvPr>
        </p:nvSpPr>
        <p:spPr>
          <a:xfrm>
            <a:off x="10563649" y="6356353"/>
            <a:ext cx="1015735" cy="365125"/>
          </a:xfrm>
          <a:prstGeom prst="rect">
            <a:avLst/>
          </a:prstGeom>
        </p:spPr>
        <p:txBody>
          <a:bodyPr/>
          <a:lstStyle/>
          <a:p>
            <a:fld id="{91974DF9-AD47-4691-BA21-BBFCE3637A9A}" type="slidenum">
              <a:rPr kumimoji="0" lang="en-US" smtClean="0"/>
              <a:pPr/>
              <a:t>110</a:t>
            </a:fld>
            <a:endParaRPr kumimoji="0" lang="en-US"/>
          </a:p>
        </p:txBody>
      </p:sp>
      <p:sp>
        <p:nvSpPr>
          <p:cNvPr id="2" name="TextBox 1">
            <a:extLst>
              <a:ext uri="{FF2B5EF4-FFF2-40B4-BE49-F238E27FC236}">
                <a16:creationId xmlns:a16="http://schemas.microsoft.com/office/drawing/2014/main" id="{5D626AE8-F2B1-CCC4-0451-243685FAA3A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ADDAD275-85E4-FCE5-05FC-DF181E6A493D}"/>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856489"/>
            <a:ext cx="10969943" cy="819912"/>
          </a:xfrm>
        </p:spPr>
        <p:txBody>
          <a:bodyPr/>
          <a:lstStyle/>
          <a:p>
            <a:r>
              <a:rPr lang="en-US" b="1" dirty="0">
                <a:solidFill>
                  <a:srgbClr val="FF0000"/>
                </a:solidFill>
              </a:rPr>
              <a:t>High Value Shipments Handling</a:t>
            </a:r>
          </a:p>
        </p:txBody>
      </p:sp>
      <p:graphicFrame>
        <p:nvGraphicFramePr>
          <p:cNvPr id="5" name="Content Placeholder 4"/>
          <p:cNvGraphicFramePr>
            <a:graphicFrameLocks noGrp="1"/>
          </p:cNvGraphicFramePr>
          <p:nvPr>
            <p:ph idx="1"/>
          </p:nvPr>
        </p:nvGraphicFramePr>
        <p:xfrm>
          <a:off x="812589" y="1981202"/>
          <a:ext cx="10969940" cy="2895599"/>
        </p:xfrm>
        <a:graphic>
          <a:graphicData uri="http://schemas.openxmlformats.org/drawingml/2006/table">
            <a:tbl>
              <a:tblPr/>
              <a:tblGrid>
                <a:gridCol w="3209641">
                  <a:extLst>
                    <a:ext uri="{9D8B030D-6E8A-4147-A177-3AD203B41FA5}">
                      <a16:colId xmlns:a16="http://schemas.microsoft.com/office/drawing/2014/main" val="20000"/>
                    </a:ext>
                  </a:extLst>
                </a:gridCol>
                <a:gridCol w="1724633">
                  <a:extLst>
                    <a:ext uri="{9D8B030D-6E8A-4147-A177-3AD203B41FA5}">
                      <a16:colId xmlns:a16="http://schemas.microsoft.com/office/drawing/2014/main" val="20001"/>
                    </a:ext>
                  </a:extLst>
                </a:gridCol>
                <a:gridCol w="2386346">
                  <a:extLst>
                    <a:ext uri="{9D8B030D-6E8A-4147-A177-3AD203B41FA5}">
                      <a16:colId xmlns:a16="http://schemas.microsoft.com/office/drawing/2014/main" val="20002"/>
                    </a:ext>
                  </a:extLst>
                </a:gridCol>
                <a:gridCol w="2594094">
                  <a:extLst>
                    <a:ext uri="{9D8B030D-6E8A-4147-A177-3AD203B41FA5}">
                      <a16:colId xmlns:a16="http://schemas.microsoft.com/office/drawing/2014/main" val="20003"/>
                    </a:ext>
                  </a:extLst>
                </a:gridCol>
                <a:gridCol w="1055226">
                  <a:extLst>
                    <a:ext uri="{9D8B030D-6E8A-4147-A177-3AD203B41FA5}">
                      <a16:colId xmlns:a16="http://schemas.microsoft.com/office/drawing/2014/main" val="20004"/>
                    </a:ext>
                  </a:extLst>
                </a:gridCol>
              </a:tblGrid>
              <a:tr h="336306">
                <a:tc>
                  <a:txBody>
                    <a:bodyPr/>
                    <a:lstStyle/>
                    <a:p>
                      <a:endParaRPr lang="en-US" sz="1700" dirty="0">
                        <a:latin typeface="Times New Roman"/>
                      </a:endParaRPr>
                    </a:p>
                  </a:txBody>
                  <a:tcPr marL="91416" marR="91416"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spcBef>
                          <a:spcPts val="0"/>
                        </a:spcBef>
                        <a:spcAft>
                          <a:spcPts val="0"/>
                        </a:spcAft>
                      </a:pPr>
                      <a:r>
                        <a:rPr lang="en-US" sz="1700" b="1">
                          <a:solidFill>
                            <a:srgbClr val="000000"/>
                          </a:solidFill>
                          <a:latin typeface="Calibri"/>
                          <a:ea typeface="Times New Roman"/>
                        </a:rPr>
                        <a:t>Prohibition</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a:txBody>
                    <a:bodyPr/>
                    <a:lstStyle/>
                    <a:p>
                      <a:pPr marL="0" marR="0" algn="ctr">
                        <a:spcBef>
                          <a:spcPts val="0"/>
                        </a:spcBef>
                        <a:spcAft>
                          <a:spcPts val="0"/>
                        </a:spcAft>
                      </a:pPr>
                      <a:r>
                        <a:rPr lang="en-US" sz="1700" b="1" dirty="0">
                          <a:solidFill>
                            <a:srgbClr val="000000"/>
                          </a:solidFill>
                          <a:latin typeface="Calibri"/>
                          <a:ea typeface="Times New Roman"/>
                        </a:rPr>
                        <a:t> Maximum</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8D8D8"/>
                    </a:solidFill>
                  </a:tcPr>
                </a:tc>
                <a:tc>
                  <a:txBody>
                    <a:bodyPr/>
                    <a:lstStyle/>
                    <a:p>
                      <a:pPr marL="0" marR="0" algn="ctr">
                        <a:spcBef>
                          <a:spcPts val="0"/>
                        </a:spcBef>
                        <a:spcAft>
                          <a:spcPts val="0"/>
                        </a:spcAft>
                      </a:pPr>
                      <a:r>
                        <a:rPr lang="en-US" sz="1400" b="1" dirty="0">
                          <a:solidFill>
                            <a:srgbClr val="000000"/>
                          </a:solidFill>
                          <a:latin typeface="Calibri"/>
                          <a:ea typeface="Times New Roman"/>
                        </a:rPr>
                        <a:t>Security </a:t>
                      </a:r>
                      <a:endParaRPr lang="en-US" sz="14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8D8D8"/>
                    </a:solidFill>
                  </a:tcPr>
                </a:tc>
                <a:extLst>
                  <a:ext uri="{0D108BD9-81ED-4DB2-BD59-A6C34878D82A}">
                    <a16:rowId xmlns:a16="http://schemas.microsoft.com/office/drawing/2014/main" val="10000"/>
                  </a:ext>
                </a:extLst>
              </a:tr>
              <a:tr h="591899">
                <a:tc>
                  <a:txBody>
                    <a:bodyPr/>
                    <a:lstStyle/>
                    <a:p>
                      <a:endParaRPr lang="en-US" sz="1700">
                        <a:latin typeface="Times New Roman"/>
                      </a:endParaRPr>
                    </a:p>
                  </a:txBody>
                  <a:tcPr marL="91416" marR="91416"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b="1">
                          <a:solidFill>
                            <a:srgbClr val="000000"/>
                          </a:solidFill>
                          <a:latin typeface="Calibri"/>
                          <a:ea typeface="Times New Roman"/>
                        </a:rPr>
                        <a:t>Domestic</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1700" b="1">
                          <a:solidFill>
                            <a:srgbClr val="000000"/>
                          </a:solidFill>
                          <a:latin typeface="Calibri"/>
                          <a:ea typeface="Times New Roman"/>
                        </a:rPr>
                        <a:t>International</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1700" b="1" dirty="0">
                          <a:solidFill>
                            <a:srgbClr val="000000"/>
                          </a:solidFill>
                          <a:latin typeface="Calibri"/>
                          <a:ea typeface="Times New Roman"/>
                        </a:rPr>
                        <a:t>Insurance Allowed</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1700" b="1" dirty="0">
                          <a:solidFill>
                            <a:srgbClr val="000000"/>
                          </a:solidFill>
                          <a:latin typeface="Calibri"/>
                          <a:ea typeface="Times New Roman"/>
                        </a:rPr>
                        <a:t>Tag/ Bag</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655798">
                <a:tc>
                  <a:txBody>
                    <a:bodyPr/>
                    <a:lstStyle/>
                    <a:p>
                      <a:pPr marL="0" marR="0">
                        <a:spcBef>
                          <a:spcPts val="0"/>
                        </a:spcBef>
                        <a:spcAft>
                          <a:spcPts val="0"/>
                        </a:spcAft>
                      </a:pPr>
                      <a:r>
                        <a:rPr lang="en-US" sz="1700" b="1" i="1">
                          <a:solidFill>
                            <a:srgbClr val="7030A0"/>
                          </a:solidFill>
                          <a:latin typeface="Arial"/>
                          <a:ea typeface="Times New Roman"/>
                        </a:rPr>
                        <a:t>Ordinary  Value Items</a:t>
                      </a:r>
                      <a:endParaRPr lang="en-US" sz="1700">
                        <a:latin typeface="Times New Roman"/>
                        <a:ea typeface="Calibri"/>
                      </a:endParaRPr>
                    </a:p>
                  </a:txBody>
                  <a:tcPr marL="91416" marR="91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1700" dirty="0">
                          <a:solidFill>
                            <a:srgbClr val="000000"/>
                          </a:solidFill>
                          <a:latin typeface="Calibri"/>
                          <a:ea typeface="Times New Roman"/>
                        </a:rPr>
                        <a:t>Allowed</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a:solidFill>
                            <a:srgbClr val="000000"/>
                          </a:solidFill>
                          <a:latin typeface="Calibri"/>
                          <a:ea typeface="Times New Roman"/>
                        </a:rPr>
                        <a:t>Allowed</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USD 50,000</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No </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5798">
                <a:tc>
                  <a:txBody>
                    <a:bodyPr/>
                    <a:lstStyle/>
                    <a:p>
                      <a:pPr marL="0" marR="0">
                        <a:spcBef>
                          <a:spcPts val="0"/>
                        </a:spcBef>
                        <a:spcAft>
                          <a:spcPts val="0"/>
                        </a:spcAft>
                      </a:pPr>
                      <a:r>
                        <a:rPr lang="en-US" sz="1700" b="1" i="1">
                          <a:solidFill>
                            <a:srgbClr val="7030A0"/>
                          </a:solidFill>
                          <a:latin typeface="Arial"/>
                          <a:ea typeface="Times New Roman"/>
                        </a:rPr>
                        <a:t>High Value Items</a:t>
                      </a:r>
                      <a:endParaRPr lang="en-US" sz="1700">
                        <a:latin typeface="Times New Roman"/>
                        <a:ea typeface="Calibri"/>
                      </a:endParaRPr>
                    </a:p>
                  </a:txBody>
                  <a:tcPr marL="91416" marR="91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1700">
                          <a:solidFill>
                            <a:srgbClr val="000000"/>
                          </a:solidFill>
                          <a:latin typeface="Calibri"/>
                          <a:ea typeface="Times New Roman"/>
                        </a:rPr>
                        <a:t>Allowed</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a:solidFill>
                            <a:srgbClr val="000000"/>
                          </a:solidFill>
                          <a:latin typeface="Calibri"/>
                          <a:ea typeface="Times New Roman"/>
                        </a:rPr>
                        <a:t>Allowed</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USD 50,000</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Yes</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5798">
                <a:tc>
                  <a:txBody>
                    <a:bodyPr/>
                    <a:lstStyle/>
                    <a:p>
                      <a:pPr marL="0" marR="0">
                        <a:spcBef>
                          <a:spcPts val="0"/>
                        </a:spcBef>
                        <a:spcAft>
                          <a:spcPts val="0"/>
                        </a:spcAft>
                      </a:pPr>
                      <a:r>
                        <a:rPr lang="en-US" sz="1700" b="1" i="1">
                          <a:solidFill>
                            <a:srgbClr val="7030A0"/>
                          </a:solidFill>
                          <a:latin typeface="Arial"/>
                          <a:ea typeface="Times New Roman"/>
                        </a:rPr>
                        <a:t>Extra-Ordinary Value Items</a:t>
                      </a:r>
                      <a:endParaRPr lang="en-US" sz="1700">
                        <a:latin typeface="Times New Roman"/>
                        <a:ea typeface="Calibri"/>
                      </a:endParaRPr>
                    </a:p>
                  </a:txBody>
                  <a:tcPr marL="91416" marR="914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1700">
                          <a:solidFill>
                            <a:srgbClr val="000000"/>
                          </a:solidFill>
                          <a:latin typeface="Calibri"/>
                          <a:ea typeface="Times New Roman"/>
                        </a:rPr>
                        <a:t>Allowed</a:t>
                      </a:r>
                      <a:endParaRPr lang="en-US" sz="170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Prohibited</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USD 1,000</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700" dirty="0">
                          <a:solidFill>
                            <a:srgbClr val="000000"/>
                          </a:solidFill>
                          <a:latin typeface="Calibri"/>
                          <a:ea typeface="Times New Roman"/>
                        </a:rPr>
                        <a:t>Yes</a:t>
                      </a:r>
                      <a:endParaRPr lang="en-US" sz="1700" dirty="0">
                        <a:latin typeface="Times New Roman"/>
                        <a:ea typeface="Calibri"/>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3544973C-DFF7-137A-7C59-2D30E0E9E02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0CB4B6AA-6B40-3CE4-13BA-7F9164321CFD}"/>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15669" y="704088"/>
            <a:ext cx="10969943" cy="819912"/>
          </a:xfrm>
        </p:spPr>
        <p:txBody>
          <a:bodyPr>
            <a:normAutofit/>
          </a:bodyPr>
          <a:lstStyle/>
          <a:p>
            <a:r>
              <a:rPr lang="en-US" b="1" dirty="0">
                <a:solidFill>
                  <a:srgbClr val="FF0000"/>
                </a:solidFill>
              </a:rPr>
              <a:t>High Value related Documents in GUIDE</a:t>
            </a:r>
          </a:p>
        </p:txBody>
      </p:sp>
      <p:sp>
        <p:nvSpPr>
          <p:cNvPr id="6" name="Content Placeholder 2"/>
          <p:cNvSpPr>
            <a:spLocks noGrp="1"/>
          </p:cNvSpPr>
          <p:nvPr>
            <p:ph idx="1"/>
          </p:nvPr>
        </p:nvSpPr>
        <p:spPr>
          <a:xfrm>
            <a:off x="1293812" y="1752600"/>
            <a:ext cx="9066370" cy="4724400"/>
          </a:xfrm>
        </p:spPr>
        <p:txBody>
          <a:bodyPr>
            <a:normAutofit/>
          </a:bodyPr>
          <a:lstStyle/>
          <a:p>
            <a:pPr>
              <a:buNone/>
            </a:pPr>
            <a:r>
              <a:rPr lang="en-US" sz="1800" dirty="0"/>
              <a:t>	</a:t>
            </a:r>
            <a:r>
              <a:rPr lang="en-US" sz="1800" b="1" u="sng" dirty="0">
                <a:solidFill>
                  <a:srgbClr val="FF0000"/>
                </a:solidFill>
              </a:rPr>
              <a:t>Document Name</a:t>
            </a:r>
            <a:r>
              <a:rPr lang="en-US" sz="1800" dirty="0"/>
              <a:t>					</a:t>
            </a:r>
            <a:endParaRPr lang="en-US" sz="1800" b="1" u="sng" dirty="0">
              <a:solidFill>
                <a:srgbClr val="FF0000"/>
              </a:solidFill>
            </a:endParaRPr>
          </a:p>
          <a:p>
            <a:pPr marL="514350" lvl="0" indent="-514350">
              <a:buFont typeface="+mj-lt"/>
              <a:buAutoNum type="arabicPeriod"/>
            </a:pPr>
            <a:r>
              <a:rPr lang="en-US" sz="1800" dirty="0"/>
              <a:t>High Value  Extraordinary Items List</a:t>
            </a:r>
          </a:p>
          <a:p>
            <a:pPr marL="514350" lvl="0" indent="-514350">
              <a:buFont typeface="+mj-lt"/>
              <a:buAutoNum type="arabicPeriod"/>
            </a:pPr>
            <a:r>
              <a:rPr lang="en-US" sz="1800" dirty="0"/>
              <a:t>High Value Hand-over Form</a:t>
            </a:r>
          </a:p>
          <a:p>
            <a:pPr marL="514350" lvl="0" indent="-514350">
              <a:buFont typeface="+mj-lt"/>
              <a:buAutoNum type="arabicPeriod"/>
            </a:pPr>
            <a:r>
              <a:rPr lang="en-US" sz="1800" dirty="0"/>
              <a:t>High Value Items List                                                                              </a:t>
            </a:r>
          </a:p>
          <a:p>
            <a:pPr marL="514350" lvl="0" indent="-514350">
              <a:buFont typeface="+mj-lt"/>
              <a:buAutoNum type="arabicPeriod"/>
            </a:pPr>
            <a:r>
              <a:rPr lang="en-US" sz="1800" dirty="0"/>
              <a:t>High Value Shipment Handling                                                               </a:t>
            </a:r>
          </a:p>
          <a:p>
            <a:pPr marL="514350" lvl="0" indent="-514350">
              <a:buFont typeface="+mj-lt"/>
              <a:buAutoNum type="arabicPeriod"/>
            </a:pPr>
            <a:r>
              <a:rPr lang="en-US" sz="1800" dirty="0"/>
              <a:t>High Value Shipment Operating Procedure                                            </a:t>
            </a:r>
          </a:p>
          <a:p>
            <a:pPr marL="514350" lvl="0" indent="-514350">
              <a:buFont typeface="+mj-lt"/>
              <a:buAutoNum type="arabicPeriod"/>
            </a:pPr>
            <a:r>
              <a:rPr lang="en-US" sz="1800" dirty="0"/>
              <a:t>High Value Shipment RSC Pick-up Process                                           </a:t>
            </a:r>
          </a:p>
          <a:p>
            <a:pPr marL="514350" lvl="0" indent="-514350">
              <a:buFont typeface="+mj-lt"/>
              <a:buAutoNum type="arabicPeriod"/>
            </a:pPr>
            <a:r>
              <a:rPr lang="en-US" sz="1800" dirty="0"/>
              <a:t>RSC High Value Shipments - Receiving                                                 </a:t>
            </a:r>
          </a:p>
          <a:p>
            <a:pPr marL="514350" lvl="0" indent="-514350">
              <a:buFont typeface="+mj-lt"/>
              <a:buAutoNum type="arabicPeriod"/>
            </a:pPr>
            <a:r>
              <a:rPr lang="en-US" sz="1800" dirty="0"/>
              <a:t>High Value Shipments – Receiving                                                         </a:t>
            </a:r>
          </a:p>
          <a:p>
            <a:pPr marL="514350" lvl="0" indent="-514350">
              <a:buFont typeface="+mj-lt"/>
              <a:buAutoNum type="arabicPeriod"/>
            </a:pPr>
            <a:r>
              <a:rPr lang="en-US" sz="1800" dirty="0"/>
              <a:t>HV Shipment Corporate Customer - Courier Pickup                               </a:t>
            </a:r>
          </a:p>
          <a:p>
            <a:pPr marL="514350" lvl="0" indent="-514350">
              <a:buFont typeface="+mj-lt"/>
              <a:buAutoNum type="arabicPeriod"/>
            </a:pPr>
            <a:r>
              <a:rPr lang="en-US" sz="1800" dirty="0"/>
              <a:t>HV Shipment Delivery-Station Courier                                                    </a:t>
            </a:r>
          </a:p>
          <a:p>
            <a:pPr marL="514350" lvl="0" indent="-514350">
              <a:buFont typeface="+mj-lt"/>
              <a:buAutoNum type="arabicPeriod"/>
            </a:pPr>
            <a:r>
              <a:rPr lang="en-US" sz="1800" dirty="0"/>
              <a:t>HV Shipments Receiving Hub                                                                 </a:t>
            </a:r>
          </a:p>
          <a:p>
            <a:pPr marL="514350" lvl="0" indent="-514350">
              <a:buFont typeface="+mj-lt"/>
              <a:buAutoNum type="arabicPeriod"/>
            </a:pPr>
            <a:r>
              <a:rPr lang="en-US" sz="1800" dirty="0"/>
              <a:t>RSC High Value  Extraordinary Items List                                               </a:t>
            </a:r>
          </a:p>
        </p:txBody>
      </p:sp>
      <p:sp>
        <p:nvSpPr>
          <p:cNvPr id="2" name="TextBox 1">
            <a:extLst>
              <a:ext uri="{FF2B5EF4-FFF2-40B4-BE49-F238E27FC236}">
                <a16:creationId xmlns:a16="http://schemas.microsoft.com/office/drawing/2014/main" id="{65B3C252-10DB-2734-983D-739C567C9EE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669D518F-7BAD-3474-3E85-7EC051BCCE1C}"/>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AWB Responsibility – Completion</a:t>
            </a:r>
          </a:p>
        </p:txBody>
      </p:sp>
      <p:graphicFrame>
        <p:nvGraphicFramePr>
          <p:cNvPr id="7" name="Content Placeholder 6"/>
          <p:cNvGraphicFramePr>
            <a:graphicFrameLocks noGrp="1"/>
          </p:cNvGraphicFramePr>
          <p:nvPr>
            <p:ph idx="1"/>
          </p:nvPr>
        </p:nvGraphicFramePr>
        <p:xfrm>
          <a:off x="455612" y="1600200"/>
          <a:ext cx="1096994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261974C-29E9-1B87-E15F-FBCB9C07064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32C32994-58B0-EB87-15B4-02932C44D24A}"/>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94" y="1161288"/>
            <a:ext cx="10969943" cy="819912"/>
          </a:xfrm>
        </p:spPr>
        <p:txBody>
          <a:bodyPr>
            <a:normAutofit fontScale="90000"/>
          </a:bodyPr>
          <a:lstStyle/>
          <a:p>
            <a:r>
              <a:rPr lang="en-US" b="1" dirty="0">
                <a:solidFill>
                  <a:srgbClr val="FF0000"/>
                </a:solidFill>
              </a:rPr>
              <a:t>AWB Copy Distribution</a:t>
            </a:r>
            <a:br>
              <a:rPr lang="en-US" b="1" dirty="0">
                <a:solidFill>
                  <a:srgbClr val="FF0000"/>
                </a:solidFill>
              </a:rPr>
            </a:br>
            <a:r>
              <a:rPr lang="en-US" b="1" dirty="0">
                <a:solidFill>
                  <a:srgbClr val="FF0000"/>
                </a:solidFill>
              </a:rPr>
              <a:t>(Manual)</a:t>
            </a:r>
          </a:p>
        </p:txBody>
      </p:sp>
      <p:graphicFrame>
        <p:nvGraphicFramePr>
          <p:cNvPr id="7" name="Content Placeholder 6"/>
          <p:cNvGraphicFramePr>
            <a:graphicFrameLocks noGrp="1"/>
          </p:cNvGraphicFramePr>
          <p:nvPr>
            <p:ph idx="1"/>
          </p:nvPr>
        </p:nvGraphicFramePr>
        <p:xfrm>
          <a:off x="609441" y="1600200"/>
          <a:ext cx="1096994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F:\Desktop\AWB Copy.PNG"/>
          <p:cNvPicPr>
            <a:picLocks noChangeAspect="1" noChangeArrowheads="1"/>
          </p:cNvPicPr>
          <p:nvPr/>
        </p:nvPicPr>
        <p:blipFill>
          <a:blip r:embed="rId7" cstate="print"/>
          <a:srcRect/>
          <a:stretch>
            <a:fillRect/>
          </a:stretch>
        </p:blipFill>
        <p:spPr bwMode="auto">
          <a:xfrm rot="900086">
            <a:off x="5460876" y="2980640"/>
            <a:ext cx="971536" cy="545069"/>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8" cstate="print"/>
          <a:srcRect/>
          <a:stretch>
            <a:fillRect/>
          </a:stretch>
        </p:blipFill>
        <p:spPr bwMode="auto">
          <a:xfrm>
            <a:off x="6805428" y="914400"/>
            <a:ext cx="1374230" cy="762000"/>
          </a:xfrm>
          <a:prstGeom prst="rect">
            <a:avLst/>
          </a:prstGeom>
          <a:noFill/>
          <a:ln w="9525">
            <a:noFill/>
            <a:miter lim="800000"/>
            <a:headEnd/>
            <a:tailEnd/>
          </a:ln>
          <a:effectLst/>
        </p:spPr>
      </p:pic>
      <p:pic>
        <p:nvPicPr>
          <p:cNvPr id="10" name="Picture 4"/>
          <p:cNvPicPr>
            <a:picLocks noChangeAspect="1" noChangeArrowheads="1"/>
          </p:cNvPicPr>
          <p:nvPr/>
        </p:nvPicPr>
        <p:blipFill>
          <a:blip r:embed="rId9" cstate="print"/>
          <a:srcRect/>
          <a:stretch>
            <a:fillRect/>
          </a:stretch>
        </p:blipFill>
        <p:spPr bwMode="auto">
          <a:xfrm>
            <a:off x="7466012" y="5867400"/>
            <a:ext cx="1401881" cy="762000"/>
          </a:xfrm>
          <a:prstGeom prst="rect">
            <a:avLst/>
          </a:prstGeom>
          <a:noFill/>
          <a:ln w="9525">
            <a:noFill/>
            <a:miter lim="800000"/>
            <a:headEnd/>
            <a:tailEnd/>
          </a:ln>
          <a:effectLst/>
        </p:spPr>
      </p:pic>
      <p:pic>
        <p:nvPicPr>
          <p:cNvPr id="12" name="Picture 7"/>
          <p:cNvPicPr>
            <a:picLocks noChangeAspect="1" noChangeArrowheads="1"/>
          </p:cNvPicPr>
          <p:nvPr/>
        </p:nvPicPr>
        <p:blipFill>
          <a:blip r:embed="rId10" cstate="print"/>
          <a:srcRect/>
          <a:stretch>
            <a:fillRect/>
          </a:stretch>
        </p:blipFill>
        <p:spPr bwMode="auto">
          <a:xfrm>
            <a:off x="2132012" y="2514600"/>
            <a:ext cx="1117309" cy="1087395"/>
          </a:xfrm>
          <a:prstGeom prst="rect">
            <a:avLst/>
          </a:prstGeom>
          <a:noFill/>
          <a:ln w="9525">
            <a:noFill/>
            <a:miter lim="800000"/>
            <a:headEnd/>
            <a:tailEnd/>
          </a:ln>
          <a:effectLst/>
        </p:spPr>
      </p:pic>
      <p:pic>
        <p:nvPicPr>
          <p:cNvPr id="14" name="Picture 12"/>
          <p:cNvPicPr>
            <a:picLocks noChangeAspect="1" noChangeArrowheads="1"/>
          </p:cNvPicPr>
          <p:nvPr/>
        </p:nvPicPr>
        <p:blipFill>
          <a:blip r:embed="rId11" cstate="print"/>
          <a:srcRect/>
          <a:stretch>
            <a:fillRect/>
          </a:stretch>
        </p:blipFill>
        <p:spPr bwMode="auto">
          <a:xfrm>
            <a:off x="8990012" y="2514600"/>
            <a:ext cx="1333153" cy="990600"/>
          </a:xfrm>
          <a:prstGeom prst="rect">
            <a:avLst/>
          </a:prstGeom>
          <a:noFill/>
          <a:ln w="9525">
            <a:noFill/>
            <a:miter lim="800000"/>
            <a:headEnd/>
            <a:tailEnd/>
          </a:ln>
          <a:effectLst/>
        </p:spPr>
      </p:pic>
      <p:pic>
        <p:nvPicPr>
          <p:cNvPr id="15" name="Picture 12"/>
          <p:cNvPicPr>
            <a:picLocks noChangeAspect="1" noChangeArrowheads="1"/>
          </p:cNvPicPr>
          <p:nvPr/>
        </p:nvPicPr>
        <p:blipFill>
          <a:blip r:embed="rId11" cstate="print"/>
          <a:srcRect/>
          <a:stretch>
            <a:fillRect/>
          </a:stretch>
        </p:blipFill>
        <p:spPr bwMode="auto">
          <a:xfrm>
            <a:off x="8837612" y="4495800"/>
            <a:ext cx="1333153" cy="990600"/>
          </a:xfrm>
          <a:prstGeom prst="rect">
            <a:avLst/>
          </a:prstGeom>
          <a:noFill/>
          <a:ln w="9525">
            <a:noFill/>
            <a:miter lim="800000"/>
            <a:headEnd/>
            <a:tailEnd/>
          </a:ln>
          <a:effectLst/>
        </p:spPr>
      </p:pic>
      <p:pic>
        <p:nvPicPr>
          <p:cNvPr id="16" name="Picture 4"/>
          <p:cNvPicPr>
            <a:picLocks noChangeAspect="1" noChangeArrowheads="1"/>
          </p:cNvPicPr>
          <p:nvPr/>
        </p:nvPicPr>
        <p:blipFill>
          <a:blip r:embed="rId9" cstate="print"/>
          <a:srcRect/>
          <a:stretch>
            <a:fillRect/>
          </a:stretch>
        </p:blipFill>
        <p:spPr bwMode="auto">
          <a:xfrm>
            <a:off x="2284412" y="5029200"/>
            <a:ext cx="1401881" cy="762000"/>
          </a:xfrm>
          <a:prstGeom prst="rect">
            <a:avLst/>
          </a:prstGeom>
          <a:noFill/>
          <a:ln w="9525">
            <a:noFill/>
            <a:miter lim="800000"/>
            <a:headEnd/>
            <a:tailEnd/>
          </a:ln>
          <a:effectLst/>
        </p:spPr>
      </p:pic>
      <p:sp>
        <p:nvSpPr>
          <p:cNvPr id="13" name="TextBox 12"/>
          <p:cNvSpPr txBox="1"/>
          <p:nvPr/>
        </p:nvSpPr>
        <p:spPr>
          <a:xfrm>
            <a:off x="227012" y="6019800"/>
            <a:ext cx="5562600" cy="646331"/>
          </a:xfrm>
          <a:prstGeom prst="rect">
            <a:avLst/>
          </a:prstGeom>
          <a:noFill/>
        </p:spPr>
        <p:txBody>
          <a:bodyPr wrap="square" rtlCol="0">
            <a:spAutoFit/>
          </a:bodyPr>
          <a:lstStyle/>
          <a:p>
            <a:r>
              <a:rPr lang="en-US" b="1" i="0" dirty="0">
                <a:solidFill>
                  <a:srgbClr val="FF0000"/>
                </a:solidFill>
                <a:latin typeface="+mj-lt"/>
              </a:rPr>
              <a:t>***</a:t>
            </a:r>
            <a:r>
              <a:rPr lang="en-US" i="0" dirty="0">
                <a:solidFill>
                  <a:srgbClr val="FF0000"/>
                </a:solidFill>
                <a:latin typeface="+mj-lt"/>
              </a:rPr>
              <a:t> For </a:t>
            </a:r>
            <a:r>
              <a:rPr lang="en-US" b="1" i="0" dirty="0">
                <a:solidFill>
                  <a:srgbClr val="FF0000"/>
                </a:solidFill>
                <a:latin typeface="+mj-lt"/>
              </a:rPr>
              <a:t>Automated AWB (SAM)</a:t>
            </a:r>
            <a:r>
              <a:rPr lang="en-US" i="0" dirty="0">
                <a:solidFill>
                  <a:srgbClr val="FF0000"/>
                </a:solidFill>
                <a:latin typeface="+mj-lt"/>
              </a:rPr>
              <a:t>, there should at least be </a:t>
            </a:r>
            <a:r>
              <a:rPr lang="en-US" b="1" i="0" dirty="0">
                <a:solidFill>
                  <a:srgbClr val="FF0000"/>
                </a:solidFill>
                <a:latin typeface="+mj-lt"/>
              </a:rPr>
              <a:t>4 copies of the A4 Printed Paper </a:t>
            </a:r>
            <a:r>
              <a:rPr lang="en-US" i="0" dirty="0">
                <a:solidFill>
                  <a:srgbClr val="FF0000"/>
                </a:solidFill>
                <a:latin typeface="+mj-lt"/>
              </a:rPr>
              <a:t>with the package.</a:t>
            </a:r>
          </a:p>
        </p:txBody>
      </p:sp>
      <p:sp>
        <p:nvSpPr>
          <p:cNvPr id="3" name="TextBox 2">
            <a:extLst>
              <a:ext uri="{FF2B5EF4-FFF2-40B4-BE49-F238E27FC236}">
                <a16:creationId xmlns:a16="http://schemas.microsoft.com/office/drawing/2014/main" id="{9BB99861-B801-B309-05B0-30044B83218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18B29F64-6226-C8FC-0116-4EFF59A2CC52}"/>
              </a:ext>
            </a:extLst>
          </p:cNvPr>
          <p:cNvPicPr>
            <a:picLocks noChangeAspect="1" noChangeArrowheads="1"/>
          </p:cNvPicPr>
          <p:nvPr/>
        </p:nvPicPr>
        <p:blipFill>
          <a:blip r:embed="rId1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ppt_x-.2"/>
                                          </p:val>
                                        </p:tav>
                                        <p:tav tm="100000">
                                          <p:val>
                                            <p:strVal val="#ppt_x"/>
                                          </p:val>
                                        </p:tav>
                                      </p:tavLst>
                                    </p:anim>
                                    <p:anim calcmode="lin" valueType="num">
                                      <p:cBhvr>
                                        <p:cTn id="27"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2"/>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ppt_x</p:attrName>
                                        </p:attrNameLst>
                                      </p:cBhvr>
                                      <p:tavLst>
                                        <p:tav tm="0">
                                          <p:val>
                                            <p:strVal val="#ppt_x-.2"/>
                                          </p:val>
                                        </p:tav>
                                        <p:tav tm="100000">
                                          <p:val>
                                            <p:strVal val="#ppt_x"/>
                                          </p:val>
                                        </p:tav>
                                      </p:tavLst>
                                    </p:anim>
                                    <p:anim calcmode="lin" valueType="num">
                                      <p:cBhvr>
                                        <p:cTn id="41"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ppt_x</p:attrName>
                                        </p:attrNameLst>
                                      </p:cBhvr>
                                      <p:tavLst>
                                        <p:tav tm="0">
                                          <p:val>
                                            <p:strVal val="#ppt_x-.2"/>
                                          </p:val>
                                        </p:tav>
                                        <p:tav tm="100000">
                                          <p:val>
                                            <p:strVal val="#ppt_x"/>
                                          </p:val>
                                        </p:tav>
                                      </p:tavLst>
                                    </p:anim>
                                    <p:anim calcmode="lin" valueType="num">
                                      <p:cBhvr>
                                        <p:cTn id="48"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ppt_x</p:attrName>
                                        </p:attrNameLst>
                                      </p:cBhvr>
                                      <p:tavLst>
                                        <p:tav tm="0">
                                          <p:val>
                                            <p:strVal val="#ppt_x-.2"/>
                                          </p:val>
                                        </p:tav>
                                        <p:tav tm="100000">
                                          <p:val>
                                            <p:strVal val="#ppt_x"/>
                                          </p:val>
                                        </p:tav>
                                      </p:tavLst>
                                    </p:anim>
                                    <p:anim calcmode="lin" valueType="num">
                                      <p:cBhvr>
                                        <p:cTn id="62"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b="1" dirty="0">
                <a:solidFill>
                  <a:srgbClr val="FF0000"/>
                </a:solidFill>
              </a:rPr>
              <a:t>Additional AWB Information</a:t>
            </a:r>
          </a:p>
        </p:txBody>
      </p:sp>
      <p:sp>
        <p:nvSpPr>
          <p:cNvPr id="5" name="Content Placeholder 2"/>
          <p:cNvSpPr>
            <a:spLocks noGrp="1"/>
          </p:cNvSpPr>
          <p:nvPr>
            <p:ph idx="1"/>
          </p:nvPr>
        </p:nvSpPr>
        <p:spPr>
          <a:xfrm>
            <a:off x="609442" y="1752600"/>
            <a:ext cx="10969943" cy="4724400"/>
          </a:xfrm>
        </p:spPr>
        <p:txBody>
          <a:bodyPr>
            <a:noAutofit/>
          </a:bodyPr>
          <a:lstStyle/>
          <a:p>
            <a:r>
              <a:rPr lang="en-US" sz="2400" dirty="0">
                <a:latin typeface="+mj-lt"/>
              </a:rPr>
              <a:t> For </a:t>
            </a:r>
            <a:r>
              <a:rPr lang="en-US" sz="2400" dirty="0">
                <a:solidFill>
                  <a:srgbClr val="FF0000"/>
                </a:solidFill>
                <a:latin typeface="+mj-lt"/>
              </a:rPr>
              <a:t>SMSA Service Center</a:t>
            </a:r>
            <a:r>
              <a:rPr lang="en-US" sz="2400" dirty="0">
                <a:latin typeface="+mj-lt"/>
              </a:rPr>
              <a:t>, ensure that the </a:t>
            </a:r>
            <a:r>
              <a:rPr lang="en-US" sz="2400" b="1" dirty="0">
                <a:solidFill>
                  <a:srgbClr val="FF0000"/>
                </a:solidFill>
                <a:latin typeface="+mj-lt"/>
              </a:rPr>
              <a:t>Service Center Account Number/Branch Number (Cash Basis Only)</a:t>
            </a:r>
            <a:r>
              <a:rPr lang="en-US" sz="2400" dirty="0">
                <a:solidFill>
                  <a:srgbClr val="FF0000"/>
                </a:solidFill>
                <a:latin typeface="+mj-lt"/>
              </a:rPr>
              <a:t> </a:t>
            </a:r>
            <a:r>
              <a:rPr lang="en-US" sz="2400" dirty="0">
                <a:latin typeface="+mj-lt"/>
              </a:rPr>
              <a:t>be written if using the </a:t>
            </a:r>
            <a:r>
              <a:rPr lang="en-US" sz="2400" b="1" dirty="0">
                <a:solidFill>
                  <a:srgbClr val="FF0000"/>
                </a:solidFill>
                <a:latin typeface="+mj-lt"/>
              </a:rPr>
              <a:t>Manual AWB</a:t>
            </a:r>
            <a:r>
              <a:rPr lang="en-US" sz="2400" dirty="0">
                <a:latin typeface="+mj-lt"/>
              </a:rPr>
              <a:t>.</a:t>
            </a:r>
          </a:p>
          <a:p>
            <a:pPr lvl="0"/>
            <a:r>
              <a:rPr lang="en-US" sz="2400" dirty="0">
                <a:latin typeface="+mj-lt"/>
              </a:rPr>
              <a:t>Keep the </a:t>
            </a:r>
            <a:r>
              <a:rPr lang="en-US" sz="2400" dirty="0">
                <a:solidFill>
                  <a:srgbClr val="FF0000"/>
                </a:solidFill>
                <a:latin typeface="+mj-lt"/>
              </a:rPr>
              <a:t>Manual AWB </a:t>
            </a:r>
            <a:r>
              <a:rPr lang="en-US" sz="2400" b="1" dirty="0">
                <a:solidFill>
                  <a:srgbClr val="FF0000"/>
                </a:solidFill>
                <a:latin typeface="+mj-lt"/>
              </a:rPr>
              <a:t>Flat on the Pouch</a:t>
            </a:r>
            <a:r>
              <a:rPr lang="en-US" sz="2400" dirty="0">
                <a:latin typeface="+mj-lt"/>
              </a:rPr>
              <a:t> with </a:t>
            </a:r>
            <a:r>
              <a:rPr lang="en-US" sz="2400" b="1" dirty="0">
                <a:solidFill>
                  <a:srgbClr val="FF0000"/>
                </a:solidFill>
                <a:latin typeface="+mj-lt"/>
              </a:rPr>
              <a:t>barcode facing up</a:t>
            </a:r>
            <a:r>
              <a:rPr lang="en-US" sz="2400" dirty="0">
                <a:latin typeface="+mj-lt"/>
              </a:rPr>
              <a:t>.</a:t>
            </a:r>
          </a:p>
          <a:p>
            <a:pPr lvl="0"/>
            <a:r>
              <a:rPr lang="en-US" sz="2400" dirty="0">
                <a:latin typeface="+mj-lt"/>
              </a:rPr>
              <a:t>Place the </a:t>
            </a:r>
            <a:r>
              <a:rPr lang="en-US" sz="2400" dirty="0">
                <a:solidFill>
                  <a:srgbClr val="FF0000"/>
                </a:solidFill>
                <a:latin typeface="+mj-lt"/>
              </a:rPr>
              <a:t>Peel Off stickers (for Manual AWB)</a:t>
            </a:r>
            <a:r>
              <a:rPr lang="en-US" sz="2400" dirty="0">
                <a:latin typeface="+mj-lt"/>
              </a:rPr>
              <a:t> in a </a:t>
            </a:r>
            <a:r>
              <a:rPr lang="en-US" sz="2400" b="1" dirty="0">
                <a:solidFill>
                  <a:srgbClr val="FF0000"/>
                </a:solidFill>
                <a:latin typeface="+mj-lt"/>
              </a:rPr>
              <a:t>visible place on top or side of the box.</a:t>
            </a:r>
          </a:p>
          <a:p>
            <a:pPr lvl="0"/>
            <a:r>
              <a:rPr lang="en-US" sz="2400" dirty="0">
                <a:latin typeface="+mj-lt"/>
              </a:rPr>
              <a:t>For </a:t>
            </a:r>
            <a:r>
              <a:rPr lang="en-US" sz="2400" dirty="0">
                <a:solidFill>
                  <a:srgbClr val="FF0000"/>
                </a:solidFill>
                <a:latin typeface="+mj-lt"/>
              </a:rPr>
              <a:t>Automated AWB</a:t>
            </a:r>
            <a:r>
              <a:rPr lang="en-US" sz="2400" dirty="0">
                <a:latin typeface="+mj-lt"/>
              </a:rPr>
              <a:t>, write manually the </a:t>
            </a:r>
            <a:r>
              <a:rPr lang="en-US" sz="2400" b="1" dirty="0">
                <a:solidFill>
                  <a:srgbClr val="FF0000"/>
                </a:solidFill>
                <a:latin typeface="+mj-lt"/>
              </a:rPr>
              <a:t>AWB number/s on the pack/box</a:t>
            </a:r>
            <a:r>
              <a:rPr lang="en-US" sz="2400" dirty="0">
                <a:latin typeface="+mj-lt"/>
              </a:rPr>
              <a:t>, as there are no Peel of Stickers.</a:t>
            </a:r>
          </a:p>
          <a:p>
            <a:pPr lvl="0"/>
            <a:r>
              <a:rPr lang="en-US" sz="2400" dirty="0">
                <a:latin typeface="+mj-lt"/>
              </a:rPr>
              <a:t>Ensure </a:t>
            </a:r>
            <a:r>
              <a:rPr lang="en-US" sz="2400" dirty="0">
                <a:solidFill>
                  <a:srgbClr val="FF0000"/>
                </a:solidFill>
                <a:latin typeface="+mj-lt"/>
              </a:rPr>
              <a:t>proper computation and writing </a:t>
            </a:r>
            <a:r>
              <a:rPr lang="en-US" sz="2400" dirty="0">
                <a:latin typeface="+mj-lt"/>
              </a:rPr>
              <a:t>of </a:t>
            </a:r>
            <a:r>
              <a:rPr lang="en-US" sz="2400" b="1" dirty="0">
                <a:solidFill>
                  <a:srgbClr val="FF0000"/>
                </a:solidFill>
                <a:latin typeface="+mj-lt"/>
              </a:rPr>
              <a:t>Dimensional Weight </a:t>
            </a:r>
            <a:r>
              <a:rPr lang="en-US" sz="2400" dirty="0">
                <a:latin typeface="+mj-lt"/>
              </a:rPr>
              <a:t>(whenever applicable) in the AWB.</a:t>
            </a:r>
          </a:p>
          <a:p>
            <a:pPr lvl="0"/>
            <a:r>
              <a:rPr lang="en-US" sz="2400" dirty="0">
                <a:latin typeface="+mj-lt"/>
              </a:rPr>
              <a:t>For </a:t>
            </a:r>
            <a:r>
              <a:rPr lang="en-US" sz="2400" dirty="0">
                <a:solidFill>
                  <a:srgbClr val="FF0000"/>
                </a:solidFill>
                <a:latin typeface="+mj-lt"/>
              </a:rPr>
              <a:t>MPS (Multiple Piece Shipment) </a:t>
            </a:r>
            <a:r>
              <a:rPr lang="en-US" sz="2400" dirty="0">
                <a:latin typeface="+mj-lt"/>
              </a:rPr>
              <a:t>boxes, </a:t>
            </a:r>
            <a:r>
              <a:rPr lang="en-US" sz="2400" dirty="0">
                <a:solidFill>
                  <a:srgbClr val="FF0000"/>
                </a:solidFill>
                <a:latin typeface="+mj-lt"/>
              </a:rPr>
              <a:t>write down/print </a:t>
            </a:r>
            <a:r>
              <a:rPr lang="en-US" sz="2400" b="1" dirty="0">
                <a:solidFill>
                  <a:srgbClr val="FF0000"/>
                </a:solidFill>
                <a:latin typeface="+mj-lt"/>
              </a:rPr>
              <a:t>AWB No/s</a:t>
            </a:r>
            <a:r>
              <a:rPr lang="en-US" sz="2400" dirty="0">
                <a:latin typeface="+mj-lt"/>
              </a:rPr>
              <a:t>. </a:t>
            </a:r>
            <a:r>
              <a:rPr lang="en-US" sz="2400" b="1" dirty="0">
                <a:solidFill>
                  <a:srgbClr val="FF0000"/>
                </a:solidFill>
                <a:latin typeface="+mj-lt"/>
              </a:rPr>
              <a:t>(child)</a:t>
            </a:r>
            <a:r>
              <a:rPr lang="en-US" sz="2400" dirty="0">
                <a:latin typeface="+mj-lt"/>
              </a:rPr>
              <a:t> with the </a:t>
            </a:r>
            <a:r>
              <a:rPr lang="en-US" sz="2400" b="1" dirty="0">
                <a:solidFill>
                  <a:srgbClr val="FF0000"/>
                </a:solidFill>
                <a:latin typeface="+mj-lt"/>
              </a:rPr>
              <a:t>Master Box</a:t>
            </a:r>
            <a:r>
              <a:rPr lang="en-US" sz="2400" dirty="0">
                <a:latin typeface="+mj-lt"/>
              </a:rPr>
              <a:t>.</a:t>
            </a:r>
          </a:p>
          <a:p>
            <a:endParaRPr lang="en-US" sz="2400" dirty="0">
              <a:latin typeface="+mj-lt"/>
            </a:endParaRPr>
          </a:p>
        </p:txBody>
      </p:sp>
      <p:sp>
        <p:nvSpPr>
          <p:cNvPr id="2" name="TextBox 1">
            <a:extLst>
              <a:ext uri="{FF2B5EF4-FFF2-40B4-BE49-F238E27FC236}">
                <a16:creationId xmlns:a16="http://schemas.microsoft.com/office/drawing/2014/main" id="{6C640D56-E709-1149-B28E-96C8AB99DFE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A050D0B-3B3B-0A12-40A0-5DE11160B79E}"/>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842" y="609600"/>
            <a:ext cx="4875370" cy="819912"/>
          </a:xfrm>
        </p:spPr>
        <p:txBody>
          <a:bodyPr>
            <a:normAutofit/>
          </a:bodyPr>
          <a:lstStyle/>
          <a:p>
            <a:r>
              <a:rPr lang="en-US" b="1" dirty="0">
                <a:solidFill>
                  <a:srgbClr val="FF0000"/>
                </a:solidFill>
              </a:rPr>
              <a:t>Receipt Voucher</a:t>
            </a:r>
          </a:p>
        </p:txBody>
      </p:sp>
      <p:pic>
        <p:nvPicPr>
          <p:cNvPr id="1026" name="Picture 2" descr="F:\Desktop\SMSA RECEIPT VOUCHER.jpg"/>
          <p:cNvPicPr>
            <a:picLocks noGrp="1" noChangeAspect="1" noChangeArrowheads="1"/>
          </p:cNvPicPr>
          <p:nvPr>
            <p:ph idx="1"/>
          </p:nvPr>
        </p:nvPicPr>
        <p:blipFill>
          <a:blip r:embed="rId2" cstate="print"/>
          <a:stretch>
            <a:fillRect/>
          </a:stretch>
        </p:blipFill>
        <p:spPr bwMode="auto">
          <a:xfrm>
            <a:off x="1464025" y="1600200"/>
            <a:ext cx="9260776" cy="47244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349859AE-867B-252A-719E-B669135B861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035D500E-4424-0CF0-7562-8F9693370454}"/>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Who Gets Affected by Poor Auditing</a:t>
            </a:r>
          </a:p>
        </p:txBody>
      </p:sp>
      <p:graphicFrame>
        <p:nvGraphicFramePr>
          <p:cNvPr id="7" name="Content Placeholder 6"/>
          <p:cNvGraphicFramePr>
            <a:graphicFrameLocks noGrp="1"/>
          </p:cNvGraphicFramePr>
          <p:nvPr>
            <p:ph idx="1"/>
          </p:nvPr>
        </p:nvGraphicFramePr>
        <p:xfrm>
          <a:off x="609441" y="1600200"/>
          <a:ext cx="1096994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C512C2A-3C7F-C127-D980-63D261B91DD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044BBF8E-F5D0-D478-9C67-E6C729B5285C}"/>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7">
                                            <p:graphicEl>
                                              <a:dgm id="{D3D847F5-7EBB-4D2D-A223-231A28097C5E}"/>
                                            </p:graphicEl>
                                          </p:spTgt>
                                        </p:tgtEl>
                                        <p:attrNameLst>
                                          <p:attrName>style.visibility</p:attrName>
                                        </p:attrNameLst>
                                      </p:cBhvr>
                                      <p:to>
                                        <p:strVal val="visible"/>
                                      </p:to>
                                    </p:set>
                                    <p:anim calcmode="lin" valueType="num">
                                      <p:cBhvr>
                                        <p:cTn id="13" dur="500" fill="hold"/>
                                        <p:tgtEl>
                                          <p:spTgt spid="7">
                                            <p:graphicEl>
                                              <a:dgm id="{D3D847F5-7EBB-4D2D-A223-231A28097C5E}"/>
                                            </p:graphicEl>
                                          </p:spTgt>
                                        </p:tgtEl>
                                        <p:attrNameLst>
                                          <p:attrName>ppt_x</p:attrName>
                                        </p:attrNameLst>
                                      </p:cBhvr>
                                      <p:tavLst>
                                        <p:tav tm="0">
                                          <p:val>
                                            <p:strVal val="#ppt_x-.2"/>
                                          </p:val>
                                        </p:tav>
                                        <p:tav tm="100000">
                                          <p:val>
                                            <p:strVal val="#ppt_x"/>
                                          </p:val>
                                        </p:tav>
                                      </p:tavLst>
                                    </p:anim>
                                    <p:anim calcmode="lin" valueType="num">
                                      <p:cBhvr>
                                        <p:cTn id="14" dur="500" fill="hold"/>
                                        <p:tgtEl>
                                          <p:spTgt spid="7">
                                            <p:graphicEl>
                                              <a:dgm id="{D3D847F5-7EBB-4D2D-A223-231A28097C5E}"/>
                                            </p:graphicEl>
                                          </p:spTgt>
                                        </p:tgtEl>
                                        <p:attrNameLst>
                                          <p:attrName>ppt_y</p:attrName>
                                        </p:attrNameLst>
                                      </p:cBhvr>
                                      <p:tavLst>
                                        <p:tav tm="0">
                                          <p:val>
                                            <p:strVal val="#ppt_y"/>
                                          </p:val>
                                        </p:tav>
                                        <p:tav tm="100000">
                                          <p:val>
                                            <p:strVal val="#ppt_y"/>
                                          </p:val>
                                        </p:tav>
                                      </p:tavLst>
                                    </p:anim>
                                    <p:animEffect transition="in" filter="wipe(right)" prLst="gradientSize: 0.1">
                                      <p:cBhvr>
                                        <p:cTn id="15" dur="500"/>
                                        <p:tgtEl>
                                          <p:spTgt spid="7">
                                            <p:graphicEl>
                                              <a:dgm id="{D3D847F5-7EBB-4D2D-A223-231A28097C5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7">
                                            <p:graphicEl>
                                              <a:dgm id="{C4114876-2679-4315-82FE-DACE888F4E30}"/>
                                            </p:graphicEl>
                                          </p:spTgt>
                                        </p:tgtEl>
                                        <p:attrNameLst>
                                          <p:attrName>style.visibility</p:attrName>
                                        </p:attrNameLst>
                                      </p:cBhvr>
                                      <p:to>
                                        <p:strVal val="visible"/>
                                      </p:to>
                                    </p:set>
                                    <p:anim calcmode="lin" valueType="num">
                                      <p:cBhvr>
                                        <p:cTn id="20" dur="500" fill="hold"/>
                                        <p:tgtEl>
                                          <p:spTgt spid="7">
                                            <p:graphicEl>
                                              <a:dgm id="{C4114876-2679-4315-82FE-DACE888F4E30}"/>
                                            </p:graphicEl>
                                          </p:spTgt>
                                        </p:tgtEl>
                                        <p:attrNameLst>
                                          <p:attrName>ppt_x</p:attrName>
                                        </p:attrNameLst>
                                      </p:cBhvr>
                                      <p:tavLst>
                                        <p:tav tm="0">
                                          <p:val>
                                            <p:strVal val="#ppt_x-.2"/>
                                          </p:val>
                                        </p:tav>
                                        <p:tav tm="100000">
                                          <p:val>
                                            <p:strVal val="#ppt_x"/>
                                          </p:val>
                                        </p:tav>
                                      </p:tavLst>
                                    </p:anim>
                                    <p:anim calcmode="lin" valueType="num">
                                      <p:cBhvr>
                                        <p:cTn id="21" dur="500" fill="hold"/>
                                        <p:tgtEl>
                                          <p:spTgt spid="7">
                                            <p:graphicEl>
                                              <a:dgm id="{C4114876-2679-4315-82FE-DACE888F4E30}"/>
                                            </p:graphicEl>
                                          </p:spTgt>
                                        </p:tgtEl>
                                        <p:attrNameLst>
                                          <p:attrName>ppt_y</p:attrName>
                                        </p:attrNameLst>
                                      </p:cBhvr>
                                      <p:tavLst>
                                        <p:tav tm="0">
                                          <p:val>
                                            <p:strVal val="#ppt_y"/>
                                          </p:val>
                                        </p:tav>
                                        <p:tav tm="100000">
                                          <p:val>
                                            <p:strVal val="#ppt_y"/>
                                          </p:val>
                                        </p:tav>
                                      </p:tavLst>
                                    </p:anim>
                                    <p:animEffect transition="in" filter="wipe(right)" prLst="gradientSize: 0.1">
                                      <p:cBhvr>
                                        <p:cTn id="22" dur="500"/>
                                        <p:tgtEl>
                                          <p:spTgt spid="7">
                                            <p:graphicEl>
                                              <a:dgm id="{C4114876-2679-4315-82FE-DACE888F4E3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7">
                                            <p:graphicEl>
                                              <a:dgm id="{5D693DAC-0FD3-4958-9FE8-3F8A0AB82FCD}"/>
                                            </p:graphicEl>
                                          </p:spTgt>
                                        </p:tgtEl>
                                        <p:attrNameLst>
                                          <p:attrName>style.visibility</p:attrName>
                                        </p:attrNameLst>
                                      </p:cBhvr>
                                      <p:to>
                                        <p:strVal val="visible"/>
                                      </p:to>
                                    </p:set>
                                    <p:anim calcmode="lin" valueType="num">
                                      <p:cBhvr>
                                        <p:cTn id="27" dur="500" fill="hold"/>
                                        <p:tgtEl>
                                          <p:spTgt spid="7">
                                            <p:graphicEl>
                                              <a:dgm id="{5D693DAC-0FD3-4958-9FE8-3F8A0AB82FCD}"/>
                                            </p:graphicEl>
                                          </p:spTgt>
                                        </p:tgtEl>
                                        <p:attrNameLst>
                                          <p:attrName>ppt_x</p:attrName>
                                        </p:attrNameLst>
                                      </p:cBhvr>
                                      <p:tavLst>
                                        <p:tav tm="0">
                                          <p:val>
                                            <p:strVal val="#ppt_x-.2"/>
                                          </p:val>
                                        </p:tav>
                                        <p:tav tm="100000">
                                          <p:val>
                                            <p:strVal val="#ppt_x"/>
                                          </p:val>
                                        </p:tav>
                                      </p:tavLst>
                                    </p:anim>
                                    <p:anim calcmode="lin" valueType="num">
                                      <p:cBhvr>
                                        <p:cTn id="28" dur="500" fill="hold"/>
                                        <p:tgtEl>
                                          <p:spTgt spid="7">
                                            <p:graphicEl>
                                              <a:dgm id="{5D693DAC-0FD3-4958-9FE8-3F8A0AB82FCD}"/>
                                            </p:graphicEl>
                                          </p:spTgt>
                                        </p:tgtEl>
                                        <p:attrNameLst>
                                          <p:attrName>ppt_y</p:attrName>
                                        </p:attrNameLst>
                                      </p:cBhvr>
                                      <p:tavLst>
                                        <p:tav tm="0">
                                          <p:val>
                                            <p:strVal val="#ppt_y"/>
                                          </p:val>
                                        </p:tav>
                                        <p:tav tm="100000">
                                          <p:val>
                                            <p:strVal val="#ppt_y"/>
                                          </p:val>
                                        </p:tav>
                                      </p:tavLst>
                                    </p:anim>
                                    <p:animEffect transition="in" filter="wipe(right)" prLst="gradientSize: 0.1">
                                      <p:cBhvr>
                                        <p:cTn id="29" dur="500"/>
                                        <p:tgtEl>
                                          <p:spTgt spid="7">
                                            <p:graphicEl>
                                              <a:dgm id="{5D693DAC-0FD3-4958-9FE8-3F8A0AB82FCD}"/>
                                            </p:graphic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7">
                                            <p:graphicEl>
                                              <a:dgm id="{CEE2DF86-3673-41AC-9F6C-1243274AA54C}"/>
                                            </p:graphicEl>
                                          </p:spTgt>
                                        </p:tgtEl>
                                        <p:attrNameLst>
                                          <p:attrName>style.visibility</p:attrName>
                                        </p:attrNameLst>
                                      </p:cBhvr>
                                      <p:to>
                                        <p:strVal val="visible"/>
                                      </p:to>
                                    </p:set>
                                    <p:anim calcmode="lin" valueType="num">
                                      <p:cBhvr>
                                        <p:cTn id="32" dur="500" fill="hold"/>
                                        <p:tgtEl>
                                          <p:spTgt spid="7">
                                            <p:graphicEl>
                                              <a:dgm id="{CEE2DF86-3673-41AC-9F6C-1243274AA54C}"/>
                                            </p:graphicEl>
                                          </p:spTgt>
                                        </p:tgtEl>
                                        <p:attrNameLst>
                                          <p:attrName>ppt_x</p:attrName>
                                        </p:attrNameLst>
                                      </p:cBhvr>
                                      <p:tavLst>
                                        <p:tav tm="0">
                                          <p:val>
                                            <p:strVal val="#ppt_x-.2"/>
                                          </p:val>
                                        </p:tav>
                                        <p:tav tm="100000">
                                          <p:val>
                                            <p:strVal val="#ppt_x"/>
                                          </p:val>
                                        </p:tav>
                                      </p:tavLst>
                                    </p:anim>
                                    <p:anim calcmode="lin" valueType="num">
                                      <p:cBhvr>
                                        <p:cTn id="33" dur="500" fill="hold"/>
                                        <p:tgtEl>
                                          <p:spTgt spid="7">
                                            <p:graphicEl>
                                              <a:dgm id="{CEE2DF86-3673-41AC-9F6C-1243274AA54C}"/>
                                            </p:graphicEl>
                                          </p:spTgt>
                                        </p:tgtEl>
                                        <p:attrNameLst>
                                          <p:attrName>ppt_y</p:attrName>
                                        </p:attrNameLst>
                                      </p:cBhvr>
                                      <p:tavLst>
                                        <p:tav tm="0">
                                          <p:val>
                                            <p:strVal val="#ppt_y"/>
                                          </p:val>
                                        </p:tav>
                                        <p:tav tm="100000">
                                          <p:val>
                                            <p:strVal val="#ppt_y"/>
                                          </p:val>
                                        </p:tav>
                                      </p:tavLst>
                                    </p:anim>
                                    <p:animEffect transition="in" filter="wipe(right)" prLst="gradientSize: 0.1">
                                      <p:cBhvr>
                                        <p:cTn id="34" dur="500"/>
                                        <p:tgtEl>
                                          <p:spTgt spid="7">
                                            <p:graphicEl>
                                              <a:dgm id="{CEE2DF86-3673-41AC-9F6C-1243274AA54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
                                            <p:graphicEl>
                                              <a:dgm id="{5CDDBD0F-B38C-4DD8-A841-6978DDB35C28}"/>
                                            </p:graphicEl>
                                          </p:spTgt>
                                        </p:tgtEl>
                                        <p:attrNameLst>
                                          <p:attrName>style.visibility</p:attrName>
                                        </p:attrNameLst>
                                      </p:cBhvr>
                                      <p:to>
                                        <p:strVal val="visible"/>
                                      </p:to>
                                    </p:set>
                                    <p:anim calcmode="lin" valueType="num">
                                      <p:cBhvr>
                                        <p:cTn id="39" dur="500" fill="hold"/>
                                        <p:tgtEl>
                                          <p:spTgt spid="7">
                                            <p:graphicEl>
                                              <a:dgm id="{5CDDBD0F-B38C-4DD8-A841-6978DDB35C28}"/>
                                            </p:graphicEl>
                                          </p:spTgt>
                                        </p:tgtEl>
                                        <p:attrNameLst>
                                          <p:attrName>ppt_x</p:attrName>
                                        </p:attrNameLst>
                                      </p:cBhvr>
                                      <p:tavLst>
                                        <p:tav tm="0">
                                          <p:val>
                                            <p:strVal val="#ppt_x-.2"/>
                                          </p:val>
                                        </p:tav>
                                        <p:tav tm="100000">
                                          <p:val>
                                            <p:strVal val="#ppt_x"/>
                                          </p:val>
                                        </p:tav>
                                      </p:tavLst>
                                    </p:anim>
                                    <p:anim calcmode="lin" valueType="num">
                                      <p:cBhvr>
                                        <p:cTn id="40" dur="500" fill="hold"/>
                                        <p:tgtEl>
                                          <p:spTgt spid="7">
                                            <p:graphicEl>
                                              <a:dgm id="{5CDDBD0F-B38C-4DD8-A841-6978DDB35C28}"/>
                                            </p:graphicEl>
                                          </p:spTgt>
                                        </p:tgtEl>
                                        <p:attrNameLst>
                                          <p:attrName>ppt_y</p:attrName>
                                        </p:attrNameLst>
                                      </p:cBhvr>
                                      <p:tavLst>
                                        <p:tav tm="0">
                                          <p:val>
                                            <p:strVal val="#ppt_y"/>
                                          </p:val>
                                        </p:tav>
                                        <p:tav tm="100000">
                                          <p:val>
                                            <p:strVal val="#ppt_y"/>
                                          </p:val>
                                        </p:tav>
                                      </p:tavLst>
                                    </p:anim>
                                    <p:animEffect transition="in" filter="wipe(right)" prLst="gradientSize: 0.1">
                                      <p:cBhvr>
                                        <p:cTn id="41" dur="500"/>
                                        <p:tgtEl>
                                          <p:spTgt spid="7">
                                            <p:graphicEl>
                                              <a:dgm id="{5CDDBD0F-B38C-4DD8-A841-6978DDB35C28}"/>
                                            </p:graphicEl>
                                          </p:spTgt>
                                        </p:tgtEl>
                                      </p:cBhvr>
                                    </p:animEffect>
                                  </p:childTnLst>
                                </p:cTn>
                              </p:par>
                              <p:par>
                                <p:cTn id="42" presetID="29" presetClass="entr" presetSubtype="0" fill="hold" grpId="0" nodeType="withEffect">
                                  <p:stCondLst>
                                    <p:cond delay="0"/>
                                  </p:stCondLst>
                                  <p:childTnLst>
                                    <p:set>
                                      <p:cBhvr>
                                        <p:cTn id="43" dur="1" fill="hold">
                                          <p:stCondLst>
                                            <p:cond delay="0"/>
                                          </p:stCondLst>
                                        </p:cTn>
                                        <p:tgtEl>
                                          <p:spTgt spid="7">
                                            <p:graphicEl>
                                              <a:dgm id="{6F4F6F3B-52E3-472A-979F-6139428C5701}"/>
                                            </p:graphicEl>
                                          </p:spTgt>
                                        </p:tgtEl>
                                        <p:attrNameLst>
                                          <p:attrName>style.visibility</p:attrName>
                                        </p:attrNameLst>
                                      </p:cBhvr>
                                      <p:to>
                                        <p:strVal val="visible"/>
                                      </p:to>
                                    </p:set>
                                    <p:anim calcmode="lin" valueType="num">
                                      <p:cBhvr>
                                        <p:cTn id="44" dur="500" fill="hold"/>
                                        <p:tgtEl>
                                          <p:spTgt spid="7">
                                            <p:graphicEl>
                                              <a:dgm id="{6F4F6F3B-52E3-472A-979F-6139428C5701}"/>
                                            </p:graphicEl>
                                          </p:spTgt>
                                        </p:tgtEl>
                                        <p:attrNameLst>
                                          <p:attrName>ppt_x</p:attrName>
                                        </p:attrNameLst>
                                      </p:cBhvr>
                                      <p:tavLst>
                                        <p:tav tm="0">
                                          <p:val>
                                            <p:strVal val="#ppt_x-.2"/>
                                          </p:val>
                                        </p:tav>
                                        <p:tav tm="100000">
                                          <p:val>
                                            <p:strVal val="#ppt_x"/>
                                          </p:val>
                                        </p:tav>
                                      </p:tavLst>
                                    </p:anim>
                                    <p:anim calcmode="lin" valueType="num">
                                      <p:cBhvr>
                                        <p:cTn id="45" dur="500" fill="hold"/>
                                        <p:tgtEl>
                                          <p:spTgt spid="7">
                                            <p:graphicEl>
                                              <a:dgm id="{6F4F6F3B-52E3-472A-979F-6139428C5701}"/>
                                            </p:graphicEl>
                                          </p:spTgt>
                                        </p:tgtEl>
                                        <p:attrNameLst>
                                          <p:attrName>ppt_y</p:attrName>
                                        </p:attrNameLst>
                                      </p:cBhvr>
                                      <p:tavLst>
                                        <p:tav tm="0">
                                          <p:val>
                                            <p:strVal val="#ppt_y"/>
                                          </p:val>
                                        </p:tav>
                                        <p:tav tm="100000">
                                          <p:val>
                                            <p:strVal val="#ppt_y"/>
                                          </p:val>
                                        </p:tav>
                                      </p:tavLst>
                                    </p:anim>
                                    <p:animEffect transition="in" filter="wipe(right)" prLst="gradientSize: 0.1">
                                      <p:cBhvr>
                                        <p:cTn id="46" dur="500"/>
                                        <p:tgtEl>
                                          <p:spTgt spid="7">
                                            <p:graphicEl>
                                              <a:dgm id="{6F4F6F3B-52E3-472A-979F-6139428C570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7">
                                            <p:graphicEl>
                                              <a:dgm id="{C9D2BEEA-B5E4-4542-9744-F419A36993BB}"/>
                                            </p:graphicEl>
                                          </p:spTgt>
                                        </p:tgtEl>
                                        <p:attrNameLst>
                                          <p:attrName>style.visibility</p:attrName>
                                        </p:attrNameLst>
                                      </p:cBhvr>
                                      <p:to>
                                        <p:strVal val="visible"/>
                                      </p:to>
                                    </p:set>
                                    <p:anim calcmode="lin" valueType="num">
                                      <p:cBhvr>
                                        <p:cTn id="51" dur="500" fill="hold"/>
                                        <p:tgtEl>
                                          <p:spTgt spid="7">
                                            <p:graphicEl>
                                              <a:dgm id="{C9D2BEEA-B5E4-4542-9744-F419A36993BB}"/>
                                            </p:graphicEl>
                                          </p:spTgt>
                                        </p:tgtEl>
                                        <p:attrNameLst>
                                          <p:attrName>ppt_x</p:attrName>
                                        </p:attrNameLst>
                                      </p:cBhvr>
                                      <p:tavLst>
                                        <p:tav tm="0">
                                          <p:val>
                                            <p:strVal val="#ppt_x-.2"/>
                                          </p:val>
                                        </p:tav>
                                        <p:tav tm="100000">
                                          <p:val>
                                            <p:strVal val="#ppt_x"/>
                                          </p:val>
                                        </p:tav>
                                      </p:tavLst>
                                    </p:anim>
                                    <p:anim calcmode="lin" valueType="num">
                                      <p:cBhvr>
                                        <p:cTn id="52" dur="500" fill="hold"/>
                                        <p:tgtEl>
                                          <p:spTgt spid="7">
                                            <p:graphicEl>
                                              <a:dgm id="{C9D2BEEA-B5E4-4542-9744-F419A36993BB}"/>
                                            </p:graphicEl>
                                          </p:spTgt>
                                        </p:tgtEl>
                                        <p:attrNameLst>
                                          <p:attrName>ppt_y</p:attrName>
                                        </p:attrNameLst>
                                      </p:cBhvr>
                                      <p:tavLst>
                                        <p:tav tm="0">
                                          <p:val>
                                            <p:strVal val="#ppt_y"/>
                                          </p:val>
                                        </p:tav>
                                        <p:tav tm="100000">
                                          <p:val>
                                            <p:strVal val="#ppt_y"/>
                                          </p:val>
                                        </p:tav>
                                      </p:tavLst>
                                    </p:anim>
                                    <p:animEffect transition="in" filter="wipe(right)" prLst="gradientSize: 0.1">
                                      <p:cBhvr>
                                        <p:cTn id="53" dur="500"/>
                                        <p:tgtEl>
                                          <p:spTgt spid="7">
                                            <p:graphicEl>
                                              <a:dgm id="{C9D2BEEA-B5E4-4542-9744-F419A36993BB}"/>
                                            </p:graphicEl>
                                          </p:spTgt>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7">
                                            <p:graphicEl>
                                              <a:dgm id="{E48CC007-8BBA-4DBE-B203-023676AFAB72}"/>
                                            </p:graphicEl>
                                          </p:spTgt>
                                        </p:tgtEl>
                                        <p:attrNameLst>
                                          <p:attrName>style.visibility</p:attrName>
                                        </p:attrNameLst>
                                      </p:cBhvr>
                                      <p:to>
                                        <p:strVal val="visible"/>
                                      </p:to>
                                    </p:set>
                                    <p:anim calcmode="lin" valueType="num">
                                      <p:cBhvr>
                                        <p:cTn id="56" dur="500" fill="hold"/>
                                        <p:tgtEl>
                                          <p:spTgt spid="7">
                                            <p:graphicEl>
                                              <a:dgm id="{E48CC007-8BBA-4DBE-B203-023676AFAB72}"/>
                                            </p:graphicEl>
                                          </p:spTgt>
                                        </p:tgtEl>
                                        <p:attrNameLst>
                                          <p:attrName>ppt_x</p:attrName>
                                        </p:attrNameLst>
                                      </p:cBhvr>
                                      <p:tavLst>
                                        <p:tav tm="0">
                                          <p:val>
                                            <p:strVal val="#ppt_x-.2"/>
                                          </p:val>
                                        </p:tav>
                                        <p:tav tm="100000">
                                          <p:val>
                                            <p:strVal val="#ppt_x"/>
                                          </p:val>
                                        </p:tav>
                                      </p:tavLst>
                                    </p:anim>
                                    <p:anim calcmode="lin" valueType="num">
                                      <p:cBhvr>
                                        <p:cTn id="57" dur="500" fill="hold"/>
                                        <p:tgtEl>
                                          <p:spTgt spid="7">
                                            <p:graphicEl>
                                              <a:dgm id="{E48CC007-8BBA-4DBE-B203-023676AFAB72}"/>
                                            </p:graphicEl>
                                          </p:spTgt>
                                        </p:tgtEl>
                                        <p:attrNameLst>
                                          <p:attrName>ppt_y</p:attrName>
                                        </p:attrNameLst>
                                      </p:cBhvr>
                                      <p:tavLst>
                                        <p:tav tm="0">
                                          <p:val>
                                            <p:strVal val="#ppt_y"/>
                                          </p:val>
                                        </p:tav>
                                        <p:tav tm="100000">
                                          <p:val>
                                            <p:strVal val="#ppt_y"/>
                                          </p:val>
                                        </p:tav>
                                      </p:tavLst>
                                    </p:anim>
                                    <p:animEffect transition="in" filter="wipe(right)" prLst="gradientSize: 0.1">
                                      <p:cBhvr>
                                        <p:cTn id="58" dur="500"/>
                                        <p:tgtEl>
                                          <p:spTgt spid="7">
                                            <p:graphicEl>
                                              <a:dgm id="{E48CC007-8BBA-4DBE-B203-023676AFAB72}"/>
                                            </p:graphicEl>
                                          </p:spTgt>
                                        </p:tgtEl>
                                      </p:cBhvr>
                                    </p:animEffect>
                                  </p:childTnLst>
                                </p:cTn>
                              </p:par>
                              <p:par>
                                <p:cTn id="59" presetID="29" presetClass="entr" presetSubtype="0" fill="hold" grpId="0" nodeType="withEffect">
                                  <p:stCondLst>
                                    <p:cond delay="0"/>
                                  </p:stCondLst>
                                  <p:childTnLst>
                                    <p:set>
                                      <p:cBhvr>
                                        <p:cTn id="60" dur="1" fill="hold">
                                          <p:stCondLst>
                                            <p:cond delay="0"/>
                                          </p:stCondLst>
                                        </p:cTn>
                                        <p:tgtEl>
                                          <p:spTgt spid="7">
                                            <p:graphicEl>
                                              <a:dgm id="{9E2C4AA4-FAFD-4684-9BA2-4D3D27A567C8}"/>
                                            </p:graphicEl>
                                          </p:spTgt>
                                        </p:tgtEl>
                                        <p:attrNameLst>
                                          <p:attrName>style.visibility</p:attrName>
                                        </p:attrNameLst>
                                      </p:cBhvr>
                                      <p:to>
                                        <p:strVal val="visible"/>
                                      </p:to>
                                    </p:set>
                                    <p:anim calcmode="lin" valueType="num">
                                      <p:cBhvr>
                                        <p:cTn id="61" dur="500" fill="hold"/>
                                        <p:tgtEl>
                                          <p:spTgt spid="7">
                                            <p:graphicEl>
                                              <a:dgm id="{9E2C4AA4-FAFD-4684-9BA2-4D3D27A567C8}"/>
                                            </p:graphicEl>
                                          </p:spTgt>
                                        </p:tgtEl>
                                        <p:attrNameLst>
                                          <p:attrName>ppt_x</p:attrName>
                                        </p:attrNameLst>
                                      </p:cBhvr>
                                      <p:tavLst>
                                        <p:tav tm="0">
                                          <p:val>
                                            <p:strVal val="#ppt_x-.2"/>
                                          </p:val>
                                        </p:tav>
                                        <p:tav tm="100000">
                                          <p:val>
                                            <p:strVal val="#ppt_x"/>
                                          </p:val>
                                        </p:tav>
                                      </p:tavLst>
                                    </p:anim>
                                    <p:anim calcmode="lin" valueType="num">
                                      <p:cBhvr>
                                        <p:cTn id="62" dur="500" fill="hold"/>
                                        <p:tgtEl>
                                          <p:spTgt spid="7">
                                            <p:graphicEl>
                                              <a:dgm id="{9E2C4AA4-FAFD-4684-9BA2-4D3D27A567C8}"/>
                                            </p:graphicEl>
                                          </p:spTgt>
                                        </p:tgtEl>
                                        <p:attrNameLst>
                                          <p:attrName>ppt_y</p:attrName>
                                        </p:attrNameLst>
                                      </p:cBhvr>
                                      <p:tavLst>
                                        <p:tav tm="0">
                                          <p:val>
                                            <p:strVal val="#ppt_y"/>
                                          </p:val>
                                        </p:tav>
                                        <p:tav tm="100000">
                                          <p:val>
                                            <p:strVal val="#ppt_y"/>
                                          </p:val>
                                        </p:tav>
                                      </p:tavLst>
                                    </p:anim>
                                    <p:animEffect transition="in" filter="wipe(right)" prLst="gradientSize: 0.1">
                                      <p:cBhvr>
                                        <p:cTn id="63" dur="500"/>
                                        <p:tgtEl>
                                          <p:spTgt spid="7">
                                            <p:graphicEl>
                                              <a:dgm id="{9E2C4AA4-FAFD-4684-9BA2-4D3D27A567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674813" y="1371600"/>
            <a:ext cx="8991599" cy="819912"/>
          </a:xfrm>
        </p:spPr>
        <p:txBody>
          <a:bodyPr>
            <a:noAutofit/>
          </a:bodyPr>
          <a:lstStyle/>
          <a:p>
            <a:pPr algn="ctr"/>
            <a:r>
              <a:rPr lang="en-US" sz="8000" b="1" dirty="0">
                <a:solidFill>
                  <a:srgbClr val="33309C"/>
                </a:solidFill>
                <a:cs typeface="David" pitchFamily="34" charset="-79"/>
              </a:rPr>
              <a:t>Customs </a:t>
            </a:r>
            <a:r>
              <a:rPr lang="en-US" sz="8000" b="1" dirty="0">
                <a:solidFill>
                  <a:srgbClr val="F68426"/>
                </a:solidFill>
                <a:cs typeface="David" pitchFamily="34" charset="-79"/>
              </a:rPr>
              <a:t>Paperwork </a:t>
            </a:r>
            <a:endParaRPr lang="en-US" sz="8000" dirty="0">
              <a:solidFill>
                <a:srgbClr val="00B050"/>
              </a:solidFill>
            </a:endParaRPr>
          </a:p>
        </p:txBody>
      </p:sp>
      <p:pic>
        <p:nvPicPr>
          <p:cNvPr id="1026" name="Picture 2" descr="D:\Documents\2018 Projects\ISO 10015\Training Materials Revised\SGO\Pics\Customs Declaration.jpg"/>
          <p:cNvPicPr>
            <a:picLocks noChangeAspect="1" noChangeArrowheads="1"/>
          </p:cNvPicPr>
          <p:nvPr/>
        </p:nvPicPr>
        <p:blipFill>
          <a:blip r:embed="rId3" cstate="print"/>
          <a:srcRect/>
          <a:stretch>
            <a:fillRect/>
          </a:stretch>
        </p:blipFill>
        <p:spPr bwMode="auto">
          <a:xfrm>
            <a:off x="379412" y="4572000"/>
            <a:ext cx="3603405" cy="2025814"/>
          </a:xfrm>
          <a:prstGeom prst="rect">
            <a:avLst/>
          </a:prstGeom>
          <a:noFill/>
        </p:spPr>
      </p:pic>
      <p:pic>
        <p:nvPicPr>
          <p:cNvPr id="1028" name="Picture 4" descr="D:\Documents\2018 Projects\ISO 10015\Training Materials Revised\SGO\Pics\Saudi Customs Logo.png"/>
          <p:cNvPicPr>
            <a:picLocks noChangeAspect="1" noChangeArrowheads="1"/>
          </p:cNvPicPr>
          <p:nvPr/>
        </p:nvPicPr>
        <p:blipFill>
          <a:blip r:embed="rId4" cstate="print"/>
          <a:srcRect/>
          <a:stretch>
            <a:fillRect/>
          </a:stretch>
        </p:blipFill>
        <p:spPr bwMode="auto">
          <a:xfrm>
            <a:off x="0" y="2514600"/>
            <a:ext cx="4265612" cy="1497230"/>
          </a:xfrm>
          <a:prstGeom prst="rect">
            <a:avLst/>
          </a:prstGeom>
          <a:noFill/>
        </p:spPr>
      </p:pic>
      <p:pic>
        <p:nvPicPr>
          <p:cNvPr id="1029" name="Picture 5" descr="D:\Documents\2018 Projects\ISO 10015\Training Materials Revised\SGO\Pics\SASO.png"/>
          <p:cNvPicPr>
            <a:picLocks noChangeAspect="1" noChangeArrowheads="1"/>
          </p:cNvPicPr>
          <p:nvPr/>
        </p:nvPicPr>
        <p:blipFill>
          <a:blip r:embed="rId5" cstate="print"/>
          <a:srcRect/>
          <a:stretch>
            <a:fillRect/>
          </a:stretch>
        </p:blipFill>
        <p:spPr bwMode="auto">
          <a:xfrm>
            <a:off x="4189412" y="4800600"/>
            <a:ext cx="3749675" cy="1679575"/>
          </a:xfrm>
          <a:prstGeom prst="rect">
            <a:avLst/>
          </a:prstGeom>
          <a:noFill/>
        </p:spPr>
      </p:pic>
      <p:pic>
        <p:nvPicPr>
          <p:cNvPr id="1030" name="Picture 6" descr="D:\Documents\2018 Projects\ISO 10015\Training Materials Revised\SGO\Pics\SFDA.jpg"/>
          <p:cNvPicPr>
            <a:picLocks noChangeAspect="1" noChangeArrowheads="1"/>
          </p:cNvPicPr>
          <p:nvPr/>
        </p:nvPicPr>
        <p:blipFill>
          <a:blip r:embed="rId6" cstate="print"/>
          <a:srcRect/>
          <a:stretch>
            <a:fillRect/>
          </a:stretch>
        </p:blipFill>
        <p:spPr bwMode="auto">
          <a:xfrm>
            <a:off x="8456612" y="2667000"/>
            <a:ext cx="3062151" cy="1847850"/>
          </a:xfrm>
          <a:prstGeom prst="rect">
            <a:avLst/>
          </a:prstGeom>
          <a:noFill/>
        </p:spPr>
      </p:pic>
      <p:pic>
        <p:nvPicPr>
          <p:cNvPr id="1031" name="Picture 7" descr="D:\Documents\2018 Projects\ISO 10015\Training Materials Revised\SGO\Pics\Customs Stamping.jpg"/>
          <p:cNvPicPr>
            <a:picLocks noChangeAspect="1" noChangeArrowheads="1"/>
          </p:cNvPicPr>
          <p:nvPr/>
        </p:nvPicPr>
        <p:blipFill>
          <a:blip r:embed="rId7" cstate="print"/>
          <a:srcRect/>
          <a:stretch>
            <a:fillRect/>
          </a:stretch>
        </p:blipFill>
        <p:spPr bwMode="auto">
          <a:xfrm>
            <a:off x="4341812" y="2819400"/>
            <a:ext cx="4061188" cy="1768475"/>
          </a:xfrm>
          <a:prstGeom prst="rect">
            <a:avLst/>
          </a:prstGeom>
          <a:noFill/>
        </p:spPr>
      </p:pic>
      <p:sp>
        <p:nvSpPr>
          <p:cNvPr id="6" name="TextBox 8">
            <a:extLst>
              <a:ext uri="{FF2B5EF4-FFF2-40B4-BE49-F238E27FC236}">
                <a16:creationId xmlns:a16="http://schemas.microsoft.com/office/drawing/2014/main" id="{219C7438-1E9F-5281-62C2-A2116EB18DD3}"/>
              </a:ext>
            </a:extLst>
          </p:cNvPr>
          <p:cNvSpPr txBox="1"/>
          <p:nvPr/>
        </p:nvSpPr>
        <p:spPr>
          <a:xfrm>
            <a:off x="11103886" y="5946404"/>
            <a:ext cx="990600" cy="819912"/>
          </a:xfrm>
          <a:prstGeom prst="rect">
            <a:avLst/>
          </a:prstGeom>
          <a:solidFill>
            <a:schemeClr val="bg1"/>
          </a:solidFill>
        </p:spPr>
        <p:txBody>
          <a:bodyPr wrap="square" rtlCol="0">
            <a:spAutoFit/>
          </a:bodyPr>
          <a:lstStyle>
            <a:defPPr>
              <a:defRPr lang="en-US"/>
            </a:defPPr>
            <a:lvl1pPr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1pPr>
            <a:lvl2pPr marL="544133"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2pPr>
            <a:lvl3pPr marL="1088267"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3pPr>
            <a:lvl4pPr marL="1632399"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4pPr>
            <a:lvl5pPr marL="2176532" algn="l" rtl="0" eaLnBrk="0" fontAlgn="base" hangingPunct="0">
              <a:spcBef>
                <a:spcPct val="20000"/>
              </a:spcBef>
              <a:spcAft>
                <a:spcPct val="0"/>
              </a:spcAft>
              <a:buFont typeface="Wingdings" pitchFamily="2" charset="2"/>
              <a:defRPr i="1" kern="1200">
                <a:solidFill>
                  <a:schemeClr val="tx1"/>
                </a:solidFill>
                <a:latin typeface="Arial" charset="0"/>
                <a:ea typeface="+mn-ea"/>
                <a:cs typeface="Arial" charset="0"/>
              </a:defRPr>
            </a:lvl5pPr>
            <a:lvl6pPr marL="2720666" algn="l" defTabSz="1088267" rtl="0" eaLnBrk="1" latinLnBrk="0" hangingPunct="1">
              <a:defRPr i="1" kern="1200">
                <a:solidFill>
                  <a:schemeClr val="tx1"/>
                </a:solidFill>
                <a:latin typeface="Arial" charset="0"/>
                <a:ea typeface="+mn-ea"/>
                <a:cs typeface="Arial" charset="0"/>
              </a:defRPr>
            </a:lvl6pPr>
            <a:lvl7pPr marL="3264799" algn="l" defTabSz="1088267" rtl="0" eaLnBrk="1" latinLnBrk="0" hangingPunct="1">
              <a:defRPr i="1" kern="1200">
                <a:solidFill>
                  <a:schemeClr val="tx1"/>
                </a:solidFill>
                <a:latin typeface="Arial" charset="0"/>
                <a:ea typeface="+mn-ea"/>
                <a:cs typeface="Arial" charset="0"/>
              </a:defRPr>
            </a:lvl7pPr>
            <a:lvl8pPr marL="3808932" algn="l" defTabSz="1088267" rtl="0" eaLnBrk="1" latinLnBrk="0" hangingPunct="1">
              <a:defRPr i="1" kern="1200">
                <a:solidFill>
                  <a:schemeClr val="tx1"/>
                </a:solidFill>
                <a:latin typeface="Arial" charset="0"/>
                <a:ea typeface="+mn-ea"/>
                <a:cs typeface="Arial" charset="0"/>
              </a:defRPr>
            </a:lvl8pPr>
            <a:lvl9pPr marL="4353065" algn="l" defTabSz="1088267" rtl="0" eaLnBrk="1" latinLnBrk="0" hangingPunct="1">
              <a:defRPr i="1" kern="1200">
                <a:solidFill>
                  <a:schemeClr val="tx1"/>
                </a:solidFill>
                <a:latin typeface="Arial" charset="0"/>
                <a:ea typeface="+mn-ea"/>
                <a:cs typeface="Arial" charset="0"/>
              </a:defRPr>
            </a:lvl9pPr>
          </a:lstStyle>
          <a:p>
            <a:endParaRPr lang="en-US" dirty="0"/>
          </a:p>
        </p:txBody>
      </p:sp>
      <p:pic>
        <p:nvPicPr>
          <p:cNvPr id="7" name="Picture 6">
            <a:extLst>
              <a:ext uri="{FF2B5EF4-FFF2-40B4-BE49-F238E27FC236}">
                <a16:creationId xmlns:a16="http://schemas.microsoft.com/office/drawing/2014/main" id="{332DA02A-A3E5-CBEE-D1AE-B808FB5D69D1}"/>
              </a:ext>
            </a:extLst>
          </p:cNvPr>
          <p:cNvPicPr>
            <a:picLocks noChangeAspect="1" noChangeArrowheads="1"/>
          </p:cNvPicPr>
          <p:nvPr/>
        </p:nvPicPr>
        <p:blipFill>
          <a:blip r:embed="rId8" cstate="print"/>
          <a:srcRect/>
          <a:stretch>
            <a:fillRect/>
          </a:stretch>
        </p:blipFill>
        <p:spPr bwMode="auto">
          <a:xfrm>
            <a:off x="10204567" y="6235333"/>
            <a:ext cx="1889919" cy="488942"/>
          </a:xfrm>
          <a:prstGeom prst="rect">
            <a:avLst/>
          </a:prstGeom>
          <a:noFill/>
        </p:spPr>
      </p:pic>
      <p:pic>
        <p:nvPicPr>
          <p:cNvPr id="1027" name="Picture 3" descr="D:\Documents\2018 Projects\ISO 10015\Training Materials Revised\SGO\Pics\Customs Delay.jpg"/>
          <p:cNvPicPr>
            <a:picLocks noChangeAspect="1" noChangeArrowheads="1"/>
          </p:cNvPicPr>
          <p:nvPr/>
        </p:nvPicPr>
        <p:blipFill>
          <a:blip r:embed="rId9" cstate="print"/>
          <a:srcRect/>
          <a:stretch>
            <a:fillRect/>
          </a:stretch>
        </p:blipFill>
        <p:spPr bwMode="auto">
          <a:xfrm>
            <a:off x="8380412" y="4648200"/>
            <a:ext cx="2777449" cy="2057791"/>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par>
                                <p:cTn id="8" presetID="23" presetClass="entr" presetSubtype="16"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 calcmode="lin" valueType="num">
                                      <p:cBhvr>
                                        <p:cTn id="10" dur="500" fill="hold"/>
                                        <p:tgtEl>
                                          <p:spTgt spid="1028"/>
                                        </p:tgtEl>
                                        <p:attrNameLst>
                                          <p:attrName>ppt_w</p:attrName>
                                        </p:attrNameLst>
                                      </p:cBhvr>
                                      <p:tavLst>
                                        <p:tav tm="0">
                                          <p:val>
                                            <p:fltVal val="0"/>
                                          </p:val>
                                        </p:tav>
                                        <p:tav tm="100000">
                                          <p:val>
                                            <p:strVal val="#ppt_w"/>
                                          </p:val>
                                        </p:tav>
                                      </p:tavLst>
                                    </p:anim>
                                    <p:anim calcmode="lin" valueType="num">
                                      <p:cBhvr>
                                        <p:cTn id="11" dur="500" fill="hold"/>
                                        <p:tgtEl>
                                          <p:spTgt spid="1028"/>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1031"/>
                                        </p:tgtEl>
                                        <p:attrNameLst>
                                          <p:attrName>style.visibility</p:attrName>
                                        </p:attrNameLst>
                                      </p:cBhvr>
                                      <p:to>
                                        <p:strVal val="visible"/>
                                      </p:to>
                                    </p:set>
                                    <p:anim calcmode="lin" valueType="num">
                                      <p:cBhvr>
                                        <p:cTn id="14" dur="500" fill="hold"/>
                                        <p:tgtEl>
                                          <p:spTgt spid="1031"/>
                                        </p:tgtEl>
                                        <p:attrNameLst>
                                          <p:attrName>ppt_w</p:attrName>
                                        </p:attrNameLst>
                                      </p:cBhvr>
                                      <p:tavLst>
                                        <p:tav tm="0">
                                          <p:val>
                                            <p:fltVal val="0"/>
                                          </p:val>
                                        </p:tav>
                                        <p:tav tm="100000">
                                          <p:val>
                                            <p:strVal val="#ppt_w"/>
                                          </p:val>
                                        </p:tav>
                                      </p:tavLst>
                                    </p:anim>
                                    <p:anim calcmode="lin" valueType="num">
                                      <p:cBhvr>
                                        <p:cTn id="15" dur="500" fill="hold"/>
                                        <p:tgtEl>
                                          <p:spTgt spid="1031"/>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500" fill="hold"/>
                                        <p:tgtEl>
                                          <p:spTgt spid="1030"/>
                                        </p:tgtEl>
                                        <p:attrNameLst>
                                          <p:attrName>ppt_w</p:attrName>
                                        </p:attrNameLst>
                                      </p:cBhvr>
                                      <p:tavLst>
                                        <p:tav tm="0">
                                          <p:val>
                                            <p:fltVal val="0"/>
                                          </p:val>
                                        </p:tav>
                                        <p:tav tm="100000">
                                          <p:val>
                                            <p:strVal val="#ppt_w"/>
                                          </p:val>
                                        </p:tav>
                                      </p:tavLst>
                                    </p:anim>
                                    <p:anim calcmode="lin" valueType="num">
                                      <p:cBhvr>
                                        <p:cTn id="23" dur="500" fill="hold"/>
                                        <p:tgtEl>
                                          <p:spTgt spid="1030"/>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p:cTn id="26" dur="500" fill="hold"/>
                                        <p:tgtEl>
                                          <p:spTgt spid="1029"/>
                                        </p:tgtEl>
                                        <p:attrNameLst>
                                          <p:attrName>ppt_w</p:attrName>
                                        </p:attrNameLst>
                                      </p:cBhvr>
                                      <p:tavLst>
                                        <p:tav tm="0">
                                          <p:val>
                                            <p:fltVal val="0"/>
                                          </p:val>
                                        </p:tav>
                                        <p:tav tm="100000">
                                          <p:val>
                                            <p:strVal val="#ppt_w"/>
                                          </p:val>
                                        </p:tav>
                                      </p:tavLst>
                                    </p:anim>
                                    <p:anim calcmode="lin" valueType="num">
                                      <p:cBhvr>
                                        <p:cTn id="27" dur="500" fill="hold"/>
                                        <p:tgtEl>
                                          <p:spTgt spid="1029"/>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 calcmode="lin" valueType="num">
                                      <p:cBhvr>
                                        <p:cTn id="30" dur="500" fill="hold"/>
                                        <p:tgtEl>
                                          <p:spTgt spid="1027"/>
                                        </p:tgtEl>
                                        <p:attrNameLst>
                                          <p:attrName>ppt_w</p:attrName>
                                        </p:attrNameLst>
                                      </p:cBhvr>
                                      <p:tavLst>
                                        <p:tav tm="0">
                                          <p:val>
                                            <p:fltVal val="0"/>
                                          </p:val>
                                        </p:tav>
                                        <p:tav tm="100000">
                                          <p:val>
                                            <p:strVal val="#ppt_w"/>
                                          </p:val>
                                        </p:tav>
                                      </p:tavLst>
                                    </p:anim>
                                    <p:anim calcmode="lin" valueType="num">
                                      <p:cBhvr>
                                        <p:cTn id="31"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7251" name="Rectangle 3"/>
          <p:cNvSpPr>
            <a:spLocks noGrp="1" noChangeArrowheads="1"/>
          </p:cNvSpPr>
          <p:nvPr>
            <p:ph idx="1"/>
          </p:nvPr>
        </p:nvSpPr>
        <p:spPr>
          <a:xfrm>
            <a:off x="507868" y="838200"/>
            <a:ext cx="11376237" cy="4800600"/>
          </a:xfrm>
        </p:spPr>
        <p:txBody>
          <a:bodyPr>
            <a:noAutofit/>
          </a:bodyPr>
          <a:lstStyle/>
          <a:p>
            <a:pPr>
              <a:buNone/>
            </a:pPr>
            <a:r>
              <a:rPr lang="en-US" sz="2600" b="1" dirty="0">
                <a:latin typeface="+mj-lt"/>
              </a:rPr>
              <a:t>By the end of this training you will be able to understand:</a:t>
            </a:r>
          </a:p>
          <a:p>
            <a:endParaRPr lang="en-US" sz="2600" i="1" dirty="0">
              <a:latin typeface="+mj-lt"/>
            </a:endParaRPr>
          </a:p>
          <a:p>
            <a:pPr>
              <a:buBlip>
                <a:blip r:embed="rId3"/>
              </a:buBlip>
            </a:pPr>
            <a:r>
              <a:rPr lang="en-US" sz="2600" dirty="0">
                <a:solidFill>
                  <a:srgbClr val="33309C"/>
                </a:solidFill>
                <a:latin typeface="+mj-lt"/>
              </a:rPr>
              <a:t>What do we mean by Customs Authorities</a:t>
            </a:r>
          </a:p>
          <a:p>
            <a:pPr>
              <a:buBlip>
                <a:blip r:embed="rId3"/>
              </a:buBlip>
            </a:pPr>
            <a:r>
              <a:rPr lang="en-US" sz="2600" dirty="0">
                <a:solidFill>
                  <a:srgbClr val="33309C"/>
                </a:solidFill>
                <a:latin typeface="+mj-lt"/>
              </a:rPr>
              <a:t>Shipment Documentation Responsibilities</a:t>
            </a:r>
          </a:p>
          <a:p>
            <a:pPr>
              <a:buBlip>
                <a:blip r:embed="rId3"/>
              </a:buBlip>
            </a:pPr>
            <a:r>
              <a:rPr lang="en-US" sz="2600" dirty="0">
                <a:solidFill>
                  <a:srgbClr val="33309C"/>
                </a:solidFill>
                <a:latin typeface="+mj-lt"/>
              </a:rPr>
              <a:t>Customs Requirement for all destinations</a:t>
            </a:r>
          </a:p>
          <a:p>
            <a:pPr>
              <a:buBlip>
                <a:blip r:embed="rId3"/>
              </a:buBlip>
            </a:pPr>
            <a:r>
              <a:rPr lang="en-US" sz="2600" dirty="0">
                <a:solidFill>
                  <a:srgbClr val="33309C"/>
                </a:solidFill>
                <a:latin typeface="+mj-lt"/>
              </a:rPr>
              <a:t>Commercial &amp; Pro Forma Invoice</a:t>
            </a:r>
          </a:p>
          <a:p>
            <a:pPr>
              <a:buBlip>
                <a:blip r:embed="rId3"/>
              </a:buBlip>
            </a:pPr>
            <a:r>
              <a:rPr lang="en-US" sz="2600" dirty="0">
                <a:solidFill>
                  <a:srgbClr val="33309C"/>
                </a:solidFill>
                <a:latin typeface="+mj-lt"/>
              </a:rPr>
              <a:t>Packing List</a:t>
            </a:r>
          </a:p>
          <a:p>
            <a:pPr>
              <a:buBlip>
                <a:blip r:embed="rId3"/>
              </a:buBlip>
            </a:pPr>
            <a:r>
              <a:rPr lang="en-US" sz="2600" dirty="0">
                <a:solidFill>
                  <a:srgbClr val="33309C"/>
                </a:solidFill>
                <a:latin typeface="+mj-lt"/>
              </a:rPr>
              <a:t>Certificate of Origin</a:t>
            </a:r>
          </a:p>
          <a:p>
            <a:pPr>
              <a:buBlip>
                <a:blip r:embed="rId3"/>
              </a:buBlip>
            </a:pPr>
            <a:r>
              <a:rPr lang="en-US" sz="2600" dirty="0">
                <a:solidFill>
                  <a:srgbClr val="33309C"/>
                </a:solidFill>
                <a:latin typeface="+mj-lt"/>
              </a:rPr>
              <a:t>Indemnity Letter</a:t>
            </a:r>
          </a:p>
          <a:p>
            <a:pPr>
              <a:buBlip>
                <a:blip r:embed="rId3"/>
              </a:buBlip>
            </a:pPr>
            <a:r>
              <a:rPr lang="en-US" sz="2600" dirty="0">
                <a:solidFill>
                  <a:srgbClr val="33309C"/>
                </a:solidFill>
                <a:latin typeface="+mj-lt"/>
              </a:rPr>
              <a:t>Shipper’s Declaration for Blood Sample</a:t>
            </a:r>
          </a:p>
          <a:p>
            <a:pPr>
              <a:buBlip>
                <a:blip r:embed="rId3"/>
              </a:buBlip>
            </a:pPr>
            <a:r>
              <a:rPr lang="en-US" sz="2600" dirty="0">
                <a:solidFill>
                  <a:srgbClr val="33309C"/>
                </a:solidFill>
                <a:latin typeface="+mj-lt"/>
              </a:rPr>
              <a:t>Exporting Blood Sample &amp; Human Specimen</a:t>
            </a:r>
          </a:p>
        </p:txBody>
      </p:sp>
      <p:sp>
        <p:nvSpPr>
          <p:cNvPr id="3" name="Rectangle 3"/>
          <p:cNvSpPr txBox="1">
            <a:spLocks noChangeArrowheads="1"/>
          </p:cNvSpPr>
          <p:nvPr/>
        </p:nvSpPr>
        <p:spPr>
          <a:xfrm>
            <a:off x="6832468" y="1752600"/>
            <a:ext cx="5129344" cy="2895600"/>
          </a:xfrm>
          <a:prstGeom prst="rect">
            <a:avLst/>
          </a:prstGeom>
        </p:spPr>
        <p:txBody>
          <a:bodyPr vert="horz" lIns="108827" tIns="54413" rIns="108827" bIns="54413">
            <a:noAutofit/>
          </a:bodyPr>
          <a:lstStyle/>
          <a:p>
            <a:pPr>
              <a:buBlip>
                <a:blip r:embed="rId3"/>
              </a:buBlip>
            </a:pPr>
            <a:r>
              <a:rPr lang="en-US" sz="2600" dirty="0">
                <a:solidFill>
                  <a:srgbClr val="33309C"/>
                </a:solidFill>
              </a:rPr>
              <a:t> Material Safety Data Sheet (MSDS)</a:t>
            </a:r>
          </a:p>
          <a:p>
            <a:pPr>
              <a:buNone/>
            </a:pPr>
            <a:r>
              <a:rPr lang="en-US" sz="2600" dirty="0">
                <a:solidFill>
                  <a:srgbClr val="33309C"/>
                </a:solidFill>
              </a:rPr>
              <a:t> – for DG Shipments</a:t>
            </a:r>
          </a:p>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0" lang="en-US" sz="2600" b="0" i="0" u="none" strike="noStrike" kern="1200" cap="none" spc="0" normalizeH="0" baseline="0" noProof="0" dirty="0">
                <a:ln>
                  <a:noFill/>
                </a:ln>
                <a:solidFill>
                  <a:srgbClr val="33309C"/>
                </a:solidFill>
                <a:effectLst/>
                <a:uLnTx/>
                <a:uFillTx/>
                <a:latin typeface="+mj-lt"/>
                <a:ea typeface="+mn-ea"/>
                <a:cs typeface="Arial" pitchFamily="34" charset="0"/>
              </a:rPr>
              <a:t>Harmonized Code (HS / HTS Code)</a:t>
            </a:r>
          </a:p>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0" lang="en-US" sz="2600" b="0" i="0" u="none" strike="noStrike" kern="1200" cap="none" spc="0" normalizeH="0" baseline="0" noProof="0" dirty="0">
                <a:ln>
                  <a:noFill/>
                </a:ln>
                <a:solidFill>
                  <a:srgbClr val="33309C"/>
                </a:solidFill>
                <a:effectLst/>
                <a:uLnTx/>
                <a:uFillTx/>
                <a:latin typeface="+mj-lt"/>
                <a:ea typeface="+mn-ea"/>
                <a:cs typeface="Arial" pitchFamily="34" charset="0"/>
              </a:rPr>
              <a:t>Customs Requirement for the United States of America</a:t>
            </a:r>
          </a:p>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0" lang="en-US" sz="2600" b="0" i="0" u="none" strike="noStrike" kern="1200" cap="none" spc="0" normalizeH="0" baseline="0" noProof="0" dirty="0">
                <a:ln>
                  <a:noFill/>
                </a:ln>
                <a:solidFill>
                  <a:srgbClr val="33309C"/>
                </a:solidFill>
                <a:effectLst/>
                <a:uLnTx/>
                <a:uFillTx/>
                <a:latin typeface="+mj-lt"/>
                <a:ea typeface="+mn-ea"/>
                <a:cs typeface="Arial" pitchFamily="34" charset="0"/>
              </a:rPr>
              <a:t>U.S.A. Customs Paperwork</a:t>
            </a:r>
          </a:p>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0" lang="en-US" sz="2600" b="0" i="0" u="none" strike="noStrike" kern="1200" cap="none" spc="0" normalizeH="0" baseline="0" noProof="0" dirty="0">
                <a:ln>
                  <a:noFill/>
                </a:ln>
                <a:solidFill>
                  <a:srgbClr val="33309C"/>
                </a:solidFill>
                <a:effectLst/>
                <a:uLnTx/>
                <a:uFillTx/>
                <a:latin typeface="+mj-lt"/>
                <a:ea typeface="+mn-ea"/>
                <a:cs typeface="Arial" pitchFamily="34" charset="0"/>
              </a:rPr>
              <a:t>Personal Effects – U.S.A.</a:t>
            </a:r>
          </a:p>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0" lang="en-US" sz="2600" b="0" i="0" u="none" strike="noStrike" kern="1200" cap="none" spc="0" normalizeH="0" baseline="0" noProof="0" dirty="0">
                <a:ln>
                  <a:noFill/>
                </a:ln>
                <a:solidFill>
                  <a:srgbClr val="33309C"/>
                </a:solidFill>
                <a:effectLst/>
                <a:uLnTx/>
                <a:uFillTx/>
                <a:latin typeface="+mj-lt"/>
                <a:ea typeface="+mn-ea"/>
                <a:cs typeface="Arial" pitchFamily="34" charset="0"/>
              </a:rPr>
              <a:t>Gift Shipments – U.S.A.</a:t>
            </a:r>
          </a:p>
        </p:txBody>
      </p:sp>
      <p:sp>
        <p:nvSpPr>
          <p:cNvPr id="5" name="TextBox 4">
            <a:extLst>
              <a:ext uri="{FF2B5EF4-FFF2-40B4-BE49-F238E27FC236}">
                <a16:creationId xmlns:a16="http://schemas.microsoft.com/office/drawing/2014/main" id="{F3918032-AEBC-828E-939E-4E7C77D3ED6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6" name="Picture 5" descr="d:\Data\DesktopFiles\Strategy 2021\SMSA STRATEGY LOGO Landscape colored.png">
            <a:extLst>
              <a:ext uri="{FF2B5EF4-FFF2-40B4-BE49-F238E27FC236}">
                <a16:creationId xmlns:a16="http://schemas.microsoft.com/office/drawing/2014/main" id="{EA893F98-9999-5401-B42C-7F60B5BE3977}"/>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77251">
                                            <p:txEl>
                                              <p:pRg st="0" end="0"/>
                                            </p:txEl>
                                          </p:spTgt>
                                        </p:tgtEl>
                                        <p:attrNameLst>
                                          <p:attrName>style.visibility</p:attrName>
                                        </p:attrNameLst>
                                      </p:cBhvr>
                                      <p:to>
                                        <p:strVal val="visible"/>
                                      </p:to>
                                    </p:set>
                                    <p:anim calcmode="lin" valueType="num">
                                      <p:cBhvr>
                                        <p:cTn id="7" dur="1000" fill="hold"/>
                                        <p:tgtEl>
                                          <p:spTgt spid="10772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72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7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7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77251">
                                            <p:txEl>
                                              <p:pRg st="2" end="2"/>
                                            </p:txEl>
                                          </p:spTgt>
                                        </p:tgtEl>
                                        <p:attrNameLst>
                                          <p:attrName>style.visibility</p:attrName>
                                        </p:attrNameLst>
                                      </p:cBhvr>
                                      <p:to>
                                        <p:strVal val="visible"/>
                                      </p:to>
                                    </p:set>
                                    <p:anim calcmode="lin" valueType="num">
                                      <p:cBhvr additive="base">
                                        <p:cTn id="15" dur="500" fill="hold"/>
                                        <p:tgtEl>
                                          <p:spTgt spid="10772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77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77251">
                                            <p:txEl>
                                              <p:pRg st="3" end="3"/>
                                            </p:txEl>
                                          </p:spTgt>
                                        </p:tgtEl>
                                        <p:attrNameLst>
                                          <p:attrName>style.visibility</p:attrName>
                                        </p:attrNameLst>
                                      </p:cBhvr>
                                      <p:to>
                                        <p:strVal val="visible"/>
                                      </p:to>
                                    </p:set>
                                    <p:anim calcmode="lin" valueType="num">
                                      <p:cBhvr additive="base">
                                        <p:cTn id="21" dur="500" fill="hold"/>
                                        <p:tgtEl>
                                          <p:spTgt spid="107725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77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77251">
                                            <p:txEl>
                                              <p:pRg st="4" end="4"/>
                                            </p:txEl>
                                          </p:spTgt>
                                        </p:tgtEl>
                                        <p:attrNameLst>
                                          <p:attrName>style.visibility</p:attrName>
                                        </p:attrNameLst>
                                      </p:cBhvr>
                                      <p:to>
                                        <p:strVal val="visible"/>
                                      </p:to>
                                    </p:set>
                                    <p:anim calcmode="lin" valueType="num">
                                      <p:cBhvr additive="base">
                                        <p:cTn id="27" dur="500" fill="hold"/>
                                        <p:tgtEl>
                                          <p:spTgt spid="107725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772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77251">
                                            <p:txEl>
                                              <p:pRg st="5" end="5"/>
                                            </p:txEl>
                                          </p:spTgt>
                                        </p:tgtEl>
                                        <p:attrNameLst>
                                          <p:attrName>style.visibility</p:attrName>
                                        </p:attrNameLst>
                                      </p:cBhvr>
                                      <p:to>
                                        <p:strVal val="visible"/>
                                      </p:to>
                                    </p:set>
                                    <p:anim calcmode="lin" valueType="num">
                                      <p:cBhvr additive="base">
                                        <p:cTn id="33" dur="500" fill="hold"/>
                                        <p:tgtEl>
                                          <p:spTgt spid="107725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772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77251">
                                            <p:txEl>
                                              <p:pRg st="6" end="6"/>
                                            </p:txEl>
                                          </p:spTgt>
                                        </p:tgtEl>
                                        <p:attrNameLst>
                                          <p:attrName>style.visibility</p:attrName>
                                        </p:attrNameLst>
                                      </p:cBhvr>
                                      <p:to>
                                        <p:strVal val="visible"/>
                                      </p:to>
                                    </p:set>
                                    <p:anim calcmode="lin" valueType="num">
                                      <p:cBhvr additive="base">
                                        <p:cTn id="39" dur="500" fill="hold"/>
                                        <p:tgtEl>
                                          <p:spTgt spid="107725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772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77251">
                                            <p:txEl>
                                              <p:pRg st="7" end="7"/>
                                            </p:txEl>
                                          </p:spTgt>
                                        </p:tgtEl>
                                        <p:attrNameLst>
                                          <p:attrName>style.visibility</p:attrName>
                                        </p:attrNameLst>
                                      </p:cBhvr>
                                      <p:to>
                                        <p:strVal val="visible"/>
                                      </p:to>
                                    </p:set>
                                    <p:anim calcmode="lin" valueType="num">
                                      <p:cBhvr additive="base">
                                        <p:cTn id="45" dur="500" fill="hold"/>
                                        <p:tgtEl>
                                          <p:spTgt spid="1077251">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772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77251">
                                            <p:txEl>
                                              <p:pRg st="8" end="8"/>
                                            </p:txEl>
                                          </p:spTgt>
                                        </p:tgtEl>
                                        <p:attrNameLst>
                                          <p:attrName>style.visibility</p:attrName>
                                        </p:attrNameLst>
                                      </p:cBhvr>
                                      <p:to>
                                        <p:strVal val="visible"/>
                                      </p:to>
                                    </p:set>
                                    <p:anim calcmode="lin" valueType="num">
                                      <p:cBhvr additive="base">
                                        <p:cTn id="51" dur="500" fill="hold"/>
                                        <p:tgtEl>
                                          <p:spTgt spid="1077251">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7725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77251">
                                            <p:txEl>
                                              <p:pRg st="9" end="9"/>
                                            </p:txEl>
                                          </p:spTgt>
                                        </p:tgtEl>
                                        <p:attrNameLst>
                                          <p:attrName>style.visibility</p:attrName>
                                        </p:attrNameLst>
                                      </p:cBhvr>
                                      <p:to>
                                        <p:strVal val="visible"/>
                                      </p:to>
                                    </p:set>
                                    <p:anim calcmode="lin" valueType="num">
                                      <p:cBhvr additive="base">
                                        <p:cTn id="57" dur="500" fill="hold"/>
                                        <p:tgtEl>
                                          <p:spTgt spid="1077251">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7725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77251">
                                            <p:txEl>
                                              <p:pRg st="10" end="10"/>
                                            </p:txEl>
                                          </p:spTgt>
                                        </p:tgtEl>
                                        <p:attrNameLst>
                                          <p:attrName>style.visibility</p:attrName>
                                        </p:attrNameLst>
                                      </p:cBhvr>
                                      <p:to>
                                        <p:strVal val="visible"/>
                                      </p:to>
                                    </p:set>
                                    <p:anim calcmode="lin" valueType="num">
                                      <p:cBhvr additive="base">
                                        <p:cTn id="63" dur="500" fill="hold"/>
                                        <p:tgtEl>
                                          <p:spTgt spid="1077251">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07725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anim calcmode="lin" valueType="num">
                                      <p:cBhvr additive="base">
                                        <p:cTn id="6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
                                            <p:txEl>
                                              <p:pRg st="1" end="1"/>
                                            </p:txEl>
                                          </p:spTgt>
                                        </p:tgtEl>
                                        <p:attrNameLst>
                                          <p:attrName>style.visibility</p:attrName>
                                        </p:attrNameLst>
                                      </p:cBhvr>
                                      <p:to>
                                        <p:strVal val="visible"/>
                                      </p:to>
                                    </p:set>
                                    <p:anim calcmode="lin" valueType="num">
                                      <p:cBhvr additive="base">
                                        <p:cTn id="7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xEl>
                                              <p:pRg st="2" end="2"/>
                                            </p:txEl>
                                          </p:spTgt>
                                        </p:tgtEl>
                                        <p:attrNameLst>
                                          <p:attrName>style.visibility</p:attrName>
                                        </p:attrNameLst>
                                      </p:cBhvr>
                                      <p:to>
                                        <p:strVal val="visible"/>
                                      </p:to>
                                    </p:set>
                                    <p:anim calcmode="lin" valueType="num">
                                      <p:cBhvr additive="base">
                                        <p:cTn id="8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
                                            <p:txEl>
                                              <p:pRg st="3" end="3"/>
                                            </p:txEl>
                                          </p:spTgt>
                                        </p:tgtEl>
                                        <p:attrNameLst>
                                          <p:attrName>style.visibility</p:attrName>
                                        </p:attrNameLst>
                                      </p:cBhvr>
                                      <p:to>
                                        <p:strVal val="visible"/>
                                      </p:to>
                                    </p:set>
                                    <p:anim calcmode="lin" valueType="num">
                                      <p:cBhvr additive="base">
                                        <p:cTn id="8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anim calcmode="lin" valueType="num">
                                      <p:cBhvr additive="base">
                                        <p:cTn id="9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anim calcmode="lin" valueType="num">
                                      <p:cBhvr additive="base">
                                        <p:cTn id="9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3">
                                            <p:txEl>
                                              <p:pRg st="6" end="6"/>
                                            </p:txEl>
                                          </p:spTgt>
                                        </p:tgtEl>
                                        <p:attrNameLst>
                                          <p:attrName>style.visibility</p:attrName>
                                        </p:attrNameLst>
                                      </p:cBhvr>
                                      <p:to>
                                        <p:strVal val="visible"/>
                                      </p:to>
                                    </p:set>
                                    <p:anim calcmode="lin" valueType="num">
                                      <p:cBhvr additive="base">
                                        <p:cTn id="10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3309C"/>
                </a:solidFill>
              </a:rPr>
              <a:t>SM</a:t>
            </a:r>
            <a:r>
              <a:rPr lang="en-US" b="1" dirty="0">
                <a:solidFill>
                  <a:srgbClr val="F68426"/>
                </a:solidFill>
              </a:rPr>
              <a:t>SA</a:t>
            </a:r>
            <a:r>
              <a:rPr lang="en-US" b="1" dirty="0">
                <a:solidFill>
                  <a:srgbClr val="FF9933"/>
                </a:solidFill>
              </a:rPr>
              <a:t> Fresh Box</a:t>
            </a:r>
          </a:p>
        </p:txBody>
      </p:sp>
      <p:sp>
        <p:nvSpPr>
          <p:cNvPr id="3" name="Content Placeholder 2"/>
          <p:cNvSpPr>
            <a:spLocks noGrp="1"/>
          </p:cNvSpPr>
          <p:nvPr>
            <p:ph sz="half" idx="1"/>
          </p:nvPr>
        </p:nvSpPr>
        <p:spPr>
          <a:xfrm>
            <a:off x="609442" y="2301086"/>
            <a:ext cx="5281824" cy="2499515"/>
          </a:xfrm>
        </p:spPr>
        <p:txBody>
          <a:bodyPr>
            <a:noAutofit/>
          </a:bodyPr>
          <a:lstStyle/>
          <a:p>
            <a:pPr>
              <a:lnSpc>
                <a:spcPct val="90000"/>
              </a:lnSpc>
            </a:pPr>
            <a:r>
              <a:rPr lang="en-GB" sz="2800" b="1" dirty="0">
                <a:latin typeface="+mj-lt"/>
              </a:rPr>
              <a:t>Max Weight: </a:t>
            </a:r>
            <a:r>
              <a:rPr lang="en-GB" sz="2800" b="1" dirty="0">
                <a:solidFill>
                  <a:srgbClr val="FF0000"/>
                </a:solidFill>
                <a:latin typeface="+mj-lt"/>
              </a:rPr>
              <a:t>10 kgs</a:t>
            </a:r>
          </a:p>
          <a:p>
            <a:pPr>
              <a:lnSpc>
                <a:spcPct val="90000"/>
              </a:lnSpc>
            </a:pPr>
            <a:endParaRPr lang="en-GB" sz="2800" b="1" dirty="0">
              <a:latin typeface="+mj-lt"/>
            </a:endParaRPr>
          </a:p>
          <a:p>
            <a:pPr>
              <a:lnSpc>
                <a:spcPct val="90000"/>
              </a:lnSpc>
            </a:pPr>
            <a:r>
              <a:rPr lang="en-GB" sz="2800" b="1" dirty="0">
                <a:latin typeface="+mj-lt"/>
              </a:rPr>
              <a:t>Carriage Value: </a:t>
            </a:r>
            <a:r>
              <a:rPr lang="en-GB" sz="2800" b="1" dirty="0">
                <a:solidFill>
                  <a:srgbClr val="FF0000"/>
                </a:solidFill>
                <a:latin typeface="+mj-lt"/>
              </a:rPr>
              <a:t>SAR 375</a:t>
            </a:r>
          </a:p>
          <a:p>
            <a:pPr>
              <a:lnSpc>
                <a:spcPct val="90000"/>
              </a:lnSpc>
              <a:buNone/>
            </a:pPr>
            <a:r>
              <a:rPr lang="en-GB" sz="2000" b="1" i="1" dirty="0">
                <a:solidFill>
                  <a:srgbClr val="FF0000"/>
                </a:solidFill>
                <a:latin typeface="+mj-lt"/>
              </a:rPr>
              <a:t>** May be higher upon declaration with Insurance Charges</a:t>
            </a:r>
          </a:p>
          <a:p>
            <a:pPr>
              <a:lnSpc>
                <a:spcPct val="90000"/>
              </a:lnSpc>
              <a:buNone/>
            </a:pPr>
            <a:endParaRPr lang="en-GB" sz="2000" b="1" i="1" dirty="0">
              <a:solidFill>
                <a:srgbClr val="FF0000"/>
              </a:solidFill>
              <a:latin typeface="+mj-lt"/>
            </a:endParaRPr>
          </a:p>
          <a:p>
            <a:pPr>
              <a:lnSpc>
                <a:spcPct val="90000"/>
              </a:lnSpc>
            </a:pPr>
            <a:r>
              <a:rPr lang="en-GB" sz="2800" b="1" dirty="0">
                <a:latin typeface="+mj-lt"/>
              </a:rPr>
              <a:t>MPS (Multiple Piece Shipment): </a:t>
            </a:r>
            <a:r>
              <a:rPr lang="en-GB" sz="2800" b="1" dirty="0">
                <a:solidFill>
                  <a:srgbClr val="FF0000"/>
                </a:solidFill>
                <a:latin typeface="+mj-lt"/>
              </a:rPr>
              <a:t>Not Available</a:t>
            </a:r>
          </a:p>
        </p:txBody>
      </p:sp>
      <p:pic>
        <p:nvPicPr>
          <p:cNvPr id="5" name="Picture 4">
            <a:extLst>
              <a:ext uri="{FF2B5EF4-FFF2-40B4-BE49-F238E27FC236}">
                <a16:creationId xmlns:a16="http://schemas.microsoft.com/office/drawing/2014/main" id="{1BB8A421-18B7-8413-F0BC-AB1B07950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812" y="929484"/>
            <a:ext cx="3854366" cy="2499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15A0E14C-9BE6-A245-9D77-9C8CB1C205B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9" name="Picture 8" descr="d:\Data\DesktopFiles\Strategy 2021\SMSA STRATEGY LOGO Landscape colored.png">
            <a:extLst>
              <a:ext uri="{FF2B5EF4-FFF2-40B4-BE49-F238E27FC236}">
                <a16:creationId xmlns:a16="http://schemas.microsoft.com/office/drawing/2014/main" id="{DA17B9D2-98AC-4605-4F70-08A817F26A90}"/>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7" name="Picture 6">
            <a:extLst>
              <a:ext uri="{FF2B5EF4-FFF2-40B4-BE49-F238E27FC236}">
                <a16:creationId xmlns:a16="http://schemas.microsoft.com/office/drawing/2014/main" id="{D897F06F-875D-DCF2-C999-A9181B201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737" y="3811620"/>
            <a:ext cx="3004933" cy="2378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93153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9299" name="Rectangle 3"/>
          <p:cNvSpPr>
            <a:spLocks noGrp="1" noChangeArrowheads="1"/>
          </p:cNvSpPr>
          <p:nvPr>
            <p:ph idx="1"/>
          </p:nvPr>
        </p:nvSpPr>
        <p:spPr>
          <a:xfrm>
            <a:off x="608012" y="1295400"/>
            <a:ext cx="7162799" cy="5029200"/>
          </a:xfrm>
        </p:spPr>
        <p:txBody>
          <a:bodyPr>
            <a:noAutofit/>
          </a:bodyPr>
          <a:lstStyle/>
          <a:p>
            <a:pPr>
              <a:lnSpc>
                <a:spcPct val="80000"/>
              </a:lnSpc>
              <a:buFont typeface="Wingdings" pitchFamily="2" charset="2"/>
              <a:buNone/>
            </a:pPr>
            <a:endParaRPr lang="en-US" sz="2100" b="1" dirty="0">
              <a:latin typeface="Calibri" pitchFamily="34" charset="0"/>
            </a:endParaRPr>
          </a:p>
          <a:p>
            <a:pPr>
              <a:lnSpc>
                <a:spcPct val="80000"/>
              </a:lnSpc>
              <a:buFont typeface="Wingdings" pitchFamily="2" charset="2"/>
              <a:buNone/>
            </a:pPr>
            <a:r>
              <a:rPr lang="en-US" sz="2100" b="1" dirty="0">
                <a:solidFill>
                  <a:srgbClr val="FF6600"/>
                </a:solidFill>
                <a:latin typeface="Calibri" pitchFamily="34" charset="0"/>
              </a:rPr>
              <a:t>What do we mean by customs authorities?</a:t>
            </a:r>
          </a:p>
          <a:p>
            <a:pPr>
              <a:lnSpc>
                <a:spcPct val="80000"/>
              </a:lnSpc>
              <a:buFont typeface="Wingdings" pitchFamily="2" charset="2"/>
              <a:buNone/>
            </a:pPr>
            <a:r>
              <a:rPr lang="en-US" sz="2100" dirty="0">
                <a:latin typeface="Calibri" pitchFamily="34" charset="0"/>
              </a:rPr>
              <a:t>		</a:t>
            </a:r>
            <a:r>
              <a:rPr lang="en-US" sz="2100" dirty="0">
                <a:solidFill>
                  <a:srgbClr val="33309C"/>
                </a:solidFill>
                <a:latin typeface="+mj-lt"/>
              </a:rPr>
              <a:t>Customs officials in each country are responsible for protecting revenue &amp; promoting lawful international trade &amp; travel within their respective boundaries. </a:t>
            </a:r>
          </a:p>
          <a:p>
            <a:pPr>
              <a:lnSpc>
                <a:spcPct val="80000"/>
              </a:lnSpc>
              <a:buFont typeface="Wingdings" pitchFamily="2" charset="2"/>
              <a:buNone/>
            </a:pPr>
            <a:endParaRPr lang="en-US" sz="2100" dirty="0">
              <a:solidFill>
                <a:schemeClr val="tx1">
                  <a:lumMod val="75000"/>
                </a:schemeClr>
              </a:solidFill>
              <a:latin typeface="+mj-lt"/>
            </a:endParaRPr>
          </a:p>
          <a:p>
            <a:pPr>
              <a:lnSpc>
                <a:spcPct val="80000"/>
              </a:lnSpc>
              <a:buFont typeface="Wingdings" pitchFamily="2" charset="2"/>
              <a:buNone/>
            </a:pPr>
            <a:r>
              <a:rPr lang="en-US" sz="2100" b="1" dirty="0">
                <a:solidFill>
                  <a:srgbClr val="FF6600"/>
                </a:solidFill>
                <a:latin typeface="+mj-lt"/>
              </a:rPr>
              <a:t>What are their main Functions?</a:t>
            </a:r>
          </a:p>
          <a:p>
            <a:pPr>
              <a:lnSpc>
                <a:spcPct val="80000"/>
              </a:lnSpc>
              <a:buFont typeface="Wingdings" pitchFamily="2" charset="2"/>
              <a:buNone/>
            </a:pPr>
            <a:r>
              <a:rPr lang="en-US" sz="2100" dirty="0">
                <a:solidFill>
                  <a:schemeClr val="tx1">
                    <a:lumMod val="75000"/>
                  </a:schemeClr>
                </a:solidFill>
                <a:latin typeface="+mj-lt"/>
              </a:rPr>
              <a:t>		</a:t>
            </a:r>
            <a:r>
              <a:rPr lang="en-US" sz="2100" dirty="0">
                <a:solidFill>
                  <a:srgbClr val="33309C"/>
                </a:solidFill>
                <a:latin typeface="+mj-lt"/>
              </a:rPr>
              <a:t>Among their many responsibilities they </a:t>
            </a:r>
            <a:r>
              <a:rPr lang="en-US" sz="2100" dirty="0">
                <a:solidFill>
                  <a:srgbClr val="FF0000"/>
                </a:solidFill>
                <a:latin typeface="+mj-lt"/>
              </a:rPr>
              <a:t>collect Customs duties, taxes, fees and penalties </a:t>
            </a:r>
            <a:r>
              <a:rPr lang="en-US" sz="2100" dirty="0">
                <a:solidFill>
                  <a:srgbClr val="33309C"/>
                </a:solidFill>
                <a:latin typeface="+mj-lt"/>
              </a:rPr>
              <a:t>due on imported, and some exported products. Customs also </a:t>
            </a:r>
            <a:r>
              <a:rPr lang="en-US" sz="2100" dirty="0">
                <a:solidFill>
                  <a:srgbClr val="FF0000"/>
                </a:solidFill>
                <a:latin typeface="+mj-lt"/>
              </a:rPr>
              <a:t>enforce provisions &amp; laws </a:t>
            </a:r>
            <a:r>
              <a:rPr lang="en-US" sz="2100" dirty="0">
                <a:solidFill>
                  <a:srgbClr val="33309C"/>
                </a:solidFill>
                <a:latin typeface="+mj-lt"/>
              </a:rPr>
              <a:t>of other government agencies. They </a:t>
            </a:r>
            <a:r>
              <a:rPr lang="en-US" sz="2100" dirty="0">
                <a:solidFill>
                  <a:srgbClr val="FF0000"/>
                </a:solidFill>
                <a:latin typeface="+mj-lt"/>
              </a:rPr>
              <a:t>monitor exports &amp; imports </a:t>
            </a:r>
            <a:r>
              <a:rPr lang="en-US" sz="2100" dirty="0">
                <a:solidFill>
                  <a:srgbClr val="33309C"/>
                </a:solidFill>
                <a:latin typeface="+mj-lt"/>
              </a:rPr>
              <a:t>to ensure that the correct licenses are present and ensure that no prohibited commodities are exported.</a:t>
            </a:r>
          </a:p>
          <a:p>
            <a:pPr>
              <a:lnSpc>
                <a:spcPct val="80000"/>
              </a:lnSpc>
              <a:buFont typeface="Wingdings" pitchFamily="2" charset="2"/>
              <a:buNone/>
            </a:pPr>
            <a:endParaRPr lang="en-US" sz="2100" dirty="0">
              <a:solidFill>
                <a:schemeClr val="tx1">
                  <a:lumMod val="75000"/>
                </a:schemeClr>
              </a:solidFill>
              <a:latin typeface="+mj-lt"/>
            </a:endParaRPr>
          </a:p>
          <a:p>
            <a:pPr>
              <a:lnSpc>
                <a:spcPct val="80000"/>
              </a:lnSpc>
              <a:buFont typeface="Wingdings" pitchFamily="2" charset="2"/>
              <a:buNone/>
            </a:pPr>
            <a:r>
              <a:rPr lang="en-US" sz="2100" b="1" dirty="0">
                <a:solidFill>
                  <a:srgbClr val="FF6600"/>
                </a:solidFill>
                <a:latin typeface="+mj-lt"/>
              </a:rPr>
              <a:t>What are their basic requirements?</a:t>
            </a:r>
          </a:p>
          <a:p>
            <a:pPr>
              <a:lnSpc>
                <a:spcPct val="80000"/>
              </a:lnSpc>
              <a:buFont typeface="Wingdings" pitchFamily="2" charset="2"/>
              <a:buNone/>
            </a:pPr>
            <a:r>
              <a:rPr lang="en-US" sz="2100" dirty="0">
                <a:solidFill>
                  <a:schemeClr val="tx1">
                    <a:lumMod val="75000"/>
                  </a:schemeClr>
                </a:solidFill>
                <a:latin typeface="+mj-lt"/>
              </a:rPr>
              <a:t>		</a:t>
            </a:r>
            <a:r>
              <a:rPr lang="en-US" sz="2100" b="1" dirty="0">
                <a:solidFill>
                  <a:srgbClr val="FF0000"/>
                </a:solidFill>
                <a:latin typeface="+mj-lt"/>
              </a:rPr>
              <a:t>Commercial Invoice (CI) </a:t>
            </a:r>
            <a:r>
              <a:rPr lang="en-US" sz="2100" dirty="0">
                <a:solidFill>
                  <a:srgbClr val="33309C"/>
                </a:solidFill>
                <a:latin typeface="+mj-lt"/>
              </a:rPr>
              <a:t>is the most basic of requirements, along with any country specific forms and statements. </a:t>
            </a:r>
          </a:p>
          <a:p>
            <a:pPr>
              <a:lnSpc>
                <a:spcPct val="80000"/>
              </a:lnSpc>
              <a:buFont typeface="Wingdings" pitchFamily="2" charset="2"/>
              <a:buNone/>
            </a:pPr>
            <a:endParaRPr lang="en-US" sz="2100" b="1" dirty="0">
              <a:latin typeface="Calibri" pitchFamily="34" charset="0"/>
            </a:endParaRPr>
          </a:p>
          <a:p>
            <a:pPr>
              <a:lnSpc>
                <a:spcPct val="80000"/>
              </a:lnSpc>
              <a:buFont typeface="Wingdings" pitchFamily="2" charset="2"/>
              <a:buNone/>
            </a:pPr>
            <a:endParaRPr lang="en-US" sz="2100" dirty="0">
              <a:latin typeface="Calibri" pitchFamily="34" charset="0"/>
            </a:endParaRPr>
          </a:p>
        </p:txBody>
      </p:sp>
      <p:sp>
        <p:nvSpPr>
          <p:cNvPr id="6" name="Title 1"/>
          <p:cNvSpPr>
            <a:spLocks noGrp="1"/>
          </p:cNvSpPr>
          <p:nvPr>
            <p:ph type="title" idx="4294967295"/>
          </p:nvPr>
        </p:nvSpPr>
        <p:spPr>
          <a:xfrm>
            <a:off x="3732212" y="381000"/>
            <a:ext cx="5943600" cy="1006475"/>
          </a:xfrm>
        </p:spPr>
        <p:txBody>
          <a:bodyPr>
            <a:noAutofit/>
          </a:bodyPr>
          <a:lstStyle/>
          <a:p>
            <a:r>
              <a:rPr lang="en-US" sz="4000" b="1" dirty="0">
                <a:solidFill>
                  <a:srgbClr val="33309C"/>
                </a:solidFill>
                <a:cs typeface="David" pitchFamily="34" charset="-79"/>
              </a:rPr>
              <a:t>Customs </a:t>
            </a:r>
            <a:r>
              <a:rPr lang="en-US" sz="4000" b="1" dirty="0">
                <a:solidFill>
                  <a:srgbClr val="F68426"/>
                </a:solidFill>
                <a:cs typeface="David" pitchFamily="34" charset="-79"/>
              </a:rPr>
              <a:t>Authorities</a:t>
            </a:r>
          </a:p>
        </p:txBody>
      </p:sp>
      <p:pic>
        <p:nvPicPr>
          <p:cNvPr id="2050" name="Picture 2" descr="D:\Documents\2018 Projects\ISO 10015\Training Materials Revised\SGO\Pics\Customs Clearance Personnel.jpg"/>
          <p:cNvPicPr>
            <a:picLocks noChangeAspect="1" noChangeArrowheads="1"/>
          </p:cNvPicPr>
          <p:nvPr/>
        </p:nvPicPr>
        <p:blipFill>
          <a:blip r:embed="rId3" cstate="print"/>
          <a:srcRect/>
          <a:stretch>
            <a:fillRect/>
          </a:stretch>
        </p:blipFill>
        <p:spPr bwMode="auto">
          <a:xfrm>
            <a:off x="8151812" y="1447800"/>
            <a:ext cx="3693507" cy="2457996"/>
          </a:xfrm>
          <a:prstGeom prst="rect">
            <a:avLst/>
          </a:prstGeom>
          <a:noFill/>
        </p:spPr>
      </p:pic>
      <p:sp>
        <p:nvSpPr>
          <p:cNvPr id="2" name="TextBox 1">
            <a:extLst>
              <a:ext uri="{FF2B5EF4-FFF2-40B4-BE49-F238E27FC236}">
                <a16:creationId xmlns:a16="http://schemas.microsoft.com/office/drawing/2014/main" id="{BFC44186-C172-678C-5D74-B1F43056540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6A0AEE20-8F24-7AA7-BB06-1D272CC97346}"/>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2051" name="Picture 3" descr="D:\Documents\2018 Projects\ISO 10015\Training Materials Revised\SGO\Pics\Customs Clearance Person.jpg"/>
          <p:cNvPicPr>
            <a:picLocks noChangeAspect="1" noChangeArrowheads="1"/>
          </p:cNvPicPr>
          <p:nvPr/>
        </p:nvPicPr>
        <p:blipFill>
          <a:blip r:embed="rId5" cstate="print"/>
          <a:srcRect/>
          <a:stretch>
            <a:fillRect/>
          </a:stretch>
        </p:blipFill>
        <p:spPr bwMode="auto">
          <a:xfrm>
            <a:off x="7618412" y="4267200"/>
            <a:ext cx="3698158" cy="2456634"/>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79299">
                                            <p:txEl>
                                              <p:pRg st="1" end="1"/>
                                            </p:txEl>
                                          </p:spTgt>
                                        </p:tgtEl>
                                        <p:attrNameLst>
                                          <p:attrName>style.visibility</p:attrName>
                                        </p:attrNameLst>
                                      </p:cBhvr>
                                      <p:to>
                                        <p:strVal val="visible"/>
                                      </p:to>
                                    </p:set>
                                    <p:anim calcmode="lin" valueType="num">
                                      <p:cBhvr>
                                        <p:cTn id="12" dur="500" fill="hold"/>
                                        <p:tgtEl>
                                          <p:spTgt spid="107929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79299">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079299">
                                            <p:txEl>
                                              <p:pRg st="2" end="2"/>
                                            </p:txEl>
                                          </p:spTgt>
                                        </p:tgtEl>
                                        <p:attrNameLst>
                                          <p:attrName>style.visibility</p:attrName>
                                        </p:attrNameLst>
                                      </p:cBhvr>
                                      <p:to>
                                        <p:strVal val="visible"/>
                                      </p:to>
                                    </p:set>
                                    <p:animScale>
                                      <p:cBhvr>
                                        <p:cTn id="23" dur="1000" decel="50000" fill="hold">
                                          <p:stCondLst>
                                            <p:cond delay="0"/>
                                          </p:stCondLst>
                                        </p:cTn>
                                        <p:tgtEl>
                                          <p:spTgt spid="107929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079299">
                                            <p:txEl>
                                              <p:pRg st="2" end="2"/>
                                            </p:txEl>
                                          </p:spTgt>
                                        </p:tgtEl>
                                        <p:attrNameLst>
                                          <p:attrName>ppt_x</p:attrName>
                                          <p:attrName>ppt_y</p:attrName>
                                        </p:attrNameLst>
                                      </p:cBhvr>
                                    </p:animMotion>
                                    <p:animEffect transition="in" filter="fade">
                                      <p:cBhvr>
                                        <p:cTn id="25" dur="1000"/>
                                        <p:tgtEl>
                                          <p:spTgt spid="107929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079299">
                                            <p:txEl>
                                              <p:pRg st="4" end="4"/>
                                            </p:txEl>
                                          </p:spTgt>
                                        </p:tgtEl>
                                        <p:attrNameLst>
                                          <p:attrName>style.visibility</p:attrName>
                                        </p:attrNameLst>
                                      </p:cBhvr>
                                      <p:to>
                                        <p:strVal val="visible"/>
                                      </p:to>
                                    </p:set>
                                    <p:anim calcmode="lin" valueType="num">
                                      <p:cBhvr>
                                        <p:cTn id="30" dur="500" fill="hold"/>
                                        <p:tgtEl>
                                          <p:spTgt spid="1079299">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079299">
                                            <p:txEl>
                                              <p:pRg st="4" end="4"/>
                                            </p:txEl>
                                          </p:spTgt>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2051"/>
                                        </p:tgtEl>
                                        <p:attrNameLst>
                                          <p:attrName>style.visibility</p:attrName>
                                        </p:attrNameLst>
                                      </p:cBhvr>
                                      <p:to>
                                        <p:strVal val="visible"/>
                                      </p:to>
                                    </p:set>
                                    <p:anim calcmode="lin" valueType="num">
                                      <p:cBhvr>
                                        <p:cTn id="35" dur="500" fill="hold"/>
                                        <p:tgtEl>
                                          <p:spTgt spid="2051"/>
                                        </p:tgtEl>
                                        <p:attrNameLst>
                                          <p:attrName>ppt_w</p:attrName>
                                        </p:attrNameLst>
                                      </p:cBhvr>
                                      <p:tavLst>
                                        <p:tav tm="0">
                                          <p:val>
                                            <p:fltVal val="0"/>
                                          </p:val>
                                        </p:tav>
                                        <p:tav tm="100000">
                                          <p:val>
                                            <p:strVal val="#ppt_w"/>
                                          </p:val>
                                        </p:tav>
                                      </p:tavLst>
                                    </p:anim>
                                    <p:anim calcmode="lin" valueType="num">
                                      <p:cBhvr>
                                        <p:cTn id="36" dur="500" fill="hold"/>
                                        <p:tgtEl>
                                          <p:spTgt spid="2051"/>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1079299">
                                            <p:txEl>
                                              <p:pRg st="5" end="5"/>
                                            </p:txEl>
                                          </p:spTgt>
                                        </p:tgtEl>
                                        <p:attrNameLst>
                                          <p:attrName>style.visibility</p:attrName>
                                        </p:attrNameLst>
                                      </p:cBhvr>
                                      <p:to>
                                        <p:strVal val="visible"/>
                                      </p:to>
                                    </p:set>
                                    <p:animScale>
                                      <p:cBhvr>
                                        <p:cTn id="41" dur="1000" decel="50000" fill="hold">
                                          <p:stCondLst>
                                            <p:cond delay="0"/>
                                          </p:stCondLst>
                                        </p:cTn>
                                        <p:tgtEl>
                                          <p:spTgt spid="1079299">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079299">
                                            <p:txEl>
                                              <p:pRg st="5" end="5"/>
                                            </p:txEl>
                                          </p:spTgt>
                                        </p:tgtEl>
                                        <p:attrNameLst>
                                          <p:attrName>ppt_x</p:attrName>
                                          <p:attrName>ppt_y</p:attrName>
                                        </p:attrNameLst>
                                      </p:cBhvr>
                                    </p:animMotion>
                                    <p:animEffect transition="in" filter="fade">
                                      <p:cBhvr>
                                        <p:cTn id="43" dur="1000"/>
                                        <p:tgtEl>
                                          <p:spTgt spid="107929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1079299">
                                            <p:txEl>
                                              <p:pRg st="7" end="7"/>
                                            </p:txEl>
                                          </p:spTgt>
                                        </p:tgtEl>
                                        <p:attrNameLst>
                                          <p:attrName>style.visibility</p:attrName>
                                        </p:attrNameLst>
                                      </p:cBhvr>
                                      <p:to>
                                        <p:strVal val="visible"/>
                                      </p:to>
                                    </p:set>
                                    <p:anim calcmode="lin" valueType="num">
                                      <p:cBhvr>
                                        <p:cTn id="48" dur="500" fill="hold"/>
                                        <p:tgtEl>
                                          <p:spTgt spid="1079299">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107929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1079299">
                                            <p:txEl>
                                              <p:pRg st="8" end="8"/>
                                            </p:txEl>
                                          </p:spTgt>
                                        </p:tgtEl>
                                        <p:attrNameLst>
                                          <p:attrName>style.visibility</p:attrName>
                                        </p:attrNameLst>
                                      </p:cBhvr>
                                      <p:to>
                                        <p:strVal val="visible"/>
                                      </p:to>
                                    </p:set>
                                    <p:animScale>
                                      <p:cBhvr>
                                        <p:cTn id="54" dur="1000" decel="50000" fill="hold">
                                          <p:stCondLst>
                                            <p:cond delay="0"/>
                                          </p:stCondLst>
                                        </p:cTn>
                                        <p:tgtEl>
                                          <p:spTgt spid="1079299">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079299">
                                            <p:txEl>
                                              <p:pRg st="8" end="8"/>
                                            </p:txEl>
                                          </p:spTgt>
                                        </p:tgtEl>
                                        <p:attrNameLst>
                                          <p:attrName>ppt_x</p:attrName>
                                          <p:attrName>ppt_y</p:attrName>
                                        </p:attrNameLst>
                                      </p:cBhvr>
                                    </p:animMotion>
                                    <p:animEffect transition="in" filter="fade">
                                      <p:cBhvr>
                                        <p:cTn id="56" dur="1000"/>
                                        <p:tgtEl>
                                          <p:spTgt spid="10792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9299" name="Rectangle 3"/>
          <p:cNvSpPr>
            <a:spLocks noGrp="1" noChangeArrowheads="1"/>
          </p:cNvSpPr>
          <p:nvPr>
            <p:ph idx="1"/>
          </p:nvPr>
        </p:nvSpPr>
        <p:spPr>
          <a:xfrm>
            <a:off x="608013" y="1295400"/>
            <a:ext cx="6934200" cy="5029200"/>
          </a:xfrm>
        </p:spPr>
        <p:txBody>
          <a:bodyPr>
            <a:noAutofit/>
          </a:bodyPr>
          <a:lstStyle/>
          <a:p>
            <a:pPr>
              <a:lnSpc>
                <a:spcPct val="80000"/>
              </a:lnSpc>
              <a:buFont typeface="Wingdings" pitchFamily="2" charset="2"/>
              <a:buNone/>
            </a:pPr>
            <a:endParaRPr lang="en-US" sz="2000" b="1" dirty="0">
              <a:latin typeface="Calibri" pitchFamily="34" charset="0"/>
            </a:endParaRPr>
          </a:p>
          <a:p>
            <a:pPr>
              <a:lnSpc>
                <a:spcPct val="80000"/>
              </a:lnSpc>
              <a:buFont typeface="Wingdings" pitchFamily="2" charset="2"/>
              <a:buNone/>
            </a:pPr>
            <a:r>
              <a:rPr lang="en-US" sz="2200" b="1" dirty="0">
                <a:solidFill>
                  <a:srgbClr val="FF6600"/>
                </a:solidFill>
                <a:latin typeface="Calibri" pitchFamily="34" charset="0"/>
              </a:rPr>
              <a:t>Customs requirement responsibility</a:t>
            </a:r>
          </a:p>
          <a:p>
            <a:pPr>
              <a:lnSpc>
                <a:spcPct val="80000"/>
              </a:lnSpc>
              <a:buFont typeface="Wingdings" pitchFamily="2" charset="2"/>
              <a:buNone/>
            </a:pPr>
            <a:endParaRPr lang="en-US" sz="2200" b="1" dirty="0">
              <a:solidFill>
                <a:srgbClr val="FF6600"/>
              </a:solidFill>
              <a:latin typeface="Calibri" pitchFamily="34" charset="0"/>
            </a:endParaRPr>
          </a:p>
          <a:p>
            <a:pPr>
              <a:lnSpc>
                <a:spcPct val="80000"/>
              </a:lnSpc>
              <a:buFont typeface="Wingdings" pitchFamily="2" charset="2"/>
              <a:buChar char="ü"/>
            </a:pPr>
            <a:r>
              <a:rPr lang="en-US" sz="2200" b="1" dirty="0">
                <a:solidFill>
                  <a:srgbClr val="FF0000"/>
                </a:solidFill>
                <a:latin typeface="Calibri" pitchFamily="34" charset="0"/>
              </a:rPr>
              <a:t>The Shipper </a:t>
            </a:r>
            <a:endParaRPr lang="en-US" sz="2200" b="1" dirty="0">
              <a:solidFill>
                <a:schemeClr val="tx1">
                  <a:lumMod val="75000"/>
                </a:schemeClr>
              </a:solidFill>
              <a:latin typeface="Calibri" pitchFamily="34" charset="0"/>
            </a:endParaRPr>
          </a:p>
          <a:p>
            <a:pPr>
              <a:lnSpc>
                <a:spcPct val="80000"/>
              </a:lnSpc>
              <a:buFont typeface="Wingdings" pitchFamily="2" charset="2"/>
              <a:buChar char="ü"/>
            </a:pPr>
            <a:endParaRPr lang="en-US" sz="2200" b="1" dirty="0">
              <a:solidFill>
                <a:srgbClr val="FF0000"/>
              </a:solidFill>
              <a:latin typeface="Calibri" pitchFamily="34" charset="0"/>
            </a:endParaRPr>
          </a:p>
          <a:p>
            <a:pPr>
              <a:lnSpc>
                <a:spcPct val="80000"/>
              </a:lnSpc>
              <a:buFont typeface="Wingdings" pitchFamily="2" charset="2"/>
              <a:buChar char="ü"/>
            </a:pPr>
            <a:r>
              <a:rPr lang="en-US" sz="2200" b="1" dirty="0">
                <a:solidFill>
                  <a:srgbClr val="FF0000"/>
                </a:solidFill>
                <a:latin typeface="Calibri" pitchFamily="34" charset="0"/>
              </a:rPr>
              <a:t>Origin Station</a:t>
            </a:r>
          </a:p>
          <a:p>
            <a:pPr>
              <a:lnSpc>
                <a:spcPct val="80000"/>
              </a:lnSpc>
              <a:buFont typeface="Wingdings" pitchFamily="2" charset="2"/>
              <a:buChar char="ü"/>
            </a:pPr>
            <a:endParaRPr lang="en-US" sz="2200" b="1" dirty="0">
              <a:solidFill>
                <a:srgbClr val="FF0000"/>
              </a:solidFill>
              <a:latin typeface="Calibri" pitchFamily="34" charset="0"/>
            </a:endParaRPr>
          </a:p>
          <a:p>
            <a:pPr>
              <a:lnSpc>
                <a:spcPct val="80000"/>
              </a:lnSpc>
              <a:buFont typeface="Wingdings" pitchFamily="2" charset="2"/>
              <a:buChar char="ü"/>
            </a:pPr>
            <a:r>
              <a:rPr lang="en-US" sz="2200" b="1" dirty="0">
                <a:solidFill>
                  <a:srgbClr val="FF0000"/>
                </a:solidFill>
                <a:latin typeface="Calibri" pitchFamily="34" charset="0"/>
              </a:rPr>
              <a:t>Hub &amp; Destination</a:t>
            </a:r>
          </a:p>
          <a:p>
            <a:pPr>
              <a:lnSpc>
                <a:spcPct val="80000"/>
              </a:lnSpc>
              <a:buFont typeface="Wingdings" pitchFamily="2" charset="2"/>
              <a:buChar char="ü"/>
            </a:pPr>
            <a:endParaRPr lang="en-US" sz="2200" b="1" dirty="0">
              <a:solidFill>
                <a:srgbClr val="FF0000"/>
              </a:solidFill>
              <a:latin typeface="Calibri" pitchFamily="34" charset="0"/>
            </a:endParaRPr>
          </a:p>
          <a:p>
            <a:pPr>
              <a:lnSpc>
                <a:spcPct val="80000"/>
              </a:lnSpc>
              <a:buFont typeface="Wingdings" pitchFamily="2" charset="2"/>
              <a:buChar char="ü"/>
            </a:pPr>
            <a:r>
              <a:rPr lang="en-US" sz="2200" b="1" dirty="0">
                <a:solidFill>
                  <a:srgbClr val="FF0000"/>
                </a:solidFill>
                <a:latin typeface="Calibri" pitchFamily="34" charset="0"/>
              </a:rPr>
              <a:t>The Recipient / Consignee</a:t>
            </a:r>
          </a:p>
          <a:p>
            <a:pPr>
              <a:lnSpc>
                <a:spcPct val="80000"/>
              </a:lnSpc>
              <a:buFont typeface="Wingdings" pitchFamily="2" charset="2"/>
              <a:buNone/>
            </a:pPr>
            <a:endParaRPr lang="en-US" sz="2200" dirty="0">
              <a:latin typeface="Calibri" pitchFamily="34" charset="0"/>
            </a:endParaRPr>
          </a:p>
        </p:txBody>
      </p:sp>
      <p:sp>
        <p:nvSpPr>
          <p:cNvPr id="6" name="Title 1"/>
          <p:cNvSpPr>
            <a:spLocks noGrp="1"/>
          </p:cNvSpPr>
          <p:nvPr>
            <p:ph type="title" idx="4294967295"/>
          </p:nvPr>
        </p:nvSpPr>
        <p:spPr>
          <a:xfrm>
            <a:off x="3732212" y="381000"/>
            <a:ext cx="5943600" cy="1006475"/>
          </a:xfrm>
        </p:spPr>
        <p:txBody>
          <a:bodyPr>
            <a:noAutofit/>
          </a:bodyPr>
          <a:lstStyle/>
          <a:p>
            <a:r>
              <a:rPr lang="en-US" sz="4000" b="1" dirty="0">
                <a:solidFill>
                  <a:srgbClr val="33309C"/>
                </a:solidFill>
                <a:cs typeface="David" pitchFamily="34" charset="-79"/>
              </a:rPr>
              <a:t>Customs </a:t>
            </a:r>
            <a:r>
              <a:rPr lang="en-US" sz="4000" b="1" dirty="0">
                <a:solidFill>
                  <a:srgbClr val="F68426"/>
                </a:solidFill>
                <a:cs typeface="David" pitchFamily="34" charset="-79"/>
              </a:rPr>
              <a:t>Authorities</a:t>
            </a:r>
          </a:p>
        </p:txBody>
      </p:sp>
      <p:pic>
        <p:nvPicPr>
          <p:cNvPr id="3075" name="Picture 3" descr="D:\Documents\2018 Projects\ISO 10015\Training Materials Revised\SGO\Pics\Saudi Customs Person.jpg"/>
          <p:cNvPicPr>
            <a:picLocks noChangeAspect="1" noChangeArrowheads="1"/>
          </p:cNvPicPr>
          <p:nvPr/>
        </p:nvPicPr>
        <p:blipFill>
          <a:blip r:embed="rId3" cstate="print"/>
          <a:srcRect/>
          <a:stretch>
            <a:fillRect/>
          </a:stretch>
        </p:blipFill>
        <p:spPr bwMode="auto">
          <a:xfrm>
            <a:off x="7999412" y="1524000"/>
            <a:ext cx="3933103" cy="2371602"/>
          </a:xfrm>
          <a:prstGeom prst="rect">
            <a:avLst/>
          </a:prstGeom>
          <a:noFill/>
        </p:spPr>
      </p:pic>
      <p:pic>
        <p:nvPicPr>
          <p:cNvPr id="3076" name="Picture 4" descr="D:\Documents\2018 Projects\ISO 10015\Training Materials Revised\SGO\Pics\US Customs inspectors.jpg"/>
          <p:cNvPicPr>
            <a:picLocks noChangeAspect="1" noChangeArrowheads="1"/>
          </p:cNvPicPr>
          <p:nvPr/>
        </p:nvPicPr>
        <p:blipFill>
          <a:blip r:embed="rId4" cstate="print"/>
          <a:srcRect/>
          <a:stretch>
            <a:fillRect/>
          </a:stretch>
        </p:blipFill>
        <p:spPr bwMode="auto">
          <a:xfrm>
            <a:off x="4494212" y="4038600"/>
            <a:ext cx="4495801" cy="2528888"/>
          </a:xfrm>
          <a:prstGeom prst="rect">
            <a:avLst/>
          </a:prstGeom>
          <a:noFill/>
        </p:spPr>
      </p:pic>
      <p:sp>
        <p:nvSpPr>
          <p:cNvPr id="2" name="TextBox 1">
            <a:extLst>
              <a:ext uri="{FF2B5EF4-FFF2-40B4-BE49-F238E27FC236}">
                <a16:creationId xmlns:a16="http://schemas.microsoft.com/office/drawing/2014/main" id="{E15F0F5F-251E-BEFC-A2F1-1980802178D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BAD0EBBC-94C5-8D54-2919-7B8202C2E849}"/>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79299">
                                            <p:txEl>
                                              <p:pRg st="1" end="1"/>
                                            </p:txEl>
                                          </p:spTgt>
                                        </p:tgtEl>
                                        <p:attrNameLst>
                                          <p:attrName>style.visibility</p:attrName>
                                        </p:attrNameLst>
                                      </p:cBhvr>
                                      <p:to>
                                        <p:strVal val="visible"/>
                                      </p:to>
                                    </p:set>
                                    <p:anim calcmode="lin" valueType="num">
                                      <p:cBhvr>
                                        <p:cTn id="12" dur="500" fill="hold"/>
                                        <p:tgtEl>
                                          <p:spTgt spid="107929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792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079299">
                                            <p:txEl>
                                              <p:pRg st="3" end="3"/>
                                            </p:txEl>
                                          </p:spTgt>
                                        </p:tgtEl>
                                        <p:attrNameLst>
                                          <p:attrName>style.visibility</p:attrName>
                                        </p:attrNameLst>
                                      </p:cBhvr>
                                      <p:to>
                                        <p:strVal val="visible"/>
                                      </p:to>
                                    </p:set>
                                    <p:animScale>
                                      <p:cBhvr>
                                        <p:cTn id="18" dur="1000" decel="50000" fill="hold">
                                          <p:stCondLst>
                                            <p:cond delay="0"/>
                                          </p:stCondLst>
                                        </p:cTn>
                                        <p:tgtEl>
                                          <p:spTgt spid="107929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079299">
                                            <p:txEl>
                                              <p:pRg st="3" end="3"/>
                                            </p:txEl>
                                          </p:spTgt>
                                        </p:tgtEl>
                                        <p:attrNameLst>
                                          <p:attrName>ppt_x</p:attrName>
                                          <p:attrName>ppt_y</p:attrName>
                                        </p:attrNameLst>
                                      </p:cBhvr>
                                    </p:animMotion>
                                    <p:animEffect transition="in" filter="fade">
                                      <p:cBhvr>
                                        <p:cTn id="20" dur="1000"/>
                                        <p:tgtEl>
                                          <p:spTgt spid="107929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p:cTn id="25" dur="500" fill="hold"/>
                                        <p:tgtEl>
                                          <p:spTgt spid="3075"/>
                                        </p:tgtEl>
                                        <p:attrNameLst>
                                          <p:attrName>ppt_w</p:attrName>
                                        </p:attrNameLst>
                                      </p:cBhvr>
                                      <p:tavLst>
                                        <p:tav tm="0">
                                          <p:val>
                                            <p:fltVal val="0"/>
                                          </p:val>
                                        </p:tav>
                                        <p:tav tm="100000">
                                          <p:val>
                                            <p:strVal val="#ppt_w"/>
                                          </p:val>
                                        </p:tav>
                                      </p:tavLst>
                                    </p:anim>
                                    <p:anim calcmode="lin" valueType="num">
                                      <p:cBhvr>
                                        <p:cTn id="26" dur="500" fill="hold"/>
                                        <p:tgtEl>
                                          <p:spTgt spid="307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79299">
                                            <p:txEl>
                                              <p:pRg st="5" end="5"/>
                                            </p:txEl>
                                          </p:spTgt>
                                        </p:tgtEl>
                                        <p:attrNameLst>
                                          <p:attrName>style.visibility</p:attrName>
                                        </p:attrNameLst>
                                      </p:cBhvr>
                                      <p:to>
                                        <p:strVal val="visible"/>
                                      </p:to>
                                    </p:set>
                                    <p:animScale>
                                      <p:cBhvr>
                                        <p:cTn id="31" dur="1000" decel="50000" fill="hold">
                                          <p:stCondLst>
                                            <p:cond delay="0"/>
                                          </p:stCondLst>
                                        </p:cTn>
                                        <p:tgtEl>
                                          <p:spTgt spid="1079299">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79299">
                                            <p:txEl>
                                              <p:pRg st="5" end="5"/>
                                            </p:txEl>
                                          </p:spTgt>
                                        </p:tgtEl>
                                        <p:attrNameLst>
                                          <p:attrName>ppt_x</p:attrName>
                                          <p:attrName>ppt_y</p:attrName>
                                        </p:attrNameLst>
                                      </p:cBhvr>
                                    </p:animMotion>
                                    <p:animEffect transition="in" filter="fade">
                                      <p:cBhvr>
                                        <p:cTn id="33" dur="1000"/>
                                        <p:tgtEl>
                                          <p:spTgt spid="107929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1079299">
                                            <p:txEl>
                                              <p:pRg st="7" end="7"/>
                                            </p:txEl>
                                          </p:spTgt>
                                        </p:tgtEl>
                                        <p:attrNameLst>
                                          <p:attrName>style.visibility</p:attrName>
                                        </p:attrNameLst>
                                      </p:cBhvr>
                                      <p:to>
                                        <p:strVal val="visible"/>
                                      </p:to>
                                    </p:set>
                                    <p:animScale>
                                      <p:cBhvr>
                                        <p:cTn id="38" dur="1000" decel="50000" fill="hold">
                                          <p:stCondLst>
                                            <p:cond delay="0"/>
                                          </p:stCondLst>
                                        </p:cTn>
                                        <p:tgtEl>
                                          <p:spTgt spid="1079299">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079299">
                                            <p:txEl>
                                              <p:pRg st="7" end="7"/>
                                            </p:txEl>
                                          </p:spTgt>
                                        </p:tgtEl>
                                        <p:attrNameLst>
                                          <p:attrName>ppt_x</p:attrName>
                                          <p:attrName>ppt_y</p:attrName>
                                        </p:attrNameLst>
                                      </p:cBhvr>
                                    </p:animMotion>
                                    <p:animEffect transition="in" filter="fade">
                                      <p:cBhvr>
                                        <p:cTn id="40" dur="1000"/>
                                        <p:tgtEl>
                                          <p:spTgt spid="107929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 calcmode="lin" valueType="num">
                                      <p:cBhvr>
                                        <p:cTn id="45" dur="500" fill="hold"/>
                                        <p:tgtEl>
                                          <p:spTgt spid="3076"/>
                                        </p:tgtEl>
                                        <p:attrNameLst>
                                          <p:attrName>ppt_w</p:attrName>
                                        </p:attrNameLst>
                                      </p:cBhvr>
                                      <p:tavLst>
                                        <p:tav tm="0">
                                          <p:val>
                                            <p:fltVal val="0"/>
                                          </p:val>
                                        </p:tav>
                                        <p:tav tm="100000">
                                          <p:val>
                                            <p:strVal val="#ppt_w"/>
                                          </p:val>
                                        </p:tav>
                                      </p:tavLst>
                                    </p:anim>
                                    <p:anim calcmode="lin" valueType="num">
                                      <p:cBhvr>
                                        <p:cTn id="46" dur="500" fill="hold"/>
                                        <p:tgtEl>
                                          <p:spTgt spid="3076"/>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nodeType="clickEffect">
                                  <p:stCondLst>
                                    <p:cond delay="0"/>
                                  </p:stCondLst>
                                  <p:childTnLst>
                                    <p:set>
                                      <p:cBhvr>
                                        <p:cTn id="50" dur="1" fill="hold">
                                          <p:stCondLst>
                                            <p:cond delay="0"/>
                                          </p:stCondLst>
                                        </p:cTn>
                                        <p:tgtEl>
                                          <p:spTgt spid="1079299">
                                            <p:txEl>
                                              <p:pRg st="9" end="9"/>
                                            </p:txEl>
                                          </p:spTgt>
                                        </p:tgtEl>
                                        <p:attrNameLst>
                                          <p:attrName>style.visibility</p:attrName>
                                        </p:attrNameLst>
                                      </p:cBhvr>
                                      <p:to>
                                        <p:strVal val="visible"/>
                                      </p:to>
                                    </p:set>
                                    <p:animScale>
                                      <p:cBhvr>
                                        <p:cTn id="51" dur="1000" decel="50000" fill="hold">
                                          <p:stCondLst>
                                            <p:cond delay="0"/>
                                          </p:stCondLst>
                                        </p:cTn>
                                        <p:tgtEl>
                                          <p:spTgt spid="1079299">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079299">
                                            <p:txEl>
                                              <p:pRg st="9" end="9"/>
                                            </p:txEl>
                                          </p:spTgt>
                                        </p:tgtEl>
                                        <p:attrNameLst>
                                          <p:attrName>ppt_x</p:attrName>
                                          <p:attrName>ppt_y</p:attrName>
                                        </p:attrNameLst>
                                      </p:cBhvr>
                                    </p:animMotion>
                                    <p:animEffect transition="in" filter="fade">
                                      <p:cBhvr>
                                        <p:cTn id="53" dur="1000"/>
                                        <p:tgtEl>
                                          <p:spTgt spid="10792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7" name="Rectangle 3"/>
          <p:cNvSpPr>
            <a:spLocks noGrp="1" noChangeArrowheads="1"/>
          </p:cNvSpPr>
          <p:nvPr>
            <p:ph idx="1"/>
          </p:nvPr>
        </p:nvSpPr>
        <p:spPr>
          <a:xfrm>
            <a:off x="609441" y="1752600"/>
            <a:ext cx="10969943" cy="4343400"/>
          </a:xfrm>
        </p:spPr>
        <p:txBody>
          <a:bodyPr>
            <a:noAutofit/>
          </a:bodyPr>
          <a:lstStyle/>
          <a:p>
            <a:pPr marL="0" indent="0">
              <a:buNone/>
            </a:pPr>
            <a:r>
              <a:rPr lang="en-US" sz="2100" dirty="0">
                <a:solidFill>
                  <a:srgbClr val="33309C"/>
                </a:solidFill>
                <a:latin typeface="+mj-lt"/>
              </a:rPr>
              <a:t>A shipment travelling from </a:t>
            </a:r>
            <a:r>
              <a:rPr lang="en-US" sz="2100" dirty="0">
                <a:solidFill>
                  <a:srgbClr val="33309C"/>
                </a:solidFill>
                <a:latin typeface="Calibri" pitchFamily="34" charset="0"/>
              </a:rPr>
              <a:t>one country to another is subject to two different customs regulations: </a:t>
            </a:r>
            <a:r>
              <a:rPr lang="en-US" sz="2100" dirty="0">
                <a:solidFill>
                  <a:srgbClr val="FF0000"/>
                </a:solidFill>
                <a:latin typeface="Calibri" pitchFamily="34" charset="0"/>
              </a:rPr>
              <a:t>export from the origin country </a:t>
            </a:r>
            <a:r>
              <a:rPr lang="en-US" sz="2100" dirty="0">
                <a:latin typeface="Calibri" pitchFamily="34" charset="0"/>
              </a:rPr>
              <a:t>&amp; </a:t>
            </a:r>
            <a:r>
              <a:rPr lang="en-US" sz="2100" dirty="0">
                <a:solidFill>
                  <a:srgbClr val="FF0000"/>
                </a:solidFill>
                <a:latin typeface="Calibri" pitchFamily="34" charset="0"/>
              </a:rPr>
              <a:t>import to the destination country</a:t>
            </a:r>
            <a:r>
              <a:rPr lang="en-US" sz="2100" dirty="0">
                <a:latin typeface="Calibri" pitchFamily="34" charset="0"/>
              </a:rPr>
              <a:t>. </a:t>
            </a:r>
            <a:r>
              <a:rPr lang="en-US" sz="2100" dirty="0">
                <a:solidFill>
                  <a:srgbClr val="33309C"/>
                </a:solidFill>
                <a:latin typeface="Calibri" pitchFamily="34" charset="0"/>
              </a:rPr>
              <a:t>In addition to the AWB, the primary document required by all Customs around the world is the</a:t>
            </a:r>
            <a:r>
              <a:rPr lang="en-US" sz="2100" dirty="0">
                <a:solidFill>
                  <a:schemeClr val="tx1">
                    <a:lumMod val="75000"/>
                  </a:schemeClr>
                </a:solidFill>
                <a:latin typeface="Calibri" pitchFamily="34" charset="0"/>
              </a:rPr>
              <a:t> </a:t>
            </a:r>
            <a:r>
              <a:rPr lang="en-US" sz="2100" b="1" i="1" dirty="0">
                <a:solidFill>
                  <a:srgbClr val="FF0000"/>
                </a:solidFill>
                <a:latin typeface="Calibri" pitchFamily="34" charset="0"/>
              </a:rPr>
              <a:t>Commercial Invoice</a:t>
            </a:r>
            <a:r>
              <a:rPr lang="en-US" sz="2100" b="1" i="1" dirty="0">
                <a:latin typeface="Calibri" pitchFamily="34" charset="0"/>
              </a:rPr>
              <a:t>.</a:t>
            </a:r>
            <a:endParaRPr lang="en-US" sz="2100" dirty="0">
              <a:latin typeface="Calibri" pitchFamily="34" charset="0"/>
            </a:endParaRPr>
          </a:p>
          <a:p>
            <a:pPr marL="0" indent="0"/>
            <a:endParaRPr lang="en-US" sz="2100" dirty="0">
              <a:latin typeface="Calibri" pitchFamily="34" charset="0"/>
            </a:endParaRPr>
          </a:p>
          <a:p>
            <a:pPr marL="0" indent="0">
              <a:buNone/>
            </a:pPr>
            <a:r>
              <a:rPr lang="en-US" sz="2100" dirty="0">
                <a:solidFill>
                  <a:srgbClr val="33309C"/>
                </a:solidFill>
                <a:latin typeface="Calibri" pitchFamily="34" charset="0"/>
              </a:rPr>
              <a:t>Additional paperwork may be required by export or import Customs based on the shipment &amp; its origin/s. That is why it is imperative to check the</a:t>
            </a:r>
            <a:r>
              <a:rPr lang="en-US" sz="2100" dirty="0">
                <a:solidFill>
                  <a:schemeClr val="tx1">
                    <a:lumMod val="75000"/>
                  </a:schemeClr>
                </a:solidFill>
                <a:latin typeface="Calibri" pitchFamily="34" charset="0"/>
              </a:rPr>
              <a:t> </a:t>
            </a:r>
            <a:r>
              <a:rPr lang="en-US" sz="2100" b="1" i="1" dirty="0">
                <a:solidFill>
                  <a:srgbClr val="FF0000"/>
                </a:solidFill>
                <a:latin typeface="Calibri" pitchFamily="34" charset="0"/>
              </a:rPr>
              <a:t>Commodity Information (Documents &amp; Non-Documents) </a:t>
            </a:r>
            <a:r>
              <a:rPr lang="en-US" sz="2100" dirty="0">
                <a:solidFill>
                  <a:srgbClr val="33309C"/>
                </a:solidFill>
                <a:latin typeface="Calibri" pitchFamily="34" charset="0"/>
              </a:rPr>
              <a:t>in the SRG.</a:t>
            </a:r>
          </a:p>
          <a:p>
            <a:pPr marL="0" indent="0"/>
            <a:endParaRPr lang="en-US" sz="2100" dirty="0">
              <a:latin typeface="Calibri" pitchFamily="34" charset="0"/>
            </a:endParaRPr>
          </a:p>
          <a:p>
            <a:pPr marL="0" indent="0">
              <a:buNone/>
            </a:pPr>
            <a:r>
              <a:rPr lang="en-US" sz="2100" b="1" dirty="0">
                <a:solidFill>
                  <a:srgbClr val="33309C"/>
                </a:solidFill>
                <a:latin typeface="Calibri" pitchFamily="34" charset="0"/>
              </a:rPr>
              <a:t>How many different types of invoice exist?</a:t>
            </a:r>
          </a:p>
          <a:p>
            <a:pPr marL="0" indent="0"/>
            <a:endParaRPr lang="en-US" sz="2100" dirty="0">
              <a:latin typeface="Calibri" pitchFamily="34" charset="0"/>
            </a:endParaRPr>
          </a:p>
          <a:p>
            <a:pPr marL="0" indent="0">
              <a:buFontTx/>
              <a:buChar char="•"/>
            </a:pPr>
            <a:r>
              <a:rPr lang="en-US" sz="2100" b="1" i="1" dirty="0">
                <a:latin typeface="Calibri" pitchFamily="34" charset="0"/>
              </a:rPr>
              <a:t> </a:t>
            </a:r>
            <a:r>
              <a:rPr lang="en-US" sz="2100" b="1" dirty="0">
                <a:solidFill>
                  <a:srgbClr val="FF0000"/>
                </a:solidFill>
                <a:latin typeface="Calibri" pitchFamily="34" charset="0"/>
              </a:rPr>
              <a:t>Commercial Invoice (CI)</a:t>
            </a:r>
          </a:p>
          <a:p>
            <a:pPr marL="0" indent="0">
              <a:buFontTx/>
              <a:buChar char="•"/>
            </a:pPr>
            <a:r>
              <a:rPr lang="en-US" sz="2100" b="1" dirty="0">
                <a:solidFill>
                  <a:srgbClr val="FF0000"/>
                </a:solidFill>
                <a:latin typeface="Calibri" pitchFamily="34" charset="0"/>
              </a:rPr>
              <a:t> Pro-Forma Invoice (PRO)</a:t>
            </a:r>
            <a:endParaRPr lang="en-US" sz="2100" b="1" i="1" dirty="0">
              <a:solidFill>
                <a:srgbClr val="FF0000"/>
              </a:solidFill>
              <a:latin typeface="Calibri" pitchFamily="34" charset="0"/>
            </a:endParaRPr>
          </a:p>
        </p:txBody>
      </p:sp>
      <p:sp>
        <p:nvSpPr>
          <p:cNvPr id="4" name="Title 1"/>
          <p:cNvSpPr>
            <a:spLocks noGrp="1"/>
          </p:cNvSpPr>
          <p:nvPr>
            <p:ph type="title" idx="4294967295"/>
          </p:nvPr>
        </p:nvSpPr>
        <p:spPr>
          <a:xfrm>
            <a:off x="760412" y="381000"/>
            <a:ext cx="10591800" cy="1006475"/>
          </a:xfrm>
        </p:spPr>
        <p:txBody>
          <a:bodyPr>
            <a:noAutofit/>
          </a:bodyPr>
          <a:lstStyle/>
          <a:p>
            <a:r>
              <a:rPr lang="en-US" sz="4000" b="1" dirty="0">
                <a:solidFill>
                  <a:srgbClr val="33309C"/>
                </a:solidFill>
                <a:cs typeface="David" pitchFamily="34" charset="-79"/>
              </a:rPr>
              <a:t>Customs Requirements </a:t>
            </a:r>
            <a:r>
              <a:rPr lang="en-US" sz="4000" b="1" dirty="0">
                <a:solidFill>
                  <a:srgbClr val="F68426"/>
                </a:solidFill>
                <a:cs typeface="David" pitchFamily="34" charset="-79"/>
              </a:rPr>
              <a:t>for all Destinations</a:t>
            </a:r>
          </a:p>
        </p:txBody>
      </p:sp>
      <p:pic>
        <p:nvPicPr>
          <p:cNvPr id="4098" name="Picture 2" descr="D:\Documents\2018 Projects\ISO 10015\Training Materials Revised\SGO\Pics\Commercial Invoice Picture.jpg"/>
          <p:cNvPicPr>
            <a:picLocks noChangeAspect="1" noChangeArrowheads="1"/>
          </p:cNvPicPr>
          <p:nvPr/>
        </p:nvPicPr>
        <p:blipFill>
          <a:blip r:embed="rId2" cstate="print"/>
          <a:srcRect/>
          <a:stretch>
            <a:fillRect/>
          </a:stretch>
        </p:blipFill>
        <p:spPr bwMode="auto">
          <a:xfrm>
            <a:off x="4494212" y="5105400"/>
            <a:ext cx="3376465" cy="1450975"/>
          </a:xfrm>
          <a:prstGeom prst="rect">
            <a:avLst/>
          </a:prstGeom>
          <a:noFill/>
        </p:spPr>
      </p:pic>
      <p:sp>
        <p:nvSpPr>
          <p:cNvPr id="2" name="TextBox 1">
            <a:extLst>
              <a:ext uri="{FF2B5EF4-FFF2-40B4-BE49-F238E27FC236}">
                <a16:creationId xmlns:a16="http://schemas.microsoft.com/office/drawing/2014/main" id="{07484CD7-C0AC-7BC7-D0D2-7E832A8BA85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D0983D7C-8FED-7268-3867-B3A8D6CF2F08}"/>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4099" name="Picture 3"/>
          <p:cNvPicPr>
            <a:picLocks noChangeAspect="1" noChangeArrowheads="1"/>
          </p:cNvPicPr>
          <p:nvPr/>
        </p:nvPicPr>
        <p:blipFill>
          <a:blip r:embed="rId4" cstate="print"/>
          <a:srcRect/>
          <a:stretch>
            <a:fillRect/>
          </a:stretch>
        </p:blipFill>
        <p:spPr bwMode="auto">
          <a:xfrm>
            <a:off x="8144755" y="4038600"/>
            <a:ext cx="3577345" cy="20574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240067">
                                            <p:txEl>
                                              <p:pRg st="0" end="0"/>
                                            </p:txEl>
                                          </p:spTgt>
                                        </p:tgtEl>
                                        <p:attrNameLst>
                                          <p:attrName>style.visibility</p:attrName>
                                        </p:attrNameLst>
                                      </p:cBhvr>
                                      <p:to>
                                        <p:strVal val="visible"/>
                                      </p:to>
                                    </p:set>
                                    <p:animScale>
                                      <p:cBhvr>
                                        <p:cTn id="12" dur="1000" decel="50000" fill="hold">
                                          <p:stCondLst>
                                            <p:cond delay="0"/>
                                          </p:stCondLst>
                                        </p:cTn>
                                        <p:tgtEl>
                                          <p:spTgt spid="124006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240067">
                                            <p:txEl>
                                              <p:pRg st="0" end="0"/>
                                            </p:txEl>
                                          </p:spTgt>
                                        </p:tgtEl>
                                        <p:attrNameLst>
                                          <p:attrName>ppt_x</p:attrName>
                                          <p:attrName>ppt_y</p:attrName>
                                        </p:attrNameLst>
                                      </p:cBhvr>
                                    </p:animMotion>
                                    <p:animEffect transition="in" filter="fade">
                                      <p:cBhvr>
                                        <p:cTn id="14" dur="1000"/>
                                        <p:tgtEl>
                                          <p:spTgt spid="124006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240067">
                                            <p:txEl>
                                              <p:pRg st="2" end="2"/>
                                            </p:txEl>
                                          </p:spTgt>
                                        </p:tgtEl>
                                        <p:attrNameLst>
                                          <p:attrName>style.visibility</p:attrName>
                                        </p:attrNameLst>
                                      </p:cBhvr>
                                      <p:to>
                                        <p:strVal val="visible"/>
                                      </p:to>
                                    </p:set>
                                    <p:animScale>
                                      <p:cBhvr>
                                        <p:cTn id="19" dur="1000" decel="50000" fill="hold">
                                          <p:stCondLst>
                                            <p:cond delay="0"/>
                                          </p:stCondLst>
                                        </p:cTn>
                                        <p:tgtEl>
                                          <p:spTgt spid="1240067">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40067">
                                            <p:txEl>
                                              <p:pRg st="2" end="2"/>
                                            </p:txEl>
                                          </p:spTgt>
                                        </p:tgtEl>
                                        <p:attrNameLst>
                                          <p:attrName>ppt_x</p:attrName>
                                          <p:attrName>ppt_y</p:attrName>
                                        </p:attrNameLst>
                                      </p:cBhvr>
                                    </p:animMotion>
                                    <p:animEffect transition="in" filter="fade">
                                      <p:cBhvr>
                                        <p:cTn id="21" dur="1000"/>
                                        <p:tgtEl>
                                          <p:spTgt spid="12400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4099"/>
                                        </p:tgtEl>
                                        <p:attrNameLst>
                                          <p:attrName>style.visibility</p:attrName>
                                        </p:attrNameLst>
                                      </p:cBhvr>
                                      <p:to>
                                        <p:strVal val="visible"/>
                                      </p:to>
                                    </p:set>
                                    <p:anim calcmode="lin" valueType="num">
                                      <p:cBhvr>
                                        <p:cTn id="26" dur="500" fill="hold"/>
                                        <p:tgtEl>
                                          <p:spTgt spid="4099"/>
                                        </p:tgtEl>
                                        <p:attrNameLst>
                                          <p:attrName>ppt_w</p:attrName>
                                        </p:attrNameLst>
                                      </p:cBhvr>
                                      <p:tavLst>
                                        <p:tav tm="0">
                                          <p:val>
                                            <p:fltVal val="0"/>
                                          </p:val>
                                        </p:tav>
                                        <p:tav tm="100000">
                                          <p:val>
                                            <p:strVal val="#ppt_w"/>
                                          </p:val>
                                        </p:tav>
                                      </p:tavLst>
                                    </p:anim>
                                    <p:anim calcmode="lin" valueType="num">
                                      <p:cBhvr>
                                        <p:cTn id="27" dur="500" fill="hold"/>
                                        <p:tgtEl>
                                          <p:spTgt spid="409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240067">
                                            <p:txEl>
                                              <p:pRg st="4" end="4"/>
                                            </p:txEl>
                                          </p:spTgt>
                                        </p:tgtEl>
                                        <p:attrNameLst>
                                          <p:attrName>style.visibility</p:attrName>
                                        </p:attrNameLst>
                                      </p:cBhvr>
                                      <p:to>
                                        <p:strVal val="visible"/>
                                      </p:to>
                                    </p:set>
                                    <p:anim calcmode="lin" valueType="num">
                                      <p:cBhvr>
                                        <p:cTn id="32" dur="500" fill="hold"/>
                                        <p:tgtEl>
                                          <p:spTgt spid="1240067">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24006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 calcmode="lin" valueType="num">
                                      <p:cBhvr>
                                        <p:cTn id="38" dur="500" fill="hold"/>
                                        <p:tgtEl>
                                          <p:spTgt spid="4098"/>
                                        </p:tgtEl>
                                        <p:attrNameLst>
                                          <p:attrName>ppt_w</p:attrName>
                                        </p:attrNameLst>
                                      </p:cBhvr>
                                      <p:tavLst>
                                        <p:tav tm="0">
                                          <p:val>
                                            <p:fltVal val="0"/>
                                          </p:val>
                                        </p:tav>
                                        <p:tav tm="100000">
                                          <p:val>
                                            <p:strVal val="#ppt_w"/>
                                          </p:val>
                                        </p:tav>
                                      </p:tavLst>
                                    </p:anim>
                                    <p:anim calcmode="lin" valueType="num">
                                      <p:cBhvr>
                                        <p:cTn id="39" dur="500" fill="hold"/>
                                        <p:tgtEl>
                                          <p:spTgt spid="4098"/>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1240067">
                                            <p:txEl>
                                              <p:pRg st="6" end="6"/>
                                            </p:txEl>
                                          </p:spTgt>
                                        </p:tgtEl>
                                        <p:attrNameLst>
                                          <p:attrName>style.visibility</p:attrName>
                                        </p:attrNameLst>
                                      </p:cBhvr>
                                      <p:to>
                                        <p:strVal val="visible"/>
                                      </p:to>
                                    </p:set>
                                    <p:animScale>
                                      <p:cBhvr>
                                        <p:cTn id="44" dur="1000" decel="50000" fill="hold">
                                          <p:stCondLst>
                                            <p:cond delay="0"/>
                                          </p:stCondLst>
                                        </p:cTn>
                                        <p:tgtEl>
                                          <p:spTgt spid="1240067">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240067">
                                            <p:txEl>
                                              <p:pRg st="6" end="6"/>
                                            </p:txEl>
                                          </p:spTgt>
                                        </p:tgtEl>
                                        <p:attrNameLst>
                                          <p:attrName>ppt_x</p:attrName>
                                          <p:attrName>ppt_y</p:attrName>
                                        </p:attrNameLst>
                                      </p:cBhvr>
                                    </p:animMotion>
                                    <p:animEffect transition="in" filter="fade">
                                      <p:cBhvr>
                                        <p:cTn id="46" dur="1000"/>
                                        <p:tgtEl>
                                          <p:spTgt spid="124006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nodeType="clickEffect">
                                  <p:stCondLst>
                                    <p:cond delay="0"/>
                                  </p:stCondLst>
                                  <p:childTnLst>
                                    <p:set>
                                      <p:cBhvr>
                                        <p:cTn id="50" dur="1" fill="hold">
                                          <p:stCondLst>
                                            <p:cond delay="0"/>
                                          </p:stCondLst>
                                        </p:cTn>
                                        <p:tgtEl>
                                          <p:spTgt spid="1240067">
                                            <p:txEl>
                                              <p:pRg st="7" end="7"/>
                                            </p:txEl>
                                          </p:spTgt>
                                        </p:tgtEl>
                                        <p:attrNameLst>
                                          <p:attrName>style.visibility</p:attrName>
                                        </p:attrNameLst>
                                      </p:cBhvr>
                                      <p:to>
                                        <p:strVal val="visible"/>
                                      </p:to>
                                    </p:set>
                                    <p:animScale>
                                      <p:cBhvr>
                                        <p:cTn id="51" dur="1000" decel="50000" fill="hold">
                                          <p:stCondLst>
                                            <p:cond delay="0"/>
                                          </p:stCondLst>
                                        </p:cTn>
                                        <p:tgtEl>
                                          <p:spTgt spid="1240067">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240067">
                                            <p:txEl>
                                              <p:pRg st="7" end="7"/>
                                            </p:txEl>
                                          </p:spTgt>
                                        </p:tgtEl>
                                        <p:attrNameLst>
                                          <p:attrName>ppt_x</p:attrName>
                                          <p:attrName>ppt_y</p:attrName>
                                        </p:attrNameLst>
                                      </p:cBhvr>
                                    </p:animMotion>
                                    <p:animEffect transition="in" filter="fade">
                                      <p:cBhvr>
                                        <p:cTn id="53" dur="1000"/>
                                        <p:tgtEl>
                                          <p:spTgt spid="12400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1" name="Rectangle 3"/>
          <p:cNvSpPr>
            <a:spLocks noGrp="1" noChangeArrowheads="1"/>
          </p:cNvSpPr>
          <p:nvPr>
            <p:ph idx="1"/>
          </p:nvPr>
        </p:nvSpPr>
        <p:spPr>
          <a:xfrm>
            <a:off x="609441" y="1219200"/>
            <a:ext cx="7618016" cy="5257800"/>
          </a:xfrm>
        </p:spPr>
        <p:txBody>
          <a:bodyPr>
            <a:normAutofit/>
          </a:bodyPr>
          <a:lstStyle/>
          <a:p>
            <a:pPr marL="0" indent="0">
              <a:buNone/>
            </a:pPr>
            <a:endParaRPr lang="en-US" sz="2000" b="1" i="1" dirty="0">
              <a:latin typeface="Calibri" pitchFamily="34" charset="0"/>
            </a:endParaRPr>
          </a:p>
          <a:p>
            <a:pPr marL="0" indent="0">
              <a:buNone/>
            </a:pPr>
            <a:r>
              <a:rPr lang="en-US" sz="2400" b="1" dirty="0">
                <a:solidFill>
                  <a:srgbClr val="FF6600"/>
                </a:solidFill>
                <a:latin typeface="Calibri" pitchFamily="34" charset="0"/>
              </a:rPr>
              <a:t>What is a Commercial Invoice?</a:t>
            </a:r>
            <a:endParaRPr lang="en-US" sz="2400" dirty="0">
              <a:solidFill>
                <a:srgbClr val="FF6600"/>
              </a:solidFill>
              <a:latin typeface="Calibri" pitchFamily="34" charset="0"/>
            </a:endParaRPr>
          </a:p>
          <a:p>
            <a:pPr marL="0" indent="0">
              <a:buNone/>
            </a:pPr>
            <a:r>
              <a:rPr lang="en-US" sz="2400" b="1" i="1" dirty="0">
                <a:latin typeface="Calibri" pitchFamily="34" charset="0"/>
              </a:rPr>
              <a:t>	</a:t>
            </a:r>
          </a:p>
          <a:p>
            <a:pPr marL="0" indent="0">
              <a:buNone/>
            </a:pPr>
            <a:r>
              <a:rPr lang="en-US" sz="2400" dirty="0">
                <a:latin typeface="Calibri" pitchFamily="34" charset="0"/>
              </a:rPr>
              <a:t>A </a:t>
            </a:r>
            <a:r>
              <a:rPr lang="en-US" sz="2400" dirty="0">
                <a:solidFill>
                  <a:srgbClr val="FF0000"/>
                </a:solidFill>
                <a:latin typeface="Calibri" pitchFamily="34" charset="0"/>
              </a:rPr>
              <a:t>Commercial Invoice </a:t>
            </a:r>
            <a:r>
              <a:rPr lang="en-US" sz="2400" dirty="0">
                <a:latin typeface="Calibri" pitchFamily="34" charset="0"/>
              </a:rPr>
              <a:t>is the primary document required by most customs authorities for clearance of shipments crossing international borders. The CI is a </a:t>
            </a:r>
            <a:r>
              <a:rPr lang="en-US" sz="2400" dirty="0">
                <a:solidFill>
                  <a:srgbClr val="FF0000"/>
                </a:solidFill>
                <a:latin typeface="Calibri" pitchFamily="34" charset="0"/>
              </a:rPr>
              <a:t>legal document </a:t>
            </a:r>
            <a:r>
              <a:rPr lang="en-US" sz="2400" dirty="0">
                <a:latin typeface="Calibri" pitchFamily="34" charset="0"/>
              </a:rPr>
              <a:t>and is subject to international law.</a:t>
            </a:r>
          </a:p>
          <a:p>
            <a:pPr marL="0" indent="0"/>
            <a:endParaRPr lang="en-US" sz="2400" dirty="0">
              <a:latin typeface="Calibri" pitchFamily="34" charset="0"/>
            </a:endParaRPr>
          </a:p>
          <a:p>
            <a:pPr marL="0" indent="0">
              <a:buNone/>
            </a:pPr>
            <a:r>
              <a:rPr lang="en-US" sz="2400" dirty="0">
                <a:latin typeface="Calibri" pitchFamily="34" charset="0"/>
              </a:rPr>
              <a:t>Penalties and/or fines may be assessed by destination Customs and the shipment may be rejected if the Shipper does not complete the CI correctly. It is recommended that the CI be completed on the Shipper’s letterhead. </a:t>
            </a:r>
            <a:endParaRPr lang="en-US" sz="2400" b="1" i="1" dirty="0">
              <a:latin typeface="Calibri" pitchFamily="34" charset="0"/>
            </a:endParaRPr>
          </a:p>
          <a:p>
            <a:pPr marL="0" indent="0"/>
            <a:endParaRPr lang="en-US" sz="2400" b="1" i="1" dirty="0">
              <a:latin typeface="Calibri" pitchFamily="34" charset="0"/>
            </a:endParaRPr>
          </a:p>
        </p:txBody>
      </p:sp>
      <p:pic>
        <p:nvPicPr>
          <p:cNvPr id="1241093" name="Picture 5" descr="Customs 22"/>
          <p:cNvPicPr>
            <a:picLocks noChangeAspect="1" noChangeArrowheads="1"/>
          </p:cNvPicPr>
          <p:nvPr/>
        </p:nvPicPr>
        <p:blipFill>
          <a:blip r:embed="rId2" cstate="print"/>
          <a:srcRect/>
          <a:stretch>
            <a:fillRect/>
          </a:stretch>
        </p:blipFill>
        <p:spPr bwMode="auto">
          <a:xfrm>
            <a:off x="8227457" y="1219200"/>
            <a:ext cx="3567771" cy="4610100"/>
          </a:xfrm>
          <a:prstGeom prst="rect">
            <a:avLst/>
          </a:prstGeom>
          <a:noFill/>
          <a:ln w="9525">
            <a:noFill/>
            <a:miter lim="800000"/>
            <a:headEnd/>
            <a:tailEnd/>
          </a:ln>
        </p:spPr>
      </p:pic>
      <p:sp>
        <p:nvSpPr>
          <p:cNvPr id="5" name="Title 1"/>
          <p:cNvSpPr>
            <a:spLocks noGrp="1"/>
          </p:cNvSpPr>
          <p:nvPr>
            <p:ph type="title" idx="4294967295"/>
          </p:nvPr>
        </p:nvSpPr>
        <p:spPr>
          <a:xfrm>
            <a:off x="3275012" y="381000"/>
            <a:ext cx="5943600" cy="1006475"/>
          </a:xfrm>
        </p:spPr>
        <p:txBody>
          <a:bodyPr>
            <a:noAutofit/>
          </a:bodyPr>
          <a:lstStyle/>
          <a:p>
            <a:r>
              <a:rPr lang="en-US" sz="4000" b="1" dirty="0">
                <a:solidFill>
                  <a:srgbClr val="33309C"/>
                </a:solidFill>
                <a:cs typeface="David" pitchFamily="34" charset="-79"/>
              </a:rPr>
              <a:t>Commercial </a:t>
            </a:r>
            <a:r>
              <a:rPr lang="en-US" sz="4000" b="1" dirty="0">
                <a:solidFill>
                  <a:srgbClr val="F68426"/>
                </a:solidFill>
                <a:cs typeface="David" pitchFamily="34" charset="-79"/>
              </a:rPr>
              <a:t>Invoice (CI)</a:t>
            </a:r>
          </a:p>
        </p:txBody>
      </p:sp>
      <p:sp>
        <p:nvSpPr>
          <p:cNvPr id="2" name="TextBox 1">
            <a:extLst>
              <a:ext uri="{FF2B5EF4-FFF2-40B4-BE49-F238E27FC236}">
                <a16:creationId xmlns:a16="http://schemas.microsoft.com/office/drawing/2014/main" id="{4CEC06C6-71EF-C342-578A-45BC369C796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27BB7B5F-5FDD-EC5B-F96C-586C76A0E013}"/>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41091">
                                            <p:txEl>
                                              <p:pRg st="1" end="1"/>
                                            </p:txEl>
                                          </p:spTgt>
                                        </p:tgtEl>
                                        <p:attrNameLst>
                                          <p:attrName>style.visibility</p:attrName>
                                        </p:attrNameLst>
                                      </p:cBhvr>
                                      <p:to>
                                        <p:strVal val="visible"/>
                                      </p:to>
                                    </p:set>
                                    <p:anim calcmode="lin" valueType="num">
                                      <p:cBhvr>
                                        <p:cTn id="12" dur="500" fill="hold"/>
                                        <p:tgtEl>
                                          <p:spTgt spid="124109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2410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241091">
                                            <p:txEl>
                                              <p:pRg st="3" end="3"/>
                                            </p:txEl>
                                          </p:spTgt>
                                        </p:tgtEl>
                                        <p:attrNameLst>
                                          <p:attrName>style.visibility</p:attrName>
                                        </p:attrNameLst>
                                      </p:cBhvr>
                                      <p:to>
                                        <p:strVal val="visible"/>
                                      </p:to>
                                    </p:set>
                                    <p:animScale>
                                      <p:cBhvr>
                                        <p:cTn id="18" dur="1000" decel="50000" fill="hold">
                                          <p:stCondLst>
                                            <p:cond delay="0"/>
                                          </p:stCondLst>
                                        </p:cTn>
                                        <p:tgtEl>
                                          <p:spTgt spid="1241091">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241091">
                                            <p:txEl>
                                              <p:pRg st="3" end="3"/>
                                            </p:txEl>
                                          </p:spTgt>
                                        </p:tgtEl>
                                        <p:attrNameLst>
                                          <p:attrName>ppt_x</p:attrName>
                                          <p:attrName>ppt_y</p:attrName>
                                        </p:attrNameLst>
                                      </p:cBhvr>
                                    </p:animMotion>
                                    <p:animEffect transition="in" filter="fade">
                                      <p:cBhvr>
                                        <p:cTn id="20" dur="1000"/>
                                        <p:tgtEl>
                                          <p:spTgt spid="124109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241091">
                                            <p:txEl>
                                              <p:pRg st="5" end="5"/>
                                            </p:txEl>
                                          </p:spTgt>
                                        </p:tgtEl>
                                        <p:attrNameLst>
                                          <p:attrName>style.visibility</p:attrName>
                                        </p:attrNameLst>
                                      </p:cBhvr>
                                      <p:to>
                                        <p:strVal val="visible"/>
                                      </p:to>
                                    </p:set>
                                    <p:animScale>
                                      <p:cBhvr>
                                        <p:cTn id="25" dur="1000" decel="50000" fill="hold">
                                          <p:stCondLst>
                                            <p:cond delay="0"/>
                                          </p:stCondLst>
                                        </p:cTn>
                                        <p:tgtEl>
                                          <p:spTgt spid="1241091">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41091">
                                            <p:txEl>
                                              <p:pRg st="5" end="5"/>
                                            </p:txEl>
                                          </p:spTgt>
                                        </p:tgtEl>
                                        <p:attrNameLst>
                                          <p:attrName>ppt_x</p:attrName>
                                          <p:attrName>ppt_y</p:attrName>
                                        </p:attrNameLst>
                                      </p:cBhvr>
                                    </p:animMotion>
                                    <p:animEffect transition="in" filter="fade">
                                      <p:cBhvr>
                                        <p:cTn id="27" dur="1000"/>
                                        <p:tgtEl>
                                          <p:spTgt spid="124109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241093"/>
                                        </p:tgtEl>
                                        <p:attrNameLst>
                                          <p:attrName>style.visibility</p:attrName>
                                        </p:attrNameLst>
                                      </p:cBhvr>
                                      <p:to>
                                        <p:strVal val="visible"/>
                                      </p:to>
                                    </p:set>
                                    <p:anim calcmode="lin" valueType="num">
                                      <p:cBhvr>
                                        <p:cTn id="32" dur="500" fill="hold"/>
                                        <p:tgtEl>
                                          <p:spTgt spid="1241093"/>
                                        </p:tgtEl>
                                        <p:attrNameLst>
                                          <p:attrName>ppt_w</p:attrName>
                                        </p:attrNameLst>
                                      </p:cBhvr>
                                      <p:tavLst>
                                        <p:tav tm="0">
                                          <p:val>
                                            <p:fltVal val="0"/>
                                          </p:val>
                                        </p:tav>
                                        <p:tav tm="100000">
                                          <p:val>
                                            <p:strVal val="#ppt_w"/>
                                          </p:val>
                                        </p:tav>
                                      </p:tavLst>
                                    </p:anim>
                                    <p:anim calcmode="lin" valueType="num">
                                      <p:cBhvr>
                                        <p:cTn id="33" dur="500" fill="hold"/>
                                        <p:tgtEl>
                                          <p:spTgt spid="12410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198812" y="685800"/>
            <a:ext cx="5334000" cy="701675"/>
          </a:xfrm>
        </p:spPr>
        <p:txBody>
          <a:bodyPr>
            <a:noAutofit/>
          </a:bodyPr>
          <a:lstStyle/>
          <a:p>
            <a:r>
              <a:rPr lang="en-US" sz="4000" b="1" dirty="0">
                <a:solidFill>
                  <a:srgbClr val="33309C"/>
                </a:solidFill>
                <a:cs typeface="David" pitchFamily="34" charset="-79"/>
              </a:rPr>
              <a:t>Commercial </a:t>
            </a:r>
            <a:r>
              <a:rPr lang="en-US" sz="4000" b="1" dirty="0">
                <a:solidFill>
                  <a:srgbClr val="F68426"/>
                </a:solidFill>
                <a:cs typeface="David" pitchFamily="34" charset="-79"/>
              </a:rPr>
              <a:t>Invoice (CI)</a:t>
            </a:r>
          </a:p>
        </p:txBody>
      </p:sp>
      <p:pic>
        <p:nvPicPr>
          <p:cNvPr id="5122" name="Picture 2" descr="D:\Documents\2018 Projects\ISO 10015\Training Materials Revised\SGO\Pics\Commercial Invoice Picture 2.jpg"/>
          <p:cNvPicPr>
            <a:picLocks noChangeAspect="1" noChangeArrowheads="1"/>
          </p:cNvPicPr>
          <p:nvPr/>
        </p:nvPicPr>
        <p:blipFill>
          <a:blip r:embed="rId2" cstate="print"/>
          <a:srcRect/>
          <a:stretch>
            <a:fillRect/>
          </a:stretch>
        </p:blipFill>
        <p:spPr bwMode="auto">
          <a:xfrm>
            <a:off x="1082453" y="1543050"/>
            <a:ext cx="4326159" cy="5162550"/>
          </a:xfrm>
          <a:prstGeom prst="rect">
            <a:avLst/>
          </a:prstGeom>
          <a:noFill/>
        </p:spPr>
      </p:pic>
      <p:sp>
        <p:nvSpPr>
          <p:cNvPr id="2" name="TextBox 1">
            <a:extLst>
              <a:ext uri="{FF2B5EF4-FFF2-40B4-BE49-F238E27FC236}">
                <a16:creationId xmlns:a16="http://schemas.microsoft.com/office/drawing/2014/main" id="{39FB2166-4D59-7974-22A0-FC9DEACDE77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A4F44D37-0A49-3CEA-FA19-186696914947}"/>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5123" name="Picture 3" descr="D:\Documents\2018 Projects\ISO 10015\Training Materials Revised\SGO\Pics\CI sample.jpg"/>
          <p:cNvPicPr>
            <a:picLocks noChangeAspect="1" noChangeArrowheads="1"/>
          </p:cNvPicPr>
          <p:nvPr/>
        </p:nvPicPr>
        <p:blipFill>
          <a:blip r:embed="rId4" cstate="print"/>
          <a:srcRect/>
          <a:stretch>
            <a:fillRect/>
          </a:stretch>
        </p:blipFill>
        <p:spPr bwMode="auto">
          <a:xfrm>
            <a:off x="6371503" y="1443318"/>
            <a:ext cx="4066309" cy="526228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p:cTn id="19" dur="500" fill="hold"/>
                                        <p:tgtEl>
                                          <p:spTgt spid="5123"/>
                                        </p:tgtEl>
                                        <p:attrNameLst>
                                          <p:attrName>ppt_w</p:attrName>
                                        </p:attrNameLst>
                                      </p:cBhvr>
                                      <p:tavLst>
                                        <p:tav tm="0">
                                          <p:val>
                                            <p:fltVal val="0"/>
                                          </p:val>
                                        </p:tav>
                                        <p:tav tm="100000">
                                          <p:val>
                                            <p:strVal val="#ppt_w"/>
                                          </p:val>
                                        </p:tav>
                                      </p:tavLst>
                                    </p:anim>
                                    <p:anim calcmode="lin" valueType="num">
                                      <p:cBhvr>
                                        <p:cTn id="20" dur="500" fill="hold"/>
                                        <p:tgtEl>
                                          <p:spTgt spid="5123"/>
                                        </p:tgtEl>
                                        <p:attrNameLst>
                                          <p:attrName>ppt_h</p:attrName>
                                        </p:attrNameLst>
                                      </p:cBhvr>
                                      <p:tavLst>
                                        <p:tav tm="0">
                                          <p:val>
                                            <p:fltVal val="0"/>
                                          </p:val>
                                        </p:tav>
                                        <p:tav tm="100000">
                                          <p:val>
                                            <p:strVal val="#ppt_h"/>
                                          </p:val>
                                        </p:tav>
                                      </p:tavLst>
                                    </p:anim>
                                    <p:animEffect transition="in" filter="fade">
                                      <p:cBhvr>
                                        <p:cTn id="2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2208211" y="685800"/>
            <a:ext cx="8382001" cy="701675"/>
          </a:xfrm>
        </p:spPr>
        <p:txBody>
          <a:bodyPr>
            <a:noAutofit/>
          </a:bodyPr>
          <a:lstStyle/>
          <a:p>
            <a:r>
              <a:rPr lang="en-US" sz="4000" b="1" dirty="0">
                <a:solidFill>
                  <a:srgbClr val="33309C"/>
                </a:solidFill>
                <a:cs typeface="David" pitchFamily="34" charset="-79"/>
              </a:rPr>
              <a:t>Commercial Invoice </a:t>
            </a:r>
            <a:r>
              <a:rPr lang="en-US" sz="4000" b="1" dirty="0">
                <a:solidFill>
                  <a:srgbClr val="F68426"/>
                </a:solidFill>
                <a:cs typeface="David" pitchFamily="34" charset="-79"/>
              </a:rPr>
              <a:t>form used in SMSA</a:t>
            </a:r>
          </a:p>
        </p:txBody>
      </p:sp>
      <p:pic>
        <p:nvPicPr>
          <p:cNvPr id="7172" name="Picture 4"/>
          <p:cNvPicPr>
            <a:picLocks noChangeAspect="1" noChangeArrowheads="1"/>
          </p:cNvPicPr>
          <p:nvPr/>
        </p:nvPicPr>
        <p:blipFill>
          <a:blip r:embed="rId2" cstate="print"/>
          <a:srcRect/>
          <a:stretch>
            <a:fillRect/>
          </a:stretch>
        </p:blipFill>
        <p:spPr bwMode="auto">
          <a:xfrm>
            <a:off x="608012" y="1447800"/>
            <a:ext cx="4378249" cy="541020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5408612" y="2041718"/>
            <a:ext cx="6587258" cy="3681220"/>
          </a:xfrm>
          <a:prstGeom prst="rect">
            <a:avLst/>
          </a:prstGeom>
          <a:noFill/>
          <a:ln w="9525">
            <a:noFill/>
            <a:miter lim="800000"/>
            <a:headEnd/>
            <a:tailEnd/>
          </a:ln>
        </p:spPr>
      </p:pic>
      <p:sp>
        <p:nvSpPr>
          <p:cNvPr id="9" name="TextBox 8"/>
          <p:cNvSpPr txBox="1"/>
          <p:nvPr/>
        </p:nvSpPr>
        <p:spPr>
          <a:xfrm>
            <a:off x="5637212" y="6019800"/>
            <a:ext cx="5029200" cy="584775"/>
          </a:xfrm>
          <a:prstGeom prst="rect">
            <a:avLst/>
          </a:prstGeom>
          <a:noFill/>
        </p:spPr>
        <p:txBody>
          <a:bodyPr wrap="square" rtlCol="0">
            <a:spAutoFit/>
          </a:bodyPr>
          <a:lstStyle/>
          <a:p>
            <a:pPr>
              <a:buNone/>
            </a:pPr>
            <a:r>
              <a:rPr lang="en-US" b="1" dirty="0">
                <a:solidFill>
                  <a:srgbClr val="FF0000"/>
                </a:solidFill>
              </a:rPr>
              <a:t>*** This is an Excel File which can be completed in a computer or printed and filled manually.</a:t>
            </a:r>
          </a:p>
        </p:txBody>
      </p:sp>
      <p:sp>
        <p:nvSpPr>
          <p:cNvPr id="2" name="TextBox 1">
            <a:extLst>
              <a:ext uri="{FF2B5EF4-FFF2-40B4-BE49-F238E27FC236}">
                <a16:creationId xmlns:a16="http://schemas.microsoft.com/office/drawing/2014/main" id="{58C6BAFD-508E-BA4E-62A7-B26ED6DCEEA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24EA1BA0-D111-CF36-87EF-B8353F54ACE8}"/>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500" fill="hold"/>
                                        <p:tgtEl>
                                          <p:spTgt spid="7172"/>
                                        </p:tgtEl>
                                        <p:attrNameLst>
                                          <p:attrName>ppt_w</p:attrName>
                                        </p:attrNameLst>
                                      </p:cBhvr>
                                      <p:tavLst>
                                        <p:tav tm="0">
                                          <p:val>
                                            <p:fltVal val="0"/>
                                          </p:val>
                                        </p:tav>
                                        <p:tav tm="100000">
                                          <p:val>
                                            <p:strVal val="#ppt_w"/>
                                          </p:val>
                                        </p:tav>
                                      </p:tavLst>
                                    </p:anim>
                                    <p:anim calcmode="lin" valueType="num">
                                      <p:cBhvr>
                                        <p:cTn id="13" dur="500" fill="hold"/>
                                        <p:tgtEl>
                                          <p:spTgt spid="7172"/>
                                        </p:tgtEl>
                                        <p:attrNameLst>
                                          <p:attrName>ppt_h</p:attrName>
                                        </p:attrNameLst>
                                      </p:cBhvr>
                                      <p:tavLst>
                                        <p:tav tm="0">
                                          <p:val>
                                            <p:fltVal val="0"/>
                                          </p:val>
                                        </p:tav>
                                        <p:tav tm="100000">
                                          <p:val>
                                            <p:strVal val="#ppt_h"/>
                                          </p:val>
                                        </p:tav>
                                      </p:tavLst>
                                    </p:anim>
                                    <p:animEffect transition="in" filter="fade">
                                      <p:cBhvr>
                                        <p:cTn id="14" dur="5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p:cTn id="19" dur="500" fill="hold"/>
                                        <p:tgtEl>
                                          <p:spTgt spid="7173"/>
                                        </p:tgtEl>
                                        <p:attrNameLst>
                                          <p:attrName>ppt_w</p:attrName>
                                        </p:attrNameLst>
                                      </p:cBhvr>
                                      <p:tavLst>
                                        <p:tav tm="0">
                                          <p:val>
                                            <p:fltVal val="0"/>
                                          </p:val>
                                        </p:tav>
                                        <p:tav tm="100000">
                                          <p:val>
                                            <p:strVal val="#ppt_w"/>
                                          </p:val>
                                        </p:tav>
                                      </p:tavLst>
                                    </p:anim>
                                    <p:anim calcmode="lin" valueType="num">
                                      <p:cBhvr>
                                        <p:cTn id="20" dur="500" fill="hold"/>
                                        <p:tgtEl>
                                          <p:spTgt spid="7173"/>
                                        </p:tgtEl>
                                        <p:attrNameLst>
                                          <p:attrName>ppt_h</p:attrName>
                                        </p:attrNameLst>
                                      </p:cBhvr>
                                      <p:tavLst>
                                        <p:tav tm="0">
                                          <p:val>
                                            <p:fltVal val="0"/>
                                          </p:val>
                                        </p:tav>
                                        <p:tav tm="100000">
                                          <p:val>
                                            <p:strVal val="#ppt_h"/>
                                          </p:val>
                                        </p:tav>
                                      </p:tavLst>
                                    </p:anim>
                                    <p:animEffect transition="in" filter="fade">
                                      <p:cBhvr>
                                        <p:cTn id="21" dur="500"/>
                                        <p:tgtEl>
                                          <p:spTgt spid="7173"/>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04801" y="685800"/>
            <a:ext cx="11733211" cy="701675"/>
          </a:xfrm>
        </p:spPr>
        <p:txBody>
          <a:bodyPr>
            <a:noAutofit/>
          </a:bodyPr>
          <a:lstStyle/>
          <a:p>
            <a:r>
              <a:rPr lang="en-US" sz="4000" b="1" dirty="0">
                <a:solidFill>
                  <a:srgbClr val="33309C"/>
                </a:solidFill>
                <a:cs typeface="David" pitchFamily="34" charset="-79"/>
              </a:rPr>
              <a:t>Completing the Commercial Invoice </a:t>
            </a:r>
            <a:r>
              <a:rPr lang="en-US" sz="4000" b="1" dirty="0">
                <a:solidFill>
                  <a:srgbClr val="F68426"/>
                </a:solidFill>
                <a:cs typeface="David" pitchFamily="34" charset="-79"/>
              </a:rPr>
              <a:t>form used in SMSA</a:t>
            </a:r>
          </a:p>
        </p:txBody>
      </p:sp>
      <p:pic>
        <p:nvPicPr>
          <p:cNvPr id="8194" name="Picture 2"/>
          <p:cNvPicPr>
            <a:picLocks noChangeAspect="1" noChangeArrowheads="1"/>
          </p:cNvPicPr>
          <p:nvPr/>
        </p:nvPicPr>
        <p:blipFill>
          <a:blip r:embed="rId2" cstate="print"/>
          <a:srcRect/>
          <a:stretch>
            <a:fillRect/>
          </a:stretch>
        </p:blipFill>
        <p:spPr bwMode="auto">
          <a:xfrm>
            <a:off x="1751012" y="1524000"/>
            <a:ext cx="8755062" cy="4892675"/>
          </a:xfrm>
          <a:prstGeom prst="rect">
            <a:avLst/>
          </a:prstGeom>
          <a:noFill/>
          <a:ln w="9525">
            <a:noFill/>
            <a:miter lim="800000"/>
            <a:headEnd/>
            <a:tailEnd/>
          </a:ln>
        </p:spPr>
      </p:pic>
      <p:sp>
        <p:nvSpPr>
          <p:cNvPr id="6" name="TextBox 5"/>
          <p:cNvSpPr txBox="1"/>
          <p:nvPr/>
        </p:nvSpPr>
        <p:spPr>
          <a:xfrm>
            <a:off x="150812" y="2362200"/>
            <a:ext cx="1447800" cy="584775"/>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Sender Information</a:t>
            </a:r>
          </a:p>
        </p:txBody>
      </p:sp>
      <p:cxnSp>
        <p:nvCxnSpPr>
          <p:cNvPr id="8" name="Straight Arrow Connector 7"/>
          <p:cNvCxnSpPr>
            <a:stCxn id="6" idx="2"/>
            <a:endCxn id="8194" idx="1"/>
          </p:cNvCxnSpPr>
          <p:nvPr/>
        </p:nvCxnSpPr>
        <p:spPr>
          <a:xfrm>
            <a:off x="874712" y="2946975"/>
            <a:ext cx="876300" cy="1023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514012" y="2362200"/>
            <a:ext cx="1447800" cy="584775"/>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Consignee Information</a:t>
            </a:r>
          </a:p>
        </p:txBody>
      </p:sp>
      <p:cxnSp>
        <p:nvCxnSpPr>
          <p:cNvPr id="11" name="Straight Arrow Connector 10"/>
          <p:cNvCxnSpPr>
            <a:stCxn id="9" idx="2"/>
            <a:endCxn id="8194" idx="3"/>
          </p:cNvCxnSpPr>
          <p:nvPr/>
        </p:nvCxnSpPr>
        <p:spPr>
          <a:xfrm flipH="1">
            <a:off x="10506074" y="2946975"/>
            <a:ext cx="731838" cy="1023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94012" y="2328446"/>
            <a:ext cx="2234618" cy="338554"/>
          </a:xfrm>
          <a:prstGeom prst="rect">
            <a:avLst/>
          </a:prstGeom>
          <a:noFill/>
        </p:spPr>
        <p:txBody>
          <a:bodyPr wrap="square" rtlCol="0">
            <a:spAutoFit/>
          </a:bodyPr>
          <a:lstStyle/>
          <a:p>
            <a:pPr>
              <a:buNone/>
            </a:pPr>
            <a:r>
              <a:rPr lang="en-US" b="1" dirty="0">
                <a:solidFill>
                  <a:srgbClr val="FF0000"/>
                </a:solidFill>
              </a:rPr>
              <a:t>Faisal Ahmad</a:t>
            </a:r>
          </a:p>
        </p:txBody>
      </p:sp>
      <p:sp>
        <p:nvSpPr>
          <p:cNvPr id="14" name="TextBox 13"/>
          <p:cNvSpPr txBox="1"/>
          <p:nvPr/>
        </p:nvSpPr>
        <p:spPr>
          <a:xfrm>
            <a:off x="2894012" y="2667000"/>
            <a:ext cx="3326156" cy="338554"/>
          </a:xfrm>
          <a:prstGeom prst="rect">
            <a:avLst/>
          </a:prstGeom>
          <a:noFill/>
        </p:spPr>
        <p:txBody>
          <a:bodyPr wrap="square" rtlCol="0">
            <a:spAutoFit/>
          </a:bodyPr>
          <a:lstStyle/>
          <a:p>
            <a:pPr>
              <a:buNone/>
            </a:pPr>
            <a:r>
              <a:rPr lang="en-US" b="1" dirty="0">
                <a:solidFill>
                  <a:srgbClr val="FF0000"/>
                </a:solidFill>
              </a:rPr>
              <a:t>The International Company </a:t>
            </a:r>
          </a:p>
        </p:txBody>
      </p:sp>
      <p:sp>
        <p:nvSpPr>
          <p:cNvPr id="17" name="TextBox 16"/>
          <p:cNvSpPr txBox="1"/>
          <p:nvPr/>
        </p:nvSpPr>
        <p:spPr>
          <a:xfrm>
            <a:off x="2360612" y="3404580"/>
            <a:ext cx="3630639" cy="634020"/>
          </a:xfrm>
          <a:prstGeom prst="rect">
            <a:avLst/>
          </a:prstGeom>
          <a:noFill/>
        </p:spPr>
        <p:txBody>
          <a:bodyPr wrap="square" rtlCol="0">
            <a:spAutoFit/>
          </a:bodyPr>
          <a:lstStyle/>
          <a:p>
            <a:pPr>
              <a:buNone/>
            </a:pPr>
            <a:r>
              <a:rPr lang="en-US" sz="1600" b="1" dirty="0">
                <a:solidFill>
                  <a:srgbClr val="FF0000"/>
                </a:solidFill>
              </a:rPr>
              <a:t>King Fahad St. Opposite to</a:t>
            </a:r>
          </a:p>
          <a:p>
            <a:pPr>
              <a:buNone/>
            </a:pPr>
            <a:r>
              <a:rPr lang="en-US" sz="1600" b="1" dirty="0">
                <a:solidFill>
                  <a:srgbClr val="FF0000"/>
                </a:solidFill>
              </a:rPr>
              <a:t> Kingdom Tower, 2</a:t>
            </a:r>
            <a:r>
              <a:rPr lang="en-US" sz="1600" b="1" baseline="30000" dirty="0">
                <a:solidFill>
                  <a:srgbClr val="FF0000"/>
                </a:solidFill>
              </a:rPr>
              <a:t>nd</a:t>
            </a:r>
            <a:r>
              <a:rPr lang="en-US" sz="1600" b="1" dirty="0">
                <a:solidFill>
                  <a:srgbClr val="FF0000"/>
                </a:solidFill>
              </a:rPr>
              <a:t> Floor</a:t>
            </a:r>
          </a:p>
        </p:txBody>
      </p:sp>
      <p:sp>
        <p:nvSpPr>
          <p:cNvPr id="18" name="TextBox 17"/>
          <p:cNvSpPr txBox="1"/>
          <p:nvPr/>
        </p:nvSpPr>
        <p:spPr>
          <a:xfrm>
            <a:off x="2589212" y="4081046"/>
            <a:ext cx="1372076" cy="338554"/>
          </a:xfrm>
          <a:prstGeom prst="rect">
            <a:avLst/>
          </a:prstGeom>
          <a:noFill/>
        </p:spPr>
        <p:txBody>
          <a:bodyPr wrap="square" rtlCol="0">
            <a:spAutoFit/>
          </a:bodyPr>
          <a:lstStyle/>
          <a:p>
            <a:pPr>
              <a:buNone/>
            </a:pPr>
            <a:r>
              <a:rPr lang="en-US" b="1" dirty="0">
                <a:solidFill>
                  <a:srgbClr val="FF0000"/>
                </a:solidFill>
              </a:rPr>
              <a:t>Riyadh</a:t>
            </a:r>
          </a:p>
        </p:txBody>
      </p:sp>
      <p:sp>
        <p:nvSpPr>
          <p:cNvPr id="19" name="TextBox 18"/>
          <p:cNvSpPr txBox="1"/>
          <p:nvPr/>
        </p:nvSpPr>
        <p:spPr>
          <a:xfrm>
            <a:off x="2589212" y="4419600"/>
            <a:ext cx="1853618" cy="338554"/>
          </a:xfrm>
          <a:prstGeom prst="rect">
            <a:avLst/>
          </a:prstGeom>
          <a:noFill/>
        </p:spPr>
        <p:txBody>
          <a:bodyPr wrap="square" rtlCol="0">
            <a:spAutoFit/>
          </a:bodyPr>
          <a:lstStyle/>
          <a:p>
            <a:pPr>
              <a:buNone/>
            </a:pPr>
            <a:r>
              <a:rPr lang="en-US" b="1" dirty="0">
                <a:solidFill>
                  <a:srgbClr val="FF0000"/>
                </a:solidFill>
              </a:rPr>
              <a:t>Saudi Arabia</a:t>
            </a:r>
          </a:p>
        </p:txBody>
      </p:sp>
      <p:sp>
        <p:nvSpPr>
          <p:cNvPr id="20" name="TextBox 19"/>
          <p:cNvSpPr txBox="1"/>
          <p:nvPr/>
        </p:nvSpPr>
        <p:spPr>
          <a:xfrm>
            <a:off x="2640594" y="4800600"/>
            <a:ext cx="2234618" cy="338554"/>
          </a:xfrm>
          <a:prstGeom prst="rect">
            <a:avLst/>
          </a:prstGeom>
          <a:noFill/>
        </p:spPr>
        <p:txBody>
          <a:bodyPr wrap="square" rtlCol="0">
            <a:spAutoFit/>
          </a:bodyPr>
          <a:lstStyle/>
          <a:p>
            <a:pPr>
              <a:buNone/>
            </a:pPr>
            <a:r>
              <a:rPr lang="en-US" b="1" dirty="0">
                <a:solidFill>
                  <a:srgbClr val="FF0000"/>
                </a:solidFill>
              </a:rPr>
              <a:t>0500000000</a:t>
            </a:r>
          </a:p>
        </p:txBody>
      </p:sp>
      <p:sp>
        <p:nvSpPr>
          <p:cNvPr id="21" name="TextBox 20"/>
          <p:cNvSpPr txBox="1"/>
          <p:nvPr/>
        </p:nvSpPr>
        <p:spPr>
          <a:xfrm>
            <a:off x="2741612" y="5300246"/>
            <a:ext cx="1118499" cy="338554"/>
          </a:xfrm>
          <a:prstGeom prst="rect">
            <a:avLst/>
          </a:prstGeom>
          <a:noFill/>
        </p:spPr>
        <p:txBody>
          <a:bodyPr wrap="square" rtlCol="0">
            <a:spAutoFit/>
          </a:bodyPr>
          <a:lstStyle/>
          <a:p>
            <a:pPr>
              <a:buNone/>
            </a:pPr>
            <a:r>
              <a:rPr lang="en-US" b="1" dirty="0">
                <a:solidFill>
                  <a:srgbClr val="FF0000"/>
                </a:solidFill>
              </a:rPr>
              <a:t>08/01/18</a:t>
            </a:r>
          </a:p>
        </p:txBody>
      </p:sp>
      <p:sp>
        <p:nvSpPr>
          <p:cNvPr id="22" name="TextBox 21"/>
          <p:cNvSpPr txBox="1"/>
          <p:nvPr/>
        </p:nvSpPr>
        <p:spPr>
          <a:xfrm>
            <a:off x="7770812" y="2328446"/>
            <a:ext cx="1981200" cy="338554"/>
          </a:xfrm>
          <a:prstGeom prst="rect">
            <a:avLst/>
          </a:prstGeom>
          <a:noFill/>
        </p:spPr>
        <p:txBody>
          <a:bodyPr wrap="square" rtlCol="0">
            <a:spAutoFit/>
          </a:bodyPr>
          <a:lstStyle/>
          <a:p>
            <a:pPr>
              <a:buNone/>
            </a:pPr>
            <a:r>
              <a:rPr lang="en-US" b="1" dirty="0">
                <a:solidFill>
                  <a:srgbClr val="FF0000"/>
                </a:solidFill>
              </a:rPr>
              <a:t>John M. Smith</a:t>
            </a:r>
          </a:p>
        </p:txBody>
      </p:sp>
      <p:sp>
        <p:nvSpPr>
          <p:cNvPr id="23" name="TextBox 22"/>
          <p:cNvSpPr txBox="1"/>
          <p:nvPr/>
        </p:nvSpPr>
        <p:spPr>
          <a:xfrm>
            <a:off x="7467520" y="2709446"/>
            <a:ext cx="3503692" cy="338554"/>
          </a:xfrm>
          <a:prstGeom prst="rect">
            <a:avLst/>
          </a:prstGeom>
          <a:noFill/>
        </p:spPr>
        <p:txBody>
          <a:bodyPr wrap="square" rtlCol="0">
            <a:spAutoFit/>
          </a:bodyPr>
          <a:lstStyle/>
          <a:p>
            <a:pPr>
              <a:buNone/>
            </a:pPr>
            <a:r>
              <a:rPr lang="en-US" b="1" i="0" dirty="0">
                <a:solidFill>
                  <a:srgbClr val="FF0000"/>
                </a:solidFill>
              </a:rPr>
              <a:t>Tennessee State University</a:t>
            </a:r>
          </a:p>
        </p:txBody>
      </p:sp>
      <p:sp>
        <p:nvSpPr>
          <p:cNvPr id="24" name="TextBox 23"/>
          <p:cNvSpPr txBox="1"/>
          <p:nvPr/>
        </p:nvSpPr>
        <p:spPr>
          <a:xfrm>
            <a:off x="6704012" y="3404580"/>
            <a:ext cx="3276600" cy="634020"/>
          </a:xfrm>
          <a:prstGeom prst="rect">
            <a:avLst/>
          </a:prstGeom>
          <a:noFill/>
        </p:spPr>
        <p:txBody>
          <a:bodyPr wrap="square" rtlCol="0">
            <a:spAutoFit/>
          </a:bodyPr>
          <a:lstStyle/>
          <a:p>
            <a:pPr>
              <a:buNone/>
            </a:pPr>
            <a:r>
              <a:rPr lang="en-US" b="1" i="0" dirty="0">
                <a:solidFill>
                  <a:srgbClr val="FF0000"/>
                </a:solidFill>
              </a:rPr>
              <a:t>3500 John A Merritt Boulevard,</a:t>
            </a:r>
          </a:p>
          <a:p>
            <a:pPr>
              <a:buNone/>
            </a:pPr>
            <a:r>
              <a:rPr lang="en-US" b="1" i="0" dirty="0">
                <a:solidFill>
                  <a:srgbClr val="FF0000"/>
                </a:solidFill>
              </a:rPr>
              <a:t> Nashville, TN</a:t>
            </a:r>
            <a:endParaRPr lang="en-US" b="1" dirty="0">
              <a:solidFill>
                <a:srgbClr val="FF0000"/>
              </a:solidFill>
            </a:endParaRPr>
          </a:p>
        </p:txBody>
      </p:sp>
      <p:sp>
        <p:nvSpPr>
          <p:cNvPr id="25" name="TextBox 24"/>
          <p:cNvSpPr txBox="1"/>
          <p:nvPr/>
        </p:nvSpPr>
        <p:spPr>
          <a:xfrm>
            <a:off x="7085012" y="4114800"/>
            <a:ext cx="2742486" cy="338554"/>
          </a:xfrm>
          <a:prstGeom prst="rect">
            <a:avLst/>
          </a:prstGeom>
          <a:noFill/>
        </p:spPr>
        <p:txBody>
          <a:bodyPr wrap="square" rtlCol="0">
            <a:spAutoFit/>
          </a:bodyPr>
          <a:lstStyle/>
          <a:p>
            <a:pPr>
              <a:buNone/>
            </a:pPr>
            <a:r>
              <a:rPr lang="en-US" b="1" i="0" dirty="0">
                <a:solidFill>
                  <a:srgbClr val="FF0000"/>
                </a:solidFill>
              </a:rPr>
              <a:t>Memphis, Tennessee </a:t>
            </a:r>
          </a:p>
        </p:txBody>
      </p:sp>
      <p:sp>
        <p:nvSpPr>
          <p:cNvPr id="26" name="TextBox 25"/>
          <p:cNvSpPr txBox="1"/>
          <p:nvPr/>
        </p:nvSpPr>
        <p:spPr>
          <a:xfrm>
            <a:off x="7161212" y="4462046"/>
            <a:ext cx="3224663" cy="338554"/>
          </a:xfrm>
          <a:prstGeom prst="rect">
            <a:avLst/>
          </a:prstGeom>
          <a:noFill/>
        </p:spPr>
        <p:txBody>
          <a:bodyPr wrap="square" rtlCol="0">
            <a:spAutoFit/>
          </a:bodyPr>
          <a:lstStyle/>
          <a:p>
            <a:pPr>
              <a:buNone/>
            </a:pPr>
            <a:r>
              <a:rPr lang="en-US" b="1" i="0" dirty="0">
                <a:solidFill>
                  <a:srgbClr val="FF0000"/>
                </a:solidFill>
              </a:rPr>
              <a:t>United States of America</a:t>
            </a:r>
          </a:p>
        </p:txBody>
      </p:sp>
      <p:sp>
        <p:nvSpPr>
          <p:cNvPr id="27" name="TextBox 26"/>
          <p:cNvSpPr txBox="1"/>
          <p:nvPr/>
        </p:nvSpPr>
        <p:spPr>
          <a:xfrm>
            <a:off x="7466726" y="4766846"/>
            <a:ext cx="2742486" cy="338554"/>
          </a:xfrm>
          <a:prstGeom prst="rect">
            <a:avLst/>
          </a:prstGeom>
          <a:noFill/>
        </p:spPr>
        <p:txBody>
          <a:bodyPr wrap="square" rtlCol="0">
            <a:spAutoFit/>
          </a:bodyPr>
          <a:lstStyle/>
          <a:p>
            <a:pPr>
              <a:buNone/>
            </a:pPr>
            <a:r>
              <a:rPr lang="en-US" b="1" i="0" dirty="0">
                <a:solidFill>
                  <a:srgbClr val="FF0000"/>
                </a:solidFill>
              </a:rPr>
              <a:t>+1 615-963-5000</a:t>
            </a:r>
            <a:endParaRPr lang="en-US" b="1" dirty="0">
              <a:solidFill>
                <a:srgbClr val="FF0000"/>
              </a:solidFill>
            </a:endParaRPr>
          </a:p>
        </p:txBody>
      </p:sp>
      <p:sp>
        <p:nvSpPr>
          <p:cNvPr id="28" name="Rectangle 27"/>
          <p:cNvSpPr/>
          <p:nvPr/>
        </p:nvSpPr>
        <p:spPr>
          <a:xfrm>
            <a:off x="3198812" y="5638800"/>
            <a:ext cx="742511" cy="338554"/>
          </a:xfrm>
          <a:prstGeom prst="rect">
            <a:avLst/>
          </a:prstGeom>
        </p:spPr>
        <p:txBody>
          <a:bodyPr wrap="none">
            <a:spAutoFit/>
          </a:bodyPr>
          <a:lstStyle/>
          <a:p>
            <a:pPr>
              <a:buNone/>
            </a:pPr>
            <a:r>
              <a:rPr lang="en-US" b="1" dirty="0">
                <a:solidFill>
                  <a:srgbClr val="FF0000"/>
                </a:solidFill>
              </a:rPr>
              <a:t>3 </a:t>
            </a:r>
            <a:r>
              <a:rPr lang="en-US" b="1" dirty="0" err="1">
                <a:solidFill>
                  <a:srgbClr val="FF0000"/>
                </a:solidFill>
              </a:rPr>
              <a:t>Kgs</a:t>
            </a:r>
            <a:endParaRPr lang="en-US" b="1" dirty="0">
              <a:solidFill>
                <a:srgbClr val="FF0000"/>
              </a:solidFill>
            </a:endParaRPr>
          </a:p>
        </p:txBody>
      </p:sp>
      <p:sp>
        <p:nvSpPr>
          <p:cNvPr id="29" name="TextBox 28"/>
          <p:cNvSpPr txBox="1"/>
          <p:nvPr/>
        </p:nvSpPr>
        <p:spPr>
          <a:xfrm>
            <a:off x="3275012" y="5943600"/>
            <a:ext cx="711015" cy="338554"/>
          </a:xfrm>
          <a:prstGeom prst="rect">
            <a:avLst/>
          </a:prstGeom>
          <a:noFill/>
        </p:spPr>
        <p:txBody>
          <a:bodyPr wrap="square" rtlCol="0">
            <a:spAutoFit/>
          </a:bodyPr>
          <a:lstStyle/>
          <a:p>
            <a:pPr>
              <a:buNone/>
            </a:pPr>
            <a:r>
              <a:rPr lang="en-US" b="1" dirty="0">
                <a:solidFill>
                  <a:srgbClr val="FF0000"/>
                </a:solidFill>
              </a:rPr>
              <a:t>3</a:t>
            </a:r>
          </a:p>
        </p:txBody>
      </p:sp>
      <p:sp>
        <p:nvSpPr>
          <p:cNvPr id="30" name="TextBox 29"/>
          <p:cNvSpPr txBox="1"/>
          <p:nvPr/>
        </p:nvSpPr>
        <p:spPr>
          <a:xfrm>
            <a:off x="7466012" y="5943600"/>
            <a:ext cx="1422030" cy="307777"/>
          </a:xfrm>
          <a:prstGeom prst="rect">
            <a:avLst/>
          </a:prstGeom>
          <a:noFill/>
        </p:spPr>
        <p:txBody>
          <a:bodyPr wrap="square" rtlCol="0">
            <a:spAutoFit/>
          </a:bodyPr>
          <a:lstStyle/>
          <a:p>
            <a:pPr>
              <a:buNone/>
            </a:pPr>
            <a:r>
              <a:rPr lang="en-US" sz="1400" b="1" dirty="0">
                <a:solidFill>
                  <a:srgbClr val="FF0000"/>
                </a:solidFill>
              </a:rPr>
              <a:t>&amp; USA</a:t>
            </a:r>
          </a:p>
        </p:txBody>
      </p:sp>
      <p:sp>
        <p:nvSpPr>
          <p:cNvPr id="31" name="TextBox 30"/>
          <p:cNvSpPr txBox="1"/>
          <p:nvPr/>
        </p:nvSpPr>
        <p:spPr>
          <a:xfrm>
            <a:off x="74612" y="4114800"/>
            <a:ext cx="1447800" cy="830997"/>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Shipment date, weight, pieces.</a:t>
            </a:r>
          </a:p>
        </p:txBody>
      </p:sp>
      <p:cxnSp>
        <p:nvCxnSpPr>
          <p:cNvPr id="33" name="Straight Arrow Connector 32"/>
          <p:cNvCxnSpPr>
            <a:stCxn id="31" idx="2"/>
          </p:cNvCxnSpPr>
          <p:nvPr/>
        </p:nvCxnSpPr>
        <p:spPr>
          <a:xfrm>
            <a:off x="798512" y="4945797"/>
            <a:ext cx="952500" cy="7692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590212" y="4267200"/>
            <a:ext cx="1447800" cy="1077218"/>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Sender Reference No. &amp; Country of Manufacture</a:t>
            </a:r>
          </a:p>
        </p:txBody>
      </p:sp>
      <p:cxnSp>
        <p:nvCxnSpPr>
          <p:cNvPr id="36" name="Straight Arrow Connector 35"/>
          <p:cNvCxnSpPr>
            <a:stCxn id="34" idx="2"/>
          </p:cNvCxnSpPr>
          <p:nvPr/>
        </p:nvCxnSpPr>
        <p:spPr>
          <a:xfrm flipH="1">
            <a:off x="10361612" y="5344418"/>
            <a:ext cx="952500" cy="522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FF38143-B2AD-E0A5-2C3F-C397630D6F9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4DA98E58-DD1C-DF42-F1DB-CBDD4621546E}"/>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500" fill="hold"/>
                                        <p:tgtEl>
                                          <p:spTgt spid="8194"/>
                                        </p:tgtEl>
                                        <p:attrNameLst>
                                          <p:attrName>ppt_w</p:attrName>
                                        </p:attrNameLst>
                                      </p:cBhvr>
                                      <p:tavLst>
                                        <p:tav tm="0">
                                          <p:val>
                                            <p:fltVal val="0"/>
                                          </p:val>
                                        </p:tav>
                                        <p:tav tm="100000">
                                          <p:val>
                                            <p:strVal val="#ppt_w"/>
                                          </p:val>
                                        </p:tav>
                                      </p:tavLst>
                                    </p:anim>
                                    <p:anim calcmode="lin" valueType="num">
                                      <p:cBhvr>
                                        <p:cTn id="13"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53"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53"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1500"/>
                            </p:stCondLst>
                            <p:childTnLst>
                              <p:par>
                                <p:cTn id="37" presetID="53"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000"/>
                            </p:stCondLst>
                            <p:childTnLst>
                              <p:par>
                                <p:cTn id="43" presetID="53"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2500"/>
                            </p:stCondLst>
                            <p:childTnLst>
                              <p:par>
                                <p:cTn id="49" presetID="53"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3000"/>
                            </p:stCondLst>
                            <p:childTnLst>
                              <p:par>
                                <p:cTn id="55" presetID="53"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par>
                          <p:cTn id="60" fill="hold">
                            <p:stCondLst>
                              <p:cond delay="3500"/>
                            </p:stCondLst>
                            <p:childTnLst>
                              <p:par>
                                <p:cTn id="61" presetID="53" presetClass="entr" presetSubtype="0" fill="hold" nodeType="afterEffect">
                                  <p:stCondLst>
                                    <p:cond delay="0"/>
                                  </p:stCondLst>
                                  <p:childTnLst>
                                    <p:set>
                                      <p:cBhvr>
                                        <p:cTn id="62" dur="1" fill="hold">
                                          <p:stCondLst>
                                            <p:cond delay="0"/>
                                          </p:stCondLst>
                                        </p:cTn>
                                        <p:tgtEl>
                                          <p:spTgt spid="21">
                                            <p:txEl>
                                              <p:pRg st="0" end="0"/>
                                            </p:txEl>
                                          </p:spTgt>
                                        </p:tgtEl>
                                        <p:attrNameLst>
                                          <p:attrName>style.visibility</p:attrName>
                                        </p:attrNameLst>
                                      </p:cBhvr>
                                      <p:to>
                                        <p:strVal val="visible"/>
                                      </p:to>
                                    </p:set>
                                    <p:anim calcmode="lin" valueType="num">
                                      <p:cBhvr>
                                        <p:cTn id="63"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1">
                                            <p:txEl>
                                              <p:pRg st="0" end="0"/>
                                            </p:txEl>
                                          </p:spTgt>
                                        </p:tgtEl>
                                      </p:cBhvr>
                                    </p:animEffect>
                                  </p:childTnLst>
                                </p:cTn>
                              </p:par>
                            </p:childTnLst>
                          </p:cTn>
                        </p:par>
                        <p:par>
                          <p:cTn id="66" fill="hold">
                            <p:stCondLst>
                              <p:cond delay="4000"/>
                            </p:stCondLst>
                            <p:childTnLst>
                              <p:par>
                                <p:cTn id="67" presetID="23" presetClass="entr" presetSubtype="16"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childTnLst>
                                </p:cTn>
                              </p:par>
                              <p:par>
                                <p:cTn id="71" presetID="53"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animEffect transition="in" filter="fade">
                                      <p:cBhvr>
                                        <p:cTn id="75" dur="500"/>
                                        <p:tgtEl>
                                          <p:spTgt spid="33"/>
                                        </p:tgtEl>
                                      </p:cBhvr>
                                    </p:animEffect>
                                  </p:childTnLst>
                                </p:cTn>
                              </p:par>
                            </p:childTnLst>
                          </p:cTn>
                        </p:par>
                        <p:par>
                          <p:cTn id="76" fill="hold">
                            <p:stCondLst>
                              <p:cond delay="4500"/>
                            </p:stCondLst>
                            <p:childTnLst>
                              <p:par>
                                <p:cTn id="77" presetID="53"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childTnLst>
                          </p:cTn>
                        </p:par>
                        <p:par>
                          <p:cTn id="82" fill="hold">
                            <p:stCondLst>
                              <p:cond delay="5000"/>
                            </p:stCondLst>
                            <p:childTnLst>
                              <p:par>
                                <p:cTn id="83" presetID="53" presetClass="entr" presetSubtype="0"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p:cTn id="92" dur="500" fill="hold"/>
                                        <p:tgtEl>
                                          <p:spTgt spid="9"/>
                                        </p:tgtEl>
                                        <p:attrNameLst>
                                          <p:attrName>ppt_w</p:attrName>
                                        </p:attrNameLst>
                                      </p:cBhvr>
                                      <p:tavLst>
                                        <p:tav tm="0">
                                          <p:val>
                                            <p:fltVal val="0"/>
                                          </p:val>
                                        </p:tav>
                                        <p:tav tm="100000">
                                          <p:val>
                                            <p:strVal val="#ppt_w"/>
                                          </p:val>
                                        </p:tav>
                                      </p:tavLst>
                                    </p:anim>
                                    <p:anim calcmode="lin" valueType="num">
                                      <p:cBhvr>
                                        <p:cTn id="93" dur="500" fill="hold"/>
                                        <p:tgtEl>
                                          <p:spTgt spid="9"/>
                                        </p:tgtEl>
                                        <p:attrNameLst>
                                          <p:attrName>ppt_h</p:attrName>
                                        </p:attrNameLst>
                                      </p:cBhvr>
                                      <p:tavLst>
                                        <p:tav tm="0">
                                          <p:val>
                                            <p:fltVal val="0"/>
                                          </p:val>
                                        </p:tav>
                                        <p:tav tm="100000">
                                          <p:val>
                                            <p:strVal val="#ppt_h"/>
                                          </p:val>
                                        </p:tav>
                                      </p:tavLst>
                                    </p:anim>
                                  </p:childTnLst>
                                </p:cTn>
                              </p:par>
                              <p:par>
                                <p:cTn id="94" presetID="23" presetClass="entr" presetSubtype="16"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fltVal val="0"/>
                                          </p:val>
                                        </p:tav>
                                        <p:tav tm="100000">
                                          <p:val>
                                            <p:strVal val="#ppt_h"/>
                                          </p:val>
                                        </p:tav>
                                      </p:tavLst>
                                    </p:anim>
                                  </p:childTnLst>
                                </p:cTn>
                              </p:par>
                            </p:childTnLst>
                          </p:cTn>
                        </p:par>
                        <p:par>
                          <p:cTn id="98" fill="hold">
                            <p:stCondLst>
                              <p:cond delay="500"/>
                            </p:stCondLst>
                            <p:childTnLst>
                              <p:par>
                                <p:cTn id="99" presetID="53" presetClass="entr" presetSubtype="0" fill="hold" grpId="0" nodeType="after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500" fill="hold"/>
                                        <p:tgtEl>
                                          <p:spTgt spid="22"/>
                                        </p:tgtEl>
                                        <p:attrNameLst>
                                          <p:attrName>ppt_w</p:attrName>
                                        </p:attrNameLst>
                                      </p:cBhvr>
                                      <p:tavLst>
                                        <p:tav tm="0">
                                          <p:val>
                                            <p:fltVal val="0"/>
                                          </p:val>
                                        </p:tav>
                                        <p:tav tm="100000">
                                          <p:val>
                                            <p:strVal val="#ppt_w"/>
                                          </p:val>
                                        </p:tav>
                                      </p:tavLst>
                                    </p:anim>
                                    <p:anim calcmode="lin" valueType="num">
                                      <p:cBhvr>
                                        <p:cTn id="102" dur="500" fill="hold"/>
                                        <p:tgtEl>
                                          <p:spTgt spid="22"/>
                                        </p:tgtEl>
                                        <p:attrNameLst>
                                          <p:attrName>ppt_h</p:attrName>
                                        </p:attrNameLst>
                                      </p:cBhvr>
                                      <p:tavLst>
                                        <p:tav tm="0">
                                          <p:val>
                                            <p:fltVal val="0"/>
                                          </p:val>
                                        </p:tav>
                                        <p:tav tm="100000">
                                          <p:val>
                                            <p:strVal val="#ppt_h"/>
                                          </p:val>
                                        </p:tav>
                                      </p:tavLst>
                                    </p:anim>
                                    <p:animEffect transition="in" filter="fade">
                                      <p:cBhvr>
                                        <p:cTn id="103" dur="500"/>
                                        <p:tgtEl>
                                          <p:spTgt spid="22"/>
                                        </p:tgtEl>
                                      </p:cBhvr>
                                    </p:animEffect>
                                  </p:childTnLst>
                                </p:cTn>
                              </p:par>
                            </p:childTnLst>
                          </p:cTn>
                        </p:par>
                        <p:par>
                          <p:cTn id="104" fill="hold">
                            <p:stCondLst>
                              <p:cond delay="1000"/>
                            </p:stCondLst>
                            <p:childTnLst>
                              <p:par>
                                <p:cTn id="105" presetID="53"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p:cTn id="107" dur="500" fill="hold"/>
                                        <p:tgtEl>
                                          <p:spTgt spid="23"/>
                                        </p:tgtEl>
                                        <p:attrNameLst>
                                          <p:attrName>ppt_w</p:attrName>
                                        </p:attrNameLst>
                                      </p:cBhvr>
                                      <p:tavLst>
                                        <p:tav tm="0">
                                          <p:val>
                                            <p:fltVal val="0"/>
                                          </p:val>
                                        </p:tav>
                                        <p:tav tm="100000">
                                          <p:val>
                                            <p:strVal val="#ppt_w"/>
                                          </p:val>
                                        </p:tav>
                                      </p:tavLst>
                                    </p:anim>
                                    <p:anim calcmode="lin" valueType="num">
                                      <p:cBhvr>
                                        <p:cTn id="108" dur="500" fill="hold"/>
                                        <p:tgtEl>
                                          <p:spTgt spid="23"/>
                                        </p:tgtEl>
                                        <p:attrNameLst>
                                          <p:attrName>ppt_h</p:attrName>
                                        </p:attrNameLst>
                                      </p:cBhvr>
                                      <p:tavLst>
                                        <p:tav tm="0">
                                          <p:val>
                                            <p:fltVal val="0"/>
                                          </p:val>
                                        </p:tav>
                                        <p:tav tm="100000">
                                          <p:val>
                                            <p:strVal val="#ppt_h"/>
                                          </p:val>
                                        </p:tav>
                                      </p:tavLst>
                                    </p:anim>
                                    <p:animEffect transition="in" filter="fade">
                                      <p:cBhvr>
                                        <p:cTn id="109" dur="500"/>
                                        <p:tgtEl>
                                          <p:spTgt spid="23"/>
                                        </p:tgtEl>
                                      </p:cBhvr>
                                    </p:animEffect>
                                  </p:childTnLst>
                                </p:cTn>
                              </p:par>
                            </p:childTnLst>
                          </p:cTn>
                        </p:par>
                        <p:par>
                          <p:cTn id="110" fill="hold">
                            <p:stCondLst>
                              <p:cond delay="1500"/>
                            </p:stCondLst>
                            <p:childTnLst>
                              <p:par>
                                <p:cTn id="111" presetID="53" presetClass="entr" presetSubtype="0"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Effect transition="in" filter="fade">
                                      <p:cBhvr>
                                        <p:cTn id="115" dur="500"/>
                                        <p:tgtEl>
                                          <p:spTgt spid="24"/>
                                        </p:tgtEl>
                                      </p:cBhvr>
                                    </p:animEffect>
                                  </p:childTnLst>
                                </p:cTn>
                              </p:par>
                            </p:childTnLst>
                          </p:cTn>
                        </p:par>
                        <p:par>
                          <p:cTn id="116" fill="hold">
                            <p:stCondLst>
                              <p:cond delay="2000"/>
                            </p:stCondLst>
                            <p:childTnLst>
                              <p:par>
                                <p:cTn id="117" presetID="53"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childTnLst>
                          </p:cTn>
                        </p:par>
                        <p:par>
                          <p:cTn id="122" fill="hold">
                            <p:stCondLst>
                              <p:cond delay="2500"/>
                            </p:stCondLst>
                            <p:childTnLst>
                              <p:par>
                                <p:cTn id="123" presetID="53" presetClass="entr" presetSubtype="0" fill="hold" grpId="0" nodeType="after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p:cTn id="125" dur="500" fill="hold"/>
                                        <p:tgtEl>
                                          <p:spTgt spid="26"/>
                                        </p:tgtEl>
                                        <p:attrNameLst>
                                          <p:attrName>ppt_w</p:attrName>
                                        </p:attrNameLst>
                                      </p:cBhvr>
                                      <p:tavLst>
                                        <p:tav tm="0">
                                          <p:val>
                                            <p:fltVal val="0"/>
                                          </p:val>
                                        </p:tav>
                                        <p:tav tm="100000">
                                          <p:val>
                                            <p:strVal val="#ppt_w"/>
                                          </p:val>
                                        </p:tav>
                                      </p:tavLst>
                                    </p:anim>
                                    <p:anim calcmode="lin" valueType="num">
                                      <p:cBhvr>
                                        <p:cTn id="126" dur="500" fill="hold"/>
                                        <p:tgtEl>
                                          <p:spTgt spid="26"/>
                                        </p:tgtEl>
                                        <p:attrNameLst>
                                          <p:attrName>ppt_h</p:attrName>
                                        </p:attrNameLst>
                                      </p:cBhvr>
                                      <p:tavLst>
                                        <p:tav tm="0">
                                          <p:val>
                                            <p:fltVal val="0"/>
                                          </p:val>
                                        </p:tav>
                                        <p:tav tm="100000">
                                          <p:val>
                                            <p:strVal val="#ppt_h"/>
                                          </p:val>
                                        </p:tav>
                                      </p:tavLst>
                                    </p:anim>
                                    <p:animEffect transition="in" filter="fade">
                                      <p:cBhvr>
                                        <p:cTn id="127" dur="500"/>
                                        <p:tgtEl>
                                          <p:spTgt spid="26"/>
                                        </p:tgtEl>
                                      </p:cBhvr>
                                    </p:animEffect>
                                  </p:childTnLst>
                                </p:cTn>
                              </p:par>
                            </p:childTnLst>
                          </p:cTn>
                        </p:par>
                        <p:par>
                          <p:cTn id="128" fill="hold">
                            <p:stCondLst>
                              <p:cond delay="3000"/>
                            </p:stCondLst>
                            <p:childTnLst>
                              <p:par>
                                <p:cTn id="129" presetID="53" presetClass="entr" presetSubtype="0" fill="hold" grpId="0" nodeType="afterEffect">
                                  <p:stCondLst>
                                    <p:cond delay="0"/>
                                  </p:stCondLst>
                                  <p:childTnLst>
                                    <p:set>
                                      <p:cBhvr>
                                        <p:cTn id="130" dur="1" fill="hold">
                                          <p:stCondLst>
                                            <p:cond delay="0"/>
                                          </p:stCondLst>
                                        </p:cTn>
                                        <p:tgtEl>
                                          <p:spTgt spid="27"/>
                                        </p:tgtEl>
                                        <p:attrNameLst>
                                          <p:attrName>style.visibility</p:attrName>
                                        </p:attrNameLst>
                                      </p:cBhvr>
                                      <p:to>
                                        <p:strVal val="visible"/>
                                      </p:to>
                                    </p:set>
                                    <p:anim calcmode="lin" valueType="num">
                                      <p:cBhvr>
                                        <p:cTn id="131" dur="500" fill="hold"/>
                                        <p:tgtEl>
                                          <p:spTgt spid="27"/>
                                        </p:tgtEl>
                                        <p:attrNameLst>
                                          <p:attrName>ppt_w</p:attrName>
                                        </p:attrNameLst>
                                      </p:cBhvr>
                                      <p:tavLst>
                                        <p:tav tm="0">
                                          <p:val>
                                            <p:fltVal val="0"/>
                                          </p:val>
                                        </p:tav>
                                        <p:tav tm="100000">
                                          <p:val>
                                            <p:strVal val="#ppt_w"/>
                                          </p:val>
                                        </p:tav>
                                      </p:tavLst>
                                    </p:anim>
                                    <p:anim calcmode="lin" valueType="num">
                                      <p:cBhvr>
                                        <p:cTn id="132" dur="500" fill="hold"/>
                                        <p:tgtEl>
                                          <p:spTgt spid="27"/>
                                        </p:tgtEl>
                                        <p:attrNameLst>
                                          <p:attrName>ppt_h</p:attrName>
                                        </p:attrNameLst>
                                      </p:cBhvr>
                                      <p:tavLst>
                                        <p:tav tm="0">
                                          <p:val>
                                            <p:fltVal val="0"/>
                                          </p:val>
                                        </p:tav>
                                        <p:tav tm="100000">
                                          <p:val>
                                            <p:strVal val="#ppt_h"/>
                                          </p:val>
                                        </p:tav>
                                      </p:tavLst>
                                    </p:anim>
                                    <p:animEffect transition="in" filter="fade">
                                      <p:cBhvr>
                                        <p:cTn id="133" dur="500"/>
                                        <p:tgtEl>
                                          <p:spTgt spid="27"/>
                                        </p:tgtEl>
                                      </p:cBhvr>
                                    </p:animEffect>
                                  </p:childTnLst>
                                </p:cTn>
                              </p:par>
                            </p:childTnLst>
                          </p:cTn>
                        </p:par>
                        <p:par>
                          <p:cTn id="134" fill="hold">
                            <p:stCondLst>
                              <p:cond delay="3500"/>
                            </p:stCondLst>
                            <p:childTnLst>
                              <p:par>
                                <p:cTn id="135" presetID="23" presetClass="entr" presetSubtype="16" fill="hold" grpId="0" nodeType="afterEffect">
                                  <p:stCondLst>
                                    <p:cond delay="0"/>
                                  </p:stCondLst>
                                  <p:childTnLst>
                                    <p:set>
                                      <p:cBhvr>
                                        <p:cTn id="136" dur="1" fill="hold">
                                          <p:stCondLst>
                                            <p:cond delay="0"/>
                                          </p:stCondLst>
                                        </p:cTn>
                                        <p:tgtEl>
                                          <p:spTgt spid="34"/>
                                        </p:tgtEl>
                                        <p:attrNameLst>
                                          <p:attrName>style.visibility</p:attrName>
                                        </p:attrNameLst>
                                      </p:cBhvr>
                                      <p:to>
                                        <p:strVal val="visible"/>
                                      </p:to>
                                    </p:set>
                                    <p:anim calcmode="lin" valueType="num">
                                      <p:cBhvr>
                                        <p:cTn id="137" dur="500" fill="hold"/>
                                        <p:tgtEl>
                                          <p:spTgt spid="34"/>
                                        </p:tgtEl>
                                        <p:attrNameLst>
                                          <p:attrName>ppt_w</p:attrName>
                                        </p:attrNameLst>
                                      </p:cBhvr>
                                      <p:tavLst>
                                        <p:tav tm="0">
                                          <p:val>
                                            <p:fltVal val="0"/>
                                          </p:val>
                                        </p:tav>
                                        <p:tav tm="100000">
                                          <p:val>
                                            <p:strVal val="#ppt_w"/>
                                          </p:val>
                                        </p:tav>
                                      </p:tavLst>
                                    </p:anim>
                                    <p:anim calcmode="lin" valueType="num">
                                      <p:cBhvr>
                                        <p:cTn id="138" dur="500" fill="hold"/>
                                        <p:tgtEl>
                                          <p:spTgt spid="34"/>
                                        </p:tgtEl>
                                        <p:attrNameLst>
                                          <p:attrName>ppt_h</p:attrName>
                                        </p:attrNameLst>
                                      </p:cBhvr>
                                      <p:tavLst>
                                        <p:tav tm="0">
                                          <p:val>
                                            <p:fltVal val="0"/>
                                          </p:val>
                                        </p:tav>
                                        <p:tav tm="100000">
                                          <p:val>
                                            <p:strVal val="#ppt_h"/>
                                          </p:val>
                                        </p:tav>
                                      </p:tavLst>
                                    </p:anim>
                                  </p:childTnLst>
                                </p:cTn>
                              </p:par>
                              <p:par>
                                <p:cTn id="139" presetID="23" presetClass="entr" presetSubtype="16" fill="hold"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p:cTn id="141" dur="500" fill="hold"/>
                                        <p:tgtEl>
                                          <p:spTgt spid="36"/>
                                        </p:tgtEl>
                                        <p:attrNameLst>
                                          <p:attrName>ppt_w</p:attrName>
                                        </p:attrNameLst>
                                      </p:cBhvr>
                                      <p:tavLst>
                                        <p:tav tm="0">
                                          <p:val>
                                            <p:fltVal val="0"/>
                                          </p:val>
                                        </p:tav>
                                        <p:tav tm="100000">
                                          <p:val>
                                            <p:strVal val="#ppt_w"/>
                                          </p:val>
                                        </p:tav>
                                      </p:tavLst>
                                    </p:anim>
                                    <p:anim calcmode="lin" valueType="num">
                                      <p:cBhvr>
                                        <p:cTn id="142" dur="500" fill="hold"/>
                                        <p:tgtEl>
                                          <p:spTgt spid="36"/>
                                        </p:tgtEl>
                                        <p:attrNameLst>
                                          <p:attrName>ppt_h</p:attrName>
                                        </p:attrNameLst>
                                      </p:cBhvr>
                                      <p:tavLst>
                                        <p:tav tm="0">
                                          <p:val>
                                            <p:fltVal val="0"/>
                                          </p:val>
                                        </p:tav>
                                        <p:tav tm="100000">
                                          <p:val>
                                            <p:strVal val="#ppt_h"/>
                                          </p:val>
                                        </p:tav>
                                      </p:tavLst>
                                    </p:anim>
                                  </p:childTnLst>
                                </p:cTn>
                              </p:par>
                            </p:childTnLst>
                          </p:cTn>
                        </p:par>
                        <p:par>
                          <p:cTn id="143" fill="hold">
                            <p:stCondLst>
                              <p:cond delay="4000"/>
                            </p:stCondLst>
                            <p:childTnLst>
                              <p:par>
                                <p:cTn id="144" presetID="53" presetClass="entr" presetSubtype="0" fill="hold" grpId="0" nodeType="afterEffect">
                                  <p:stCondLst>
                                    <p:cond delay="0"/>
                                  </p:stCondLst>
                                  <p:childTnLst>
                                    <p:set>
                                      <p:cBhvr>
                                        <p:cTn id="145" dur="1" fill="hold">
                                          <p:stCondLst>
                                            <p:cond delay="0"/>
                                          </p:stCondLst>
                                        </p:cTn>
                                        <p:tgtEl>
                                          <p:spTgt spid="30"/>
                                        </p:tgtEl>
                                        <p:attrNameLst>
                                          <p:attrName>style.visibility</p:attrName>
                                        </p:attrNameLst>
                                      </p:cBhvr>
                                      <p:to>
                                        <p:strVal val="visible"/>
                                      </p:to>
                                    </p:set>
                                    <p:anim calcmode="lin" valueType="num">
                                      <p:cBhvr>
                                        <p:cTn id="146" dur="500" fill="hold"/>
                                        <p:tgtEl>
                                          <p:spTgt spid="30"/>
                                        </p:tgtEl>
                                        <p:attrNameLst>
                                          <p:attrName>ppt_w</p:attrName>
                                        </p:attrNameLst>
                                      </p:cBhvr>
                                      <p:tavLst>
                                        <p:tav tm="0">
                                          <p:val>
                                            <p:fltVal val="0"/>
                                          </p:val>
                                        </p:tav>
                                        <p:tav tm="100000">
                                          <p:val>
                                            <p:strVal val="#ppt_w"/>
                                          </p:val>
                                        </p:tav>
                                      </p:tavLst>
                                    </p:anim>
                                    <p:anim calcmode="lin" valueType="num">
                                      <p:cBhvr>
                                        <p:cTn id="147" dur="500" fill="hold"/>
                                        <p:tgtEl>
                                          <p:spTgt spid="30"/>
                                        </p:tgtEl>
                                        <p:attrNameLst>
                                          <p:attrName>ppt_h</p:attrName>
                                        </p:attrNameLst>
                                      </p:cBhvr>
                                      <p:tavLst>
                                        <p:tav tm="0">
                                          <p:val>
                                            <p:fltVal val="0"/>
                                          </p:val>
                                        </p:tav>
                                        <p:tav tm="100000">
                                          <p:val>
                                            <p:strVal val="#ppt_h"/>
                                          </p:val>
                                        </p:tav>
                                      </p:tavLst>
                                    </p:anim>
                                    <p:animEffect transition="in" filter="fade">
                                      <p:cBhvr>
                                        <p:cTn id="1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3" grpId="0"/>
      <p:bldP spid="14"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animBg="1"/>
      <p:bldP spid="3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04801" y="685800"/>
            <a:ext cx="11733211" cy="701675"/>
          </a:xfrm>
        </p:spPr>
        <p:txBody>
          <a:bodyPr>
            <a:noAutofit/>
          </a:bodyPr>
          <a:lstStyle/>
          <a:p>
            <a:r>
              <a:rPr lang="en-US" sz="4000" b="1" dirty="0">
                <a:solidFill>
                  <a:srgbClr val="33309C"/>
                </a:solidFill>
                <a:cs typeface="David" pitchFamily="34" charset="-79"/>
              </a:rPr>
              <a:t>Completing the Commercial Invoice </a:t>
            </a:r>
            <a:r>
              <a:rPr lang="en-US" sz="4000" b="1" dirty="0">
                <a:solidFill>
                  <a:srgbClr val="F68426"/>
                </a:solidFill>
                <a:cs typeface="David" pitchFamily="34" charset="-79"/>
              </a:rPr>
              <a:t>form used in SMSA</a:t>
            </a:r>
          </a:p>
        </p:txBody>
      </p:sp>
      <p:sp>
        <p:nvSpPr>
          <p:cNvPr id="6" name="TextBox 5"/>
          <p:cNvSpPr txBox="1"/>
          <p:nvPr/>
        </p:nvSpPr>
        <p:spPr>
          <a:xfrm>
            <a:off x="150812" y="1524000"/>
            <a:ext cx="1752600" cy="1126462"/>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Commodity Description</a:t>
            </a:r>
          </a:p>
          <a:p>
            <a:pPr>
              <a:buNone/>
            </a:pPr>
            <a:r>
              <a:rPr lang="en-US" b="1" dirty="0">
                <a:solidFill>
                  <a:srgbClr val="FF0000"/>
                </a:solidFill>
                <a:latin typeface="+mj-lt"/>
              </a:rPr>
              <a:t> (Quantity, Unit, Unit Value,)</a:t>
            </a:r>
          </a:p>
        </p:txBody>
      </p:sp>
      <p:sp>
        <p:nvSpPr>
          <p:cNvPr id="9" name="TextBox 8"/>
          <p:cNvSpPr txBox="1"/>
          <p:nvPr/>
        </p:nvSpPr>
        <p:spPr>
          <a:xfrm>
            <a:off x="10285412" y="2362200"/>
            <a:ext cx="1676400" cy="1077218"/>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Itemized Value of Items, Currency &amp; Total Value of Shipment</a:t>
            </a:r>
          </a:p>
        </p:txBody>
      </p:sp>
      <p:pic>
        <p:nvPicPr>
          <p:cNvPr id="9218" name="Picture 2"/>
          <p:cNvPicPr>
            <a:picLocks noChangeAspect="1" noChangeArrowheads="1"/>
          </p:cNvPicPr>
          <p:nvPr/>
        </p:nvPicPr>
        <p:blipFill>
          <a:blip r:embed="rId2" cstate="print"/>
          <a:srcRect/>
          <a:stretch>
            <a:fillRect/>
          </a:stretch>
        </p:blipFill>
        <p:spPr bwMode="auto">
          <a:xfrm>
            <a:off x="2055812" y="1752600"/>
            <a:ext cx="8173062" cy="4572000"/>
          </a:xfrm>
          <a:prstGeom prst="rect">
            <a:avLst/>
          </a:prstGeom>
          <a:noFill/>
          <a:ln w="9525">
            <a:noFill/>
            <a:miter lim="800000"/>
            <a:headEnd/>
            <a:tailEnd/>
          </a:ln>
        </p:spPr>
      </p:pic>
      <p:cxnSp>
        <p:nvCxnSpPr>
          <p:cNvPr id="13" name="Straight Arrow Connector 12"/>
          <p:cNvCxnSpPr>
            <a:stCxn id="6" idx="2"/>
          </p:cNvCxnSpPr>
          <p:nvPr/>
        </p:nvCxnSpPr>
        <p:spPr>
          <a:xfrm>
            <a:off x="1027112" y="2650462"/>
            <a:ext cx="1028700" cy="549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a:endCxn id="9218" idx="3"/>
          </p:cNvCxnSpPr>
          <p:nvPr/>
        </p:nvCxnSpPr>
        <p:spPr>
          <a:xfrm flipH="1">
            <a:off x="10228874" y="3439418"/>
            <a:ext cx="894738" cy="599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665412" y="2009001"/>
            <a:ext cx="3453500" cy="276999"/>
          </a:xfrm>
          <a:prstGeom prst="rect">
            <a:avLst/>
          </a:prstGeom>
          <a:noFill/>
        </p:spPr>
        <p:txBody>
          <a:bodyPr wrap="square" rtlCol="0">
            <a:spAutoFit/>
          </a:bodyPr>
          <a:lstStyle/>
          <a:p>
            <a:pPr>
              <a:buNone/>
            </a:pPr>
            <a:r>
              <a:rPr lang="en-US" sz="1200" b="1" i="0" dirty="0">
                <a:solidFill>
                  <a:srgbClr val="FF0000"/>
                </a:solidFill>
              </a:rPr>
              <a:t>Hp 2014 DV4 Laptop New Not for resale</a:t>
            </a:r>
          </a:p>
        </p:txBody>
      </p:sp>
      <p:sp>
        <p:nvSpPr>
          <p:cNvPr id="19" name="TextBox 18"/>
          <p:cNvSpPr txBox="1"/>
          <p:nvPr/>
        </p:nvSpPr>
        <p:spPr>
          <a:xfrm>
            <a:off x="2665412" y="2362200"/>
            <a:ext cx="3453500" cy="276999"/>
          </a:xfrm>
          <a:prstGeom prst="rect">
            <a:avLst/>
          </a:prstGeom>
          <a:noFill/>
        </p:spPr>
        <p:txBody>
          <a:bodyPr wrap="square" rtlCol="0">
            <a:spAutoFit/>
          </a:bodyPr>
          <a:lstStyle/>
          <a:p>
            <a:pPr>
              <a:buNone/>
            </a:pPr>
            <a:r>
              <a:rPr lang="en-US" sz="1200" b="1" i="0" dirty="0">
                <a:solidFill>
                  <a:srgbClr val="FF0000"/>
                </a:solidFill>
              </a:rPr>
              <a:t>Canon Camera 40 Megapixel (Used)</a:t>
            </a:r>
          </a:p>
        </p:txBody>
      </p:sp>
      <p:sp>
        <p:nvSpPr>
          <p:cNvPr id="20" name="TextBox 19"/>
          <p:cNvSpPr txBox="1"/>
          <p:nvPr/>
        </p:nvSpPr>
        <p:spPr>
          <a:xfrm>
            <a:off x="2665412" y="2667000"/>
            <a:ext cx="3453500" cy="276999"/>
          </a:xfrm>
          <a:prstGeom prst="rect">
            <a:avLst/>
          </a:prstGeom>
          <a:noFill/>
        </p:spPr>
        <p:txBody>
          <a:bodyPr wrap="square" rtlCol="0">
            <a:spAutoFit/>
          </a:bodyPr>
          <a:lstStyle/>
          <a:p>
            <a:pPr>
              <a:buNone/>
            </a:pPr>
            <a:r>
              <a:rPr lang="en-US" sz="1200" b="1" i="0" dirty="0">
                <a:solidFill>
                  <a:srgbClr val="FF0000"/>
                </a:solidFill>
              </a:rPr>
              <a:t>Graduation Certificate</a:t>
            </a:r>
          </a:p>
        </p:txBody>
      </p:sp>
      <p:sp>
        <p:nvSpPr>
          <p:cNvPr id="21" name="TextBox 20"/>
          <p:cNvSpPr txBox="1"/>
          <p:nvPr/>
        </p:nvSpPr>
        <p:spPr>
          <a:xfrm>
            <a:off x="2284412" y="2009001"/>
            <a:ext cx="304800" cy="276999"/>
          </a:xfrm>
          <a:prstGeom prst="rect">
            <a:avLst/>
          </a:prstGeom>
          <a:noFill/>
        </p:spPr>
        <p:txBody>
          <a:bodyPr wrap="square" rtlCol="0">
            <a:spAutoFit/>
          </a:bodyPr>
          <a:lstStyle/>
          <a:p>
            <a:pPr>
              <a:buNone/>
            </a:pPr>
            <a:r>
              <a:rPr lang="en-US" sz="1200" b="1" i="0" dirty="0">
                <a:solidFill>
                  <a:srgbClr val="FF0000"/>
                </a:solidFill>
              </a:rPr>
              <a:t>1</a:t>
            </a:r>
          </a:p>
        </p:txBody>
      </p:sp>
      <p:sp>
        <p:nvSpPr>
          <p:cNvPr id="22" name="TextBox 21"/>
          <p:cNvSpPr txBox="1"/>
          <p:nvPr/>
        </p:nvSpPr>
        <p:spPr>
          <a:xfrm>
            <a:off x="2284412" y="2390001"/>
            <a:ext cx="304800" cy="276999"/>
          </a:xfrm>
          <a:prstGeom prst="rect">
            <a:avLst/>
          </a:prstGeom>
          <a:noFill/>
        </p:spPr>
        <p:txBody>
          <a:bodyPr wrap="square" rtlCol="0">
            <a:spAutoFit/>
          </a:bodyPr>
          <a:lstStyle/>
          <a:p>
            <a:pPr>
              <a:buNone/>
            </a:pPr>
            <a:r>
              <a:rPr lang="en-US" sz="1200" b="1" dirty="0">
                <a:solidFill>
                  <a:srgbClr val="FF0000"/>
                </a:solidFill>
              </a:rPr>
              <a:t>2</a:t>
            </a:r>
            <a:endParaRPr lang="en-US" sz="1200" b="1" i="0" dirty="0">
              <a:solidFill>
                <a:srgbClr val="FF0000"/>
              </a:solidFill>
            </a:endParaRPr>
          </a:p>
        </p:txBody>
      </p:sp>
      <p:sp>
        <p:nvSpPr>
          <p:cNvPr id="23" name="TextBox 22"/>
          <p:cNvSpPr txBox="1"/>
          <p:nvPr/>
        </p:nvSpPr>
        <p:spPr>
          <a:xfrm>
            <a:off x="2284412" y="2667000"/>
            <a:ext cx="304800" cy="276999"/>
          </a:xfrm>
          <a:prstGeom prst="rect">
            <a:avLst/>
          </a:prstGeom>
          <a:noFill/>
        </p:spPr>
        <p:txBody>
          <a:bodyPr wrap="square" rtlCol="0">
            <a:spAutoFit/>
          </a:bodyPr>
          <a:lstStyle/>
          <a:p>
            <a:pPr>
              <a:buNone/>
            </a:pPr>
            <a:r>
              <a:rPr lang="en-US" sz="1200" b="1" dirty="0">
                <a:solidFill>
                  <a:srgbClr val="FF0000"/>
                </a:solidFill>
              </a:rPr>
              <a:t>3</a:t>
            </a:r>
            <a:endParaRPr lang="en-US" sz="1200" b="1" i="0" dirty="0">
              <a:solidFill>
                <a:srgbClr val="FF0000"/>
              </a:solidFill>
            </a:endParaRPr>
          </a:p>
        </p:txBody>
      </p:sp>
      <p:sp>
        <p:nvSpPr>
          <p:cNvPr id="24" name="TextBox 23"/>
          <p:cNvSpPr txBox="1"/>
          <p:nvPr/>
        </p:nvSpPr>
        <p:spPr>
          <a:xfrm>
            <a:off x="5942012" y="2057400"/>
            <a:ext cx="304800" cy="276999"/>
          </a:xfrm>
          <a:prstGeom prst="rect">
            <a:avLst/>
          </a:prstGeom>
          <a:noFill/>
        </p:spPr>
        <p:txBody>
          <a:bodyPr wrap="square" rtlCol="0">
            <a:spAutoFit/>
          </a:bodyPr>
          <a:lstStyle/>
          <a:p>
            <a:pPr>
              <a:buNone/>
            </a:pPr>
            <a:r>
              <a:rPr lang="en-US" sz="1200" b="1" i="0" dirty="0">
                <a:solidFill>
                  <a:srgbClr val="FF0000"/>
                </a:solidFill>
              </a:rPr>
              <a:t>1</a:t>
            </a:r>
          </a:p>
        </p:txBody>
      </p:sp>
      <p:sp>
        <p:nvSpPr>
          <p:cNvPr id="25" name="TextBox 24"/>
          <p:cNvSpPr txBox="1"/>
          <p:nvPr/>
        </p:nvSpPr>
        <p:spPr>
          <a:xfrm>
            <a:off x="5942012" y="2362200"/>
            <a:ext cx="304800" cy="276999"/>
          </a:xfrm>
          <a:prstGeom prst="rect">
            <a:avLst/>
          </a:prstGeom>
          <a:noFill/>
        </p:spPr>
        <p:txBody>
          <a:bodyPr wrap="square" rtlCol="0">
            <a:spAutoFit/>
          </a:bodyPr>
          <a:lstStyle/>
          <a:p>
            <a:pPr>
              <a:buNone/>
            </a:pPr>
            <a:r>
              <a:rPr lang="en-US" sz="1200" b="1" i="0" dirty="0">
                <a:solidFill>
                  <a:srgbClr val="FF0000"/>
                </a:solidFill>
              </a:rPr>
              <a:t>1</a:t>
            </a:r>
          </a:p>
        </p:txBody>
      </p:sp>
      <p:sp>
        <p:nvSpPr>
          <p:cNvPr id="26" name="TextBox 25"/>
          <p:cNvSpPr txBox="1"/>
          <p:nvPr/>
        </p:nvSpPr>
        <p:spPr>
          <a:xfrm>
            <a:off x="5942012" y="2667000"/>
            <a:ext cx="304800" cy="276999"/>
          </a:xfrm>
          <a:prstGeom prst="rect">
            <a:avLst/>
          </a:prstGeom>
          <a:noFill/>
        </p:spPr>
        <p:txBody>
          <a:bodyPr wrap="square" rtlCol="0">
            <a:spAutoFit/>
          </a:bodyPr>
          <a:lstStyle/>
          <a:p>
            <a:pPr>
              <a:buNone/>
            </a:pPr>
            <a:r>
              <a:rPr lang="en-US" sz="1200" b="1" i="0" dirty="0">
                <a:solidFill>
                  <a:srgbClr val="FF0000"/>
                </a:solidFill>
              </a:rPr>
              <a:t>1</a:t>
            </a:r>
          </a:p>
        </p:txBody>
      </p:sp>
      <p:sp>
        <p:nvSpPr>
          <p:cNvPr id="27" name="TextBox 26"/>
          <p:cNvSpPr txBox="1"/>
          <p:nvPr/>
        </p:nvSpPr>
        <p:spPr>
          <a:xfrm>
            <a:off x="7694612" y="2057400"/>
            <a:ext cx="685800" cy="276999"/>
          </a:xfrm>
          <a:prstGeom prst="rect">
            <a:avLst/>
          </a:prstGeom>
          <a:noFill/>
        </p:spPr>
        <p:txBody>
          <a:bodyPr wrap="square" rtlCol="0">
            <a:spAutoFit/>
          </a:bodyPr>
          <a:lstStyle/>
          <a:p>
            <a:pPr>
              <a:buNone/>
            </a:pPr>
            <a:r>
              <a:rPr lang="en-US" sz="1200" b="1" dirty="0">
                <a:solidFill>
                  <a:srgbClr val="FF0000"/>
                </a:solidFill>
              </a:rPr>
              <a:t>Pc.</a:t>
            </a:r>
            <a:endParaRPr lang="en-US" sz="1200" b="1" i="0" dirty="0">
              <a:solidFill>
                <a:srgbClr val="FF0000"/>
              </a:solidFill>
            </a:endParaRPr>
          </a:p>
        </p:txBody>
      </p:sp>
      <p:sp>
        <p:nvSpPr>
          <p:cNvPr id="29" name="TextBox 28"/>
          <p:cNvSpPr txBox="1"/>
          <p:nvPr/>
        </p:nvSpPr>
        <p:spPr>
          <a:xfrm>
            <a:off x="7694612" y="2362200"/>
            <a:ext cx="685800" cy="276999"/>
          </a:xfrm>
          <a:prstGeom prst="rect">
            <a:avLst/>
          </a:prstGeom>
          <a:noFill/>
        </p:spPr>
        <p:txBody>
          <a:bodyPr wrap="square" rtlCol="0">
            <a:spAutoFit/>
          </a:bodyPr>
          <a:lstStyle/>
          <a:p>
            <a:pPr>
              <a:buNone/>
            </a:pPr>
            <a:r>
              <a:rPr lang="en-US" sz="1200" b="1" dirty="0">
                <a:solidFill>
                  <a:srgbClr val="FF0000"/>
                </a:solidFill>
              </a:rPr>
              <a:t>Pc.</a:t>
            </a:r>
            <a:endParaRPr lang="en-US" sz="1200" b="1" i="0" dirty="0">
              <a:solidFill>
                <a:srgbClr val="FF0000"/>
              </a:solidFill>
            </a:endParaRPr>
          </a:p>
        </p:txBody>
      </p:sp>
      <p:sp>
        <p:nvSpPr>
          <p:cNvPr id="30" name="TextBox 29"/>
          <p:cNvSpPr txBox="1"/>
          <p:nvPr/>
        </p:nvSpPr>
        <p:spPr>
          <a:xfrm>
            <a:off x="7694612" y="2667000"/>
            <a:ext cx="685800" cy="276999"/>
          </a:xfrm>
          <a:prstGeom prst="rect">
            <a:avLst/>
          </a:prstGeom>
          <a:noFill/>
        </p:spPr>
        <p:txBody>
          <a:bodyPr wrap="square" rtlCol="0">
            <a:spAutoFit/>
          </a:bodyPr>
          <a:lstStyle/>
          <a:p>
            <a:pPr>
              <a:buNone/>
            </a:pPr>
            <a:r>
              <a:rPr lang="en-US" sz="1200" b="1" dirty="0">
                <a:solidFill>
                  <a:srgbClr val="FF0000"/>
                </a:solidFill>
              </a:rPr>
              <a:t>Pc.</a:t>
            </a:r>
            <a:endParaRPr lang="en-US" sz="1200" b="1" i="0" dirty="0">
              <a:solidFill>
                <a:srgbClr val="FF0000"/>
              </a:solidFill>
            </a:endParaRPr>
          </a:p>
        </p:txBody>
      </p:sp>
      <p:sp>
        <p:nvSpPr>
          <p:cNvPr id="31" name="TextBox 30"/>
          <p:cNvSpPr txBox="1"/>
          <p:nvPr/>
        </p:nvSpPr>
        <p:spPr>
          <a:xfrm>
            <a:off x="8456612" y="2057400"/>
            <a:ext cx="685800" cy="276999"/>
          </a:xfrm>
          <a:prstGeom prst="rect">
            <a:avLst/>
          </a:prstGeom>
          <a:noFill/>
        </p:spPr>
        <p:txBody>
          <a:bodyPr wrap="square" rtlCol="0">
            <a:spAutoFit/>
          </a:bodyPr>
          <a:lstStyle/>
          <a:p>
            <a:pPr>
              <a:buNone/>
            </a:pPr>
            <a:r>
              <a:rPr lang="en-US" sz="1200" b="1" dirty="0">
                <a:solidFill>
                  <a:srgbClr val="FF0000"/>
                </a:solidFill>
              </a:rPr>
              <a:t>SAR</a:t>
            </a:r>
            <a:endParaRPr lang="en-US" sz="1200" b="1" i="0" dirty="0">
              <a:solidFill>
                <a:srgbClr val="FF0000"/>
              </a:solidFill>
            </a:endParaRPr>
          </a:p>
        </p:txBody>
      </p:sp>
      <p:sp>
        <p:nvSpPr>
          <p:cNvPr id="32" name="TextBox 31"/>
          <p:cNvSpPr txBox="1"/>
          <p:nvPr/>
        </p:nvSpPr>
        <p:spPr>
          <a:xfrm>
            <a:off x="8456612" y="2362200"/>
            <a:ext cx="685800" cy="276999"/>
          </a:xfrm>
          <a:prstGeom prst="rect">
            <a:avLst/>
          </a:prstGeom>
          <a:noFill/>
        </p:spPr>
        <p:txBody>
          <a:bodyPr wrap="square" rtlCol="0">
            <a:spAutoFit/>
          </a:bodyPr>
          <a:lstStyle/>
          <a:p>
            <a:pPr>
              <a:buNone/>
            </a:pPr>
            <a:r>
              <a:rPr lang="en-US" sz="1200" b="1" dirty="0">
                <a:solidFill>
                  <a:srgbClr val="FF0000"/>
                </a:solidFill>
              </a:rPr>
              <a:t>SAR</a:t>
            </a:r>
            <a:endParaRPr lang="en-US" sz="1200" b="1" i="0" dirty="0">
              <a:solidFill>
                <a:srgbClr val="FF0000"/>
              </a:solidFill>
            </a:endParaRPr>
          </a:p>
        </p:txBody>
      </p:sp>
      <p:sp>
        <p:nvSpPr>
          <p:cNvPr id="33" name="TextBox 32"/>
          <p:cNvSpPr txBox="1"/>
          <p:nvPr/>
        </p:nvSpPr>
        <p:spPr>
          <a:xfrm>
            <a:off x="8456612" y="2667000"/>
            <a:ext cx="685800" cy="276999"/>
          </a:xfrm>
          <a:prstGeom prst="rect">
            <a:avLst/>
          </a:prstGeom>
          <a:noFill/>
        </p:spPr>
        <p:txBody>
          <a:bodyPr wrap="square" rtlCol="0">
            <a:spAutoFit/>
          </a:bodyPr>
          <a:lstStyle/>
          <a:p>
            <a:pPr>
              <a:buNone/>
            </a:pPr>
            <a:r>
              <a:rPr lang="en-US" sz="1200" b="1" dirty="0">
                <a:solidFill>
                  <a:srgbClr val="FF0000"/>
                </a:solidFill>
              </a:rPr>
              <a:t>SAR</a:t>
            </a:r>
            <a:endParaRPr lang="en-US" sz="1200" b="1" i="0" dirty="0">
              <a:solidFill>
                <a:srgbClr val="FF0000"/>
              </a:solidFill>
            </a:endParaRPr>
          </a:p>
        </p:txBody>
      </p:sp>
      <p:sp>
        <p:nvSpPr>
          <p:cNvPr id="34" name="TextBox 33"/>
          <p:cNvSpPr txBox="1"/>
          <p:nvPr/>
        </p:nvSpPr>
        <p:spPr>
          <a:xfrm>
            <a:off x="9294812" y="2057400"/>
            <a:ext cx="685800" cy="276999"/>
          </a:xfrm>
          <a:prstGeom prst="rect">
            <a:avLst/>
          </a:prstGeom>
          <a:noFill/>
        </p:spPr>
        <p:txBody>
          <a:bodyPr wrap="square" rtlCol="0">
            <a:spAutoFit/>
          </a:bodyPr>
          <a:lstStyle/>
          <a:p>
            <a:pPr>
              <a:buNone/>
            </a:pPr>
            <a:r>
              <a:rPr lang="en-US" sz="1200" b="1" dirty="0">
                <a:solidFill>
                  <a:srgbClr val="FF0000"/>
                </a:solidFill>
              </a:rPr>
              <a:t>3,750</a:t>
            </a:r>
            <a:endParaRPr lang="en-US" sz="1200" b="1" i="0" dirty="0">
              <a:solidFill>
                <a:srgbClr val="FF0000"/>
              </a:solidFill>
            </a:endParaRPr>
          </a:p>
        </p:txBody>
      </p:sp>
      <p:sp>
        <p:nvSpPr>
          <p:cNvPr id="35" name="TextBox 34"/>
          <p:cNvSpPr txBox="1"/>
          <p:nvPr/>
        </p:nvSpPr>
        <p:spPr>
          <a:xfrm>
            <a:off x="9294812" y="2362200"/>
            <a:ext cx="685800" cy="276999"/>
          </a:xfrm>
          <a:prstGeom prst="rect">
            <a:avLst/>
          </a:prstGeom>
          <a:noFill/>
        </p:spPr>
        <p:txBody>
          <a:bodyPr wrap="square" rtlCol="0">
            <a:spAutoFit/>
          </a:bodyPr>
          <a:lstStyle/>
          <a:p>
            <a:pPr>
              <a:buNone/>
            </a:pPr>
            <a:r>
              <a:rPr lang="en-US" sz="1200" b="1" dirty="0">
                <a:solidFill>
                  <a:srgbClr val="FF0000"/>
                </a:solidFill>
              </a:rPr>
              <a:t> 750</a:t>
            </a:r>
            <a:endParaRPr lang="en-US" sz="1200" b="1" i="0" dirty="0">
              <a:solidFill>
                <a:srgbClr val="FF0000"/>
              </a:solidFill>
            </a:endParaRPr>
          </a:p>
        </p:txBody>
      </p:sp>
      <p:sp>
        <p:nvSpPr>
          <p:cNvPr id="36" name="TextBox 35"/>
          <p:cNvSpPr txBox="1"/>
          <p:nvPr/>
        </p:nvSpPr>
        <p:spPr>
          <a:xfrm>
            <a:off x="9294812" y="2694801"/>
            <a:ext cx="685800" cy="276999"/>
          </a:xfrm>
          <a:prstGeom prst="rect">
            <a:avLst/>
          </a:prstGeom>
          <a:noFill/>
        </p:spPr>
        <p:txBody>
          <a:bodyPr wrap="square" rtlCol="0">
            <a:spAutoFit/>
          </a:bodyPr>
          <a:lstStyle/>
          <a:p>
            <a:pPr>
              <a:buNone/>
            </a:pPr>
            <a:r>
              <a:rPr lang="en-US" sz="1200" b="1" dirty="0">
                <a:solidFill>
                  <a:srgbClr val="FF0000"/>
                </a:solidFill>
              </a:rPr>
              <a:t>NCV</a:t>
            </a:r>
            <a:endParaRPr lang="en-US" sz="1200" b="1" i="0" dirty="0">
              <a:solidFill>
                <a:srgbClr val="FF0000"/>
              </a:solidFill>
            </a:endParaRPr>
          </a:p>
        </p:txBody>
      </p:sp>
      <p:sp>
        <p:nvSpPr>
          <p:cNvPr id="37" name="TextBox 36"/>
          <p:cNvSpPr txBox="1"/>
          <p:nvPr/>
        </p:nvSpPr>
        <p:spPr>
          <a:xfrm>
            <a:off x="9294812" y="5943600"/>
            <a:ext cx="685800" cy="276999"/>
          </a:xfrm>
          <a:prstGeom prst="rect">
            <a:avLst/>
          </a:prstGeom>
          <a:noFill/>
        </p:spPr>
        <p:txBody>
          <a:bodyPr wrap="square" rtlCol="0">
            <a:spAutoFit/>
          </a:bodyPr>
          <a:lstStyle/>
          <a:p>
            <a:pPr>
              <a:buNone/>
            </a:pPr>
            <a:r>
              <a:rPr lang="en-US" sz="1200" b="1" dirty="0">
                <a:solidFill>
                  <a:srgbClr val="FF0000"/>
                </a:solidFill>
              </a:rPr>
              <a:t>4,500</a:t>
            </a:r>
            <a:endParaRPr lang="en-US" sz="1200" b="1" i="0" dirty="0">
              <a:solidFill>
                <a:srgbClr val="FF0000"/>
              </a:solidFill>
            </a:endParaRPr>
          </a:p>
        </p:txBody>
      </p:sp>
      <p:sp>
        <p:nvSpPr>
          <p:cNvPr id="2" name="TextBox 1">
            <a:extLst>
              <a:ext uri="{FF2B5EF4-FFF2-40B4-BE49-F238E27FC236}">
                <a16:creationId xmlns:a16="http://schemas.microsoft.com/office/drawing/2014/main" id="{72F36955-B98C-BF55-4E58-10368E5F38D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33EADCF-C33F-7250-3C30-06CCED0D8915}"/>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500" fill="hold"/>
                                        <p:tgtEl>
                                          <p:spTgt spid="9218"/>
                                        </p:tgtEl>
                                        <p:attrNameLst>
                                          <p:attrName>ppt_w</p:attrName>
                                        </p:attrNameLst>
                                      </p:cBhvr>
                                      <p:tavLst>
                                        <p:tav tm="0">
                                          <p:val>
                                            <p:fltVal val="0"/>
                                          </p:val>
                                        </p:tav>
                                        <p:tav tm="100000">
                                          <p:val>
                                            <p:strVal val="#ppt_w"/>
                                          </p:val>
                                        </p:tav>
                                      </p:tavLst>
                                    </p:anim>
                                    <p:anim calcmode="lin" valueType="num">
                                      <p:cBhvr>
                                        <p:cTn id="13" dur="500" fill="hold"/>
                                        <p:tgtEl>
                                          <p:spTgt spid="9218"/>
                                        </p:tgtEl>
                                        <p:attrNameLst>
                                          <p:attrName>ppt_h</p:attrName>
                                        </p:attrNameLst>
                                      </p:cBhvr>
                                      <p:tavLst>
                                        <p:tav tm="0">
                                          <p:val>
                                            <p:fltVal val="0"/>
                                          </p:val>
                                        </p:tav>
                                        <p:tav tm="100000">
                                          <p:val>
                                            <p:strVal val="#ppt_h"/>
                                          </p:val>
                                        </p:tav>
                                      </p:tavLst>
                                    </p:anim>
                                    <p:animEffect transition="in" filter="fade">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500" fill="hold"/>
                                        <p:tgtEl>
                                          <p:spTgt spid="30"/>
                                        </p:tgtEl>
                                        <p:attrNameLst>
                                          <p:attrName>ppt_w</p:attrName>
                                        </p:attrNameLst>
                                      </p:cBhvr>
                                      <p:tavLst>
                                        <p:tav tm="0">
                                          <p:val>
                                            <p:fltVal val="0"/>
                                          </p:val>
                                        </p:tav>
                                        <p:tav tm="100000">
                                          <p:val>
                                            <p:strVal val="#ppt_w"/>
                                          </p:val>
                                        </p:tav>
                                      </p:tavLst>
                                    </p:anim>
                                    <p:anim calcmode="lin" valueType="num">
                                      <p:cBhvr>
                                        <p:cTn id="72"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childTnLst>
                                </p:cTn>
                              </p:par>
                              <p:par>
                                <p:cTn id="87" presetID="23" presetClass="entr" presetSubtype="16"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p:cTn id="89" dur="500" fill="hold"/>
                                        <p:tgtEl>
                                          <p:spTgt spid="32"/>
                                        </p:tgtEl>
                                        <p:attrNameLst>
                                          <p:attrName>ppt_w</p:attrName>
                                        </p:attrNameLst>
                                      </p:cBhvr>
                                      <p:tavLst>
                                        <p:tav tm="0">
                                          <p:val>
                                            <p:fltVal val="0"/>
                                          </p:val>
                                        </p:tav>
                                        <p:tav tm="100000">
                                          <p:val>
                                            <p:strVal val="#ppt_w"/>
                                          </p:val>
                                        </p:tav>
                                      </p:tavLst>
                                    </p:anim>
                                    <p:anim calcmode="lin" valueType="num">
                                      <p:cBhvr>
                                        <p:cTn id="90" dur="500" fill="hold"/>
                                        <p:tgtEl>
                                          <p:spTgt spid="32"/>
                                        </p:tgtEl>
                                        <p:attrNameLst>
                                          <p:attrName>ppt_h</p:attrName>
                                        </p:attrNameLst>
                                      </p:cBhvr>
                                      <p:tavLst>
                                        <p:tav tm="0">
                                          <p:val>
                                            <p:fltVal val="0"/>
                                          </p:val>
                                        </p:tav>
                                        <p:tav tm="100000">
                                          <p:val>
                                            <p:strVal val="#ppt_h"/>
                                          </p:val>
                                        </p:tav>
                                      </p:tavLst>
                                    </p:anim>
                                  </p:childTnLst>
                                </p:cTn>
                              </p:par>
                              <p:par>
                                <p:cTn id="91" presetID="23" presetClass="entr" presetSubtype="16"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500" fill="hold"/>
                                        <p:tgtEl>
                                          <p:spTgt spid="33"/>
                                        </p:tgtEl>
                                        <p:attrNameLst>
                                          <p:attrName>ppt_w</p:attrName>
                                        </p:attrNameLst>
                                      </p:cBhvr>
                                      <p:tavLst>
                                        <p:tav tm="0">
                                          <p:val>
                                            <p:fltVal val="0"/>
                                          </p:val>
                                        </p:tav>
                                        <p:tav tm="100000">
                                          <p:val>
                                            <p:strVal val="#ppt_w"/>
                                          </p:val>
                                        </p:tav>
                                      </p:tavLst>
                                    </p:anim>
                                    <p:anim calcmode="lin" valueType="num">
                                      <p:cBhvr>
                                        <p:cTn id="94" dur="500" fill="hold"/>
                                        <p:tgtEl>
                                          <p:spTgt spid="33"/>
                                        </p:tgtEl>
                                        <p:attrNameLst>
                                          <p:attrName>ppt_h</p:attrName>
                                        </p:attrNameLst>
                                      </p:cBhvr>
                                      <p:tavLst>
                                        <p:tav tm="0">
                                          <p:val>
                                            <p:fltVal val="0"/>
                                          </p:val>
                                        </p:tav>
                                        <p:tav tm="100000">
                                          <p:val>
                                            <p:strVal val="#ppt_h"/>
                                          </p:val>
                                        </p:tav>
                                      </p:tavLst>
                                    </p:anim>
                                  </p:childTnLst>
                                </p:cTn>
                              </p:par>
                              <p:par>
                                <p:cTn id="95" presetID="2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childTnLst>
                                </p:cTn>
                              </p:par>
                              <p:par>
                                <p:cTn id="99" presetID="23" presetClass="entr" presetSubtype="16"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p:cTn id="101" dur="500" fill="hold"/>
                                        <p:tgtEl>
                                          <p:spTgt spid="35"/>
                                        </p:tgtEl>
                                        <p:attrNameLst>
                                          <p:attrName>ppt_w</p:attrName>
                                        </p:attrNameLst>
                                      </p:cBhvr>
                                      <p:tavLst>
                                        <p:tav tm="0">
                                          <p:val>
                                            <p:fltVal val="0"/>
                                          </p:val>
                                        </p:tav>
                                        <p:tav tm="100000">
                                          <p:val>
                                            <p:strVal val="#ppt_w"/>
                                          </p:val>
                                        </p:tav>
                                      </p:tavLst>
                                    </p:anim>
                                    <p:anim calcmode="lin" valueType="num">
                                      <p:cBhvr>
                                        <p:cTn id="102" dur="500" fill="hold"/>
                                        <p:tgtEl>
                                          <p:spTgt spid="35"/>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ppt_w</p:attrName>
                                        </p:attrNameLst>
                                      </p:cBhvr>
                                      <p:tavLst>
                                        <p:tav tm="0">
                                          <p:val>
                                            <p:fltVal val="0"/>
                                          </p:val>
                                        </p:tav>
                                        <p:tav tm="100000">
                                          <p:val>
                                            <p:strVal val="#ppt_w"/>
                                          </p:val>
                                        </p:tav>
                                      </p:tavLst>
                                    </p:anim>
                                    <p:anim calcmode="lin" valueType="num">
                                      <p:cBhvr>
                                        <p:cTn id="106" dur="500" fill="hold"/>
                                        <p:tgtEl>
                                          <p:spTgt spid="36"/>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p:cTn id="109" dur="500" fill="hold"/>
                                        <p:tgtEl>
                                          <p:spTgt spid="37"/>
                                        </p:tgtEl>
                                        <p:attrNameLst>
                                          <p:attrName>ppt_w</p:attrName>
                                        </p:attrNameLst>
                                      </p:cBhvr>
                                      <p:tavLst>
                                        <p:tav tm="0">
                                          <p:val>
                                            <p:fltVal val="0"/>
                                          </p:val>
                                        </p:tav>
                                        <p:tav tm="100000">
                                          <p:val>
                                            <p:strVal val="#ppt_w"/>
                                          </p:val>
                                        </p:tav>
                                      </p:tavLst>
                                    </p:anim>
                                    <p:anim calcmode="lin" valueType="num">
                                      <p:cBhvr>
                                        <p:cTn id="110" dur="5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8" grpId="0"/>
      <p:bldP spid="19" grpId="0"/>
      <p:bldP spid="20" grpId="0"/>
      <p:bldP spid="21" grpId="0"/>
      <p:bldP spid="22" grpId="0"/>
      <p:bldP spid="23" grpId="0"/>
      <p:bldP spid="24" grpId="0"/>
      <p:bldP spid="25" grpId="0"/>
      <p:bldP spid="26" grpId="0"/>
      <p:bldP spid="27" grpId="0"/>
      <p:bldP spid="29" grpId="0"/>
      <p:bldP spid="30" grpId="0"/>
      <p:bldP spid="31" grpId="0"/>
      <p:bldP spid="32" grpId="0"/>
      <p:bldP spid="33" grpId="0"/>
      <p:bldP spid="34" grpId="0"/>
      <p:bldP spid="35" grpId="0"/>
      <p:bldP spid="36" grpId="0"/>
      <p:bldP spid="3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04801" y="974725"/>
            <a:ext cx="11733211" cy="701675"/>
          </a:xfrm>
        </p:spPr>
        <p:txBody>
          <a:bodyPr>
            <a:noAutofit/>
          </a:bodyPr>
          <a:lstStyle/>
          <a:p>
            <a:r>
              <a:rPr lang="en-US" sz="4000" b="1" dirty="0">
                <a:solidFill>
                  <a:srgbClr val="33309C"/>
                </a:solidFill>
                <a:cs typeface="David" pitchFamily="34" charset="-79"/>
              </a:rPr>
              <a:t>Completing the Commercial Invoice </a:t>
            </a:r>
            <a:r>
              <a:rPr lang="en-US" sz="4000" b="1" dirty="0">
                <a:solidFill>
                  <a:srgbClr val="F68426"/>
                </a:solidFill>
                <a:cs typeface="David" pitchFamily="34" charset="-79"/>
              </a:rPr>
              <a:t>form used in SMSA</a:t>
            </a:r>
          </a:p>
        </p:txBody>
      </p:sp>
      <p:sp>
        <p:nvSpPr>
          <p:cNvPr id="6" name="TextBox 5"/>
          <p:cNvSpPr txBox="1"/>
          <p:nvPr/>
        </p:nvSpPr>
        <p:spPr>
          <a:xfrm>
            <a:off x="6094412" y="2209800"/>
            <a:ext cx="2667000" cy="338554"/>
          </a:xfrm>
          <a:prstGeom prst="rect">
            <a:avLst/>
          </a:prstGeom>
          <a:noFill/>
          <a:ln w="38100">
            <a:solidFill>
              <a:schemeClr val="tx1">
                <a:lumMod val="75000"/>
              </a:schemeClr>
            </a:solidFill>
          </a:ln>
        </p:spPr>
        <p:txBody>
          <a:bodyPr wrap="square" rtlCol="0">
            <a:spAutoFit/>
          </a:bodyPr>
          <a:lstStyle/>
          <a:p>
            <a:pPr>
              <a:buNone/>
            </a:pPr>
            <a:r>
              <a:rPr lang="en-US" b="1" dirty="0">
                <a:solidFill>
                  <a:srgbClr val="FF0000"/>
                </a:solidFill>
                <a:latin typeface="+mj-lt"/>
              </a:rPr>
              <a:t>Sender’s Signature &amp; Date</a:t>
            </a:r>
          </a:p>
        </p:txBody>
      </p:sp>
      <p:cxnSp>
        <p:nvCxnSpPr>
          <p:cNvPr id="13" name="Straight Arrow Connector 12"/>
          <p:cNvCxnSpPr>
            <a:stCxn id="6" idx="2"/>
            <a:endCxn id="14" idx="0"/>
          </p:cNvCxnSpPr>
          <p:nvPr/>
        </p:nvCxnSpPr>
        <p:spPr>
          <a:xfrm>
            <a:off x="7427912" y="2548354"/>
            <a:ext cx="3313907" cy="1185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a:blip r:embed="rId2" cstate="print"/>
          <a:srcRect/>
          <a:stretch>
            <a:fillRect/>
          </a:stretch>
        </p:blipFill>
        <p:spPr bwMode="auto">
          <a:xfrm>
            <a:off x="-1588" y="4191000"/>
            <a:ext cx="12146245" cy="886702"/>
          </a:xfrm>
          <a:prstGeom prst="rect">
            <a:avLst/>
          </a:prstGeom>
          <a:noFill/>
          <a:ln w="9525">
            <a:noFill/>
            <a:miter lim="800000"/>
            <a:headEnd/>
            <a:tailEnd/>
          </a:ln>
        </p:spPr>
      </p:pic>
      <p:pic>
        <p:nvPicPr>
          <p:cNvPr id="14" name="Picture 5" descr="D:\Documents\2018 Projects\ISO 10015\Training Materials Revised\SGO\Pics\Faisal Signature.jpg"/>
          <p:cNvPicPr>
            <a:picLocks noChangeAspect="1" noChangeArrowheads="1"/>
          </p:cNvPicPr>
          <p:nvPr/>
        </p:nvPicPr>
        <p:blipFill>
          <a:blip r:embed="rId3" cstate="print"/>
          <a:srcRect/>
          <a:stretch>
            <a:fillRect/>
          </a:stretch>
        </p:blipFill>
        <p:spPr bwMode="auto">
          <a:xfrm>
            <a:off x="9599612" y="3733800"/>
            <a:ext cx="2284413" cy="719937"/>
          </a:xfrm>
          <a:prstGeom prst="rect">
            <a:avLst/>
          </a:prstGeom>
          <a:noFill/>
        </p:spPr>
      </p:pic>
      <p:sp>
        <p:nvSpPr>
          <p:cNvPr id="2" name="TextBox 1">
            <a:extLst>
              <a:ext uri="{FF2B5EF4-FFF2-40B4-BE49-F238E27FC236}">
                <a16:creationId xmlns:a16="http://schemas.microsoft.com/office/drawing/2014/main" id="{70C77861-FF85-546C-10D2-2374457024F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A29C5372-F642-146D-107E-9F3086310B72}"/>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500" fill="hold"/>
                                        <p:tgtEl>
                                          <p:spTgt spid="10243"/>
                                        </p:tgtEl>
                                        <p:attrNameLst>
                                          <p:attrName>ppt_w</p:attrName>
                                        </p:attrNameLst>
                                      </p:cBhvr>
                                      <p:tavLst>
                                        <p:tav tm="0">
                                          <p:val>
                                            <p:fltVal val="0"/>
                                          </p:val>
                                        </p:tav>
                                        <p:tav tm="100000">
                                          <p:val>
                                            <p:strVal val="#ppt_w"/>
                                          </p:val>
                                        </p:tav>
                                      </p:tavLst>
                                    </p:anim>
                                    <p:anim calcmode="lin" valueType="num">
                                      <p:cBhvr>
                                        <p:cTn id="13" dur="500" fill="hold"/>
                                        <p:tgtEl>
                                          <p:spTgt spid="10243"/>
                                        </p:tgtEl>
                                        <p:attrNameLst>
                                          <p:attrName>ppt_h</p:attrName>
                                        </p:attrNameLst>
                                      </p:cBhvr>
                                      <p:tavLst>
                                        <p:tav tm="0">
                                          <p:val>
                                            <p:fltVal val="0"/>
                                          </p:val>
                                        </p:tav>
                                        <p:tav tm="100000">
                                          <p:val>
                                            <p:strVal val="#ppt_h"/>
                                          </p:val>
                                        </p:tav>
                                      </p:tavLst>
                                    </p:anim>
                                    <p:animEffect transition="in" filter="fade">
                                      <p:cBhvr>
                                        <p:cTn id="14" dur="5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9" name="Rectangle 3"/>
          <p:cNvSpPr>
            <a:spLocks noGrp="1" noChangeArrowheads="1"/>
          </p:cNvSpPr>
          <p:nvPr>
            <p:ph idx="1"/>
          </p:nvPr>
        </p:nvSpPr>
        <p:spPr>
          <a:xfrm>
            <a:off x="531812" y="1447800"/>
            <a:ext cx="11058819" cy="4751388"/>
          </a:xfrm>
        </p:spPr>
        <p:txBody>
          <a:bodyPr>
            <a:normAutofit/>
          </a:bodyPr>
          <a:lstStyle/>
          <a:p>
            <a:pPr marL="0" indent="0">
              <a:buNone/>
            </a:pPr>
            <a:r>
              <a:rPr lang="en-US" sz="2400" b="1" dirty="0">
                <a:solidFill>
                  <a:srgbClr val="FF6600"/>
                </a:solidFill>
                <a:latin typeface="Calibri" pitchFamily="34" charset="0"/>
              </a:rPr>
              <a:t>What is a Pro-Forma Invoice?</a:t>
            </a:r>
            <a:endParaRPr lang="en-US" sz="2400" dirty="0">
              <a:solidFill>
                <a:srgbClr val="FF6600"/>
              </a:solidFill>
              <a:latin typeface="Calibri" pitchFamily="34" charset="0"/>
            </a:endParaRPr>
          </a:p>
          <a:p>
            <a:pPr marL="0" indent="0"/>
            <a:endParaRPr lang="en-US" sz="2400" b="1" dirty="0">
              <a:latin typeface="Calibri" pitchFamily="34" charset="0"/>
            </a:endParaRPr>
          </a:p>
          <a:p>
            <a:pPr marL="0" indent="0">
              <a:buNone/>
            </a:pPr>
            <a:r>
              <a:rPr lang="en-US" sz="2400" dirty="0">
                <a:latin typeface="Calibri" pitchFamily="34" charset="0"/>
              </a:rPr>
              <a:t>The Pro-Forma invoice is an </a:t>
            </a:r>
            <a:r>
              <a:rPr lang="en-US" sz="2400" b="1" dirty="0">
                <a:solidFill>
                  <a:srgbClr val="FF0000"/>
                </a:solidFill>
                <a:latin typeface="Calibri" pitchFamily="34" charset="0"/>
              </a:rPr>
              <a:t>importer’s statement of value </a:t>
            </a:r>
            <a:r>
              <a:rPr lang="en-US" sz="2400" dirty="0">
                <a:latin typeface="Calibri" pitchFamily="34" charset="0"/>
              </a:rPr>
              <a:t>or the </a:t>
            </a:r>
            <a:r>
              <a:rPr lang="en-US" sz="2400" b="1" dirty="0">
                <a:solidFill>
                  <a:srgbClr val="FF0000"/>
                </a:solidFill>
                <a:latin typeface="Calibri" pitchFamily="34" charset="0"/>
              </a:rPr>
              <a:t>price paid in the form of an invoice</a:t>
            </a:r>
            <a:r>
              <a:rPr lang="en-US" sz="2400" dirty="0">
                <a:latin typeface="Calibri" pitchFamily="34" charset="0"/>
              </a:rPr>
              <a:t> for the purpose of Customs control.</a:t>
            </a:r>
            <a:endParaRPr lang="en-US" sz="2400" b="1" dirty="0">
              <a:latin typeface="Calibri" pitchFamily="34" charset="0"/>
            </a:endParaRPr>
          </a:p>
        </p:txBody>
      </p:sp>
      <p:pic>
        <p:nvPicPr>
          <p:cNvPr id="1243141" name="Picture 5" descr="Customs 23"/>
          <p:cNvPicPr>
            <a:picLocks noChangeAspect="1" noChangeArrowheads="1"/>
          </p:cNvPicPr>
          <p:nvPr/>
        </p:nvPicPr>
        <p:blipFill>
          <a:blip r:embed="rId2" cstate="print"/>
          <a:srcRect/>
          <a:stretch>
            <a:fillRect/>
          </a:stretch>
        </p:blipFill>
        <p:spPr bwMode="auto">
          <a:xfrm>
            <a:off x="4203940" y="3200399"/>
            <a:ext cx="3566872" cy="3581401"/>
          </a:xfrm>
          <a:prstGeom prst="rect">
            <a:avLst/>
          </a:prstGeom>
          <a:noFill/>
          <a:ln w="9525">
            <a:noFill/>
            <a:miter lim="800000"/>
            <a:headEnd/>
            <a:tailEnd/>
          </a:ln>
        </p:spPr>
      </p:pic>
      <p:sp>
        <p:nvSpPr>
          <p:cNvPr id="5" name="Title 1"/>
          <p:cNvSpPr>
            <a:spLocks noGrp="1"/>
          </p:cNvSpPr>
          <p:nvPr>
            <p:ph type="title" idx="4294967295"/>
          </p:nvPr>
        </p:nvSpPr>
        <p:spPr>
          <a:xfrm>
            <a:off x="3960812" y="685800"/>
            <a:ext cx="4572000" cy="701675"/>
          </a:xfrm>
        </p:spPr>
        <p:txBody>
          <a:bodyPr>
            <a:noAutofit/>
          </a:bodyPr>
          <a:lstStyle/>
          <a:p>
            <a:r>
              <a:rPr lang="en-US" sz="4000" b="1" dirty="0">
                <a:solidFill>
                  <a:srgbClr val="33309C"/>
                </a:solidFill>
                <a:cs typeface="David" pitchFamily="34" charset="-79"/>
              </a:rPr>
              <a:t>Pro Forma </a:t>
            </a:r>
            <a:r>
              <a:rPr lang="en-US" sz="4000" b="1" dirty="0">
                <a:solidFill>
                  <a:srgbClr val="F68426"/>
                </a:solidFill>
                <a:cs typeface="David" pitchFamily="34" charset="-79"/>
              </a:rPr>
              <a:t>Invoice</a:t>
            </a:r>
          </a:p>
        </p:txBody>
      </p:sp>
      <p:sp>
        <p:nvSpPr>
          <p:cNvPr id="2" name="TextBox 1">
            <a:extLst>
              <a:ext uri="{FF2B5EF4-FFF2-40B4-BE49-F238E27FC236}">
                <a16:creationId xmlns:a16="http://schemas.microsoft.com/office/drawing/2014/main" id="{291EBCE5-2F5C-F3E7-BB0B-0522161A13B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E627B8F7-FD37-06E5-08B5-F0C8DFD2D2CF}"/>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43139">
                                            <p:txEl>
                                              <p:pRg st="0" end="0"/>
                                            </p:txEl>
                                          </p:spTgt>
                                        </p:tgtEl>
                                        <p:attrNameLst>
                                          <p:attrName>style.visibility</p:attrName>
                                        </p:attrNameLst>
                                      </p:cBhvr>
                                      <p:to>
                                        <p:strVal val="visible"/>
                                      </p:to>
                                    </p:set>
                                    <p:anim calcmode="lin" valueType="num">
                                      <p:cBhvr>
                                        <p:cTn id="12" dur="500" fill="hold"/>
                                        <p:tgtEl>
                                          <p:spTgt spid="124313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43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243139">
                                            <p:txEl>
                                              <p:pRg st="2" end="2"/>
                                            </p:txEl>
                                          </p:spTgt>
                                        </p:tgtEl>
                                        <p:attrNameLst>
                                          <p:attrName>style.visibility</p:attrName>
                                        </p:attrNameLst>
                                      </p:cBhvr>
                                      <p:to>
                                        <p:strVal val="visible"/>
                                      </p:to>
                                    </p:set>
                                    <p:animScale>
                                      <p:cBhvr>
                                        <p:cTn id="18" dur="1000" decel="50000" fill="hold">
                                          <p:stCondLst>
                                            <p:cond delay="0"/>
                                          </p:stCondLst>
                                        </p:cTn>
                                        <p:tgtEl>
                                          <p:spTgt spid="124313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243139">
                                            <p:txEl>
                                              <p:pRg st="2" end="2"/>
                                            </p:txEl>
                                          </p:spTgt>
                                        </p:tgtEl>
                                        <p:attrNameLst>
                                          <p:attrName>ppt_x</p:attrName>
                                          <p:attrName>ppt_y</p:attrName>
                                        </p:attrNameLst>
                                      </p:cBhvr>
                                    </p:animMotion>
                                    <p:animEffect transition="in" filter="fade">
                                      <p:cBhvr>
                                        <p:cTn id="20" dur="1000"/>
                                        <p:tgtEl>
                                          <p:spTgt spid="12431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43141"/>
                                        </p:tgtEl>
                                        <p:attrNameLst>
                                          <p:attrName>style.visibility</p:attrName>
                                        </p:attrNameLst>
                                      </p:cBhvr>
                                      <p:to>
                                        <p:strVal val="visible"/>
                                      </p:to>
                                    </p:set>
                                    <p:anim calcmode="lin" valueType="num">
                                      <p:cBhvr>
                                        <p:cTn id="25" dur="500" fill="hold"/>
                                        <p:tgtEl>
                                          <p:spTgt spid="1243141"/>
                                        </p:tgtEl>
                                        <p:attrNameLst>
                                          <p:attrName>ppt_w</p:attrName>
                                        </p:attrNameLst>
                                      </p:cBhvr>
                                      <p:tavLst>
                                        <p:tav tm="0">
                                          <p:val>
                                            <p:fltVal val="0"/>
                                          </p:val>
                                        </p:tav>
                                        <p:tav tm="100000">
                                          <p:val>
                                            <p:strVal val="#ppt_w"/>
                                          </p:val>
                                        </p:tav>
                                      </p:tavLst>
                                    </p:anim>
                                    <p:anim calcmode="lin" valueType="num">
                                      <p:cBhvr>
                                        <p:cTn id="26" dur="500" fill="hold"/>
                                        <p:tgtEl>
                                          <p:spTgt spid="12431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9933"/>
                </a:solidFill>
              </a:rPr>
              <a:t>Customer Packaging (Non-Freight)</a:t>
            </a:r>
          </a:p>
        </p:txBody>
      </p:sp>
      <p:sp>
        <p:nvSpPr>
          <p:cNvPr id="3" name="Content Placeholder 2"/>
          <p:cNvSpPr>
            <a:spLocks noGrp="1"/>
          </p:cNvSpPr>
          <p:nvPr>
            <p:ph sz="half" idx="1"/>
          </p:nvPr>
        </p:nvSpPr>
        <p:spPr/>
        <p:txBody>
          <a:bodyPr>
            <a:normAutofit fontScale="92500" lnSpcReduction="10000"/>
          </a:bodyPr>
          <a:lstStyle/>
          <a:p>
            <a:pPr>
              <a:lnSpc>
                <a:spcPct val="80000"/>
              </a:lnSpc>
            </a:pPr>
            <a:endParaRPr lang="en-GB" b="1" dirty="0"/>
          </a:p>
          <a:p>
            <a:pPr>
              <a:lnSpc>
                <a:spcPct val="80000"/>
              </a:lnSpc>
            </a:pPr>
            <a:r>
              <a:rPr lang="en-GB" b="1" dirty="0"/>
              <a:t>Max Weight = </a:t>
            </a:r>
            <a:r>
              <a:rPr lang="en-GB" b="1" dirty="0">
                <a:solidFill>
                  <a:srgbClr val="FF0000"/>
                </a:solidFill>
              </a:rPr>
              <a:t>32 </a:t>
            </a:r>
            <a:r>
              <a:rPr lang="en-GB" b="1" dirty="0" err="1">
                <a:solidFill>
                  <a:srgbClr val="FF0000"/>
                </a:solidFill>
              </a:rPr>
              <a:t>kgs</a:t>
            </a:r>
            <a:r>
              <a:rPr lang="en-GB" b="1" dirty="0">
                <a:solidFill>
                  <a:srgbClr val="FF0000"/>
                </a:solidFill>
              </a:rPr>
              <a:t>. (per piece)</a:t>
            </a:r>
          </a:p>
          <a:p>
            <a:pPr>
              <a:lnSpc>
                <a:spcPct val="80000"/>
              </a:lnSpc>
            </a:pPr>
            <a:endParaRPr lang="en-GB" b="1" dirty="0"/>
          </a:p>
          <a:p>
            <a:pPr>
              <a:lnSpc>
                <a:spcPct val="80000"/>
              </a:lnSpc>
            </a:pPr>
            <a:r>
              <a:rPr lang="en-GB" b="1" dirty="0"/>
              <a:t>Max Size = </a:t>
            </a:r>
            <a:r>
              <a:rPr lang="en-GB" b="1" dirty="0">
                <a:solidFill>
                  <a:srgbClr val="FF0000"/>
                </a:solidFill>
              </a:rPr>
              <a:t>280cm x 120cm x 130 cm (L, W, H)</a:t>
            </a:r>
          </a:p>
          <a:p>
            <a:pPr>
              <a:lnSpc>
                <a:spcPct val="80000"/>
              </a:lnSpc>
            </a:pPr>
            <a:endParaRPr lang="en-GB" b="1" dirty="0"/>
          </a:p>
          <a:p>
            <a:r>
              <a:rPr lang="en-US" b="1" dirty="0"/>
              <a:t>Maximum Carriage Value Limited to: </a:t>
            </a:r>
            <a:r>
              <a:rPr lang="en-US" b="1" dirty="0">
                <a:solidFill>
                  <a:srgbClr val="FF0000"/>
                </a:solidFill>
              </a:rPr>
              <a:t>SAR 187,500</a:t>
            </a:r>
          </a:p>
          <a:p>
            <a:pPr>
              <a:buNone/>
            </a:pPr>
            <a:r>
              <a:rPr lang="en-GB" b="1" i="1" dirty="0">
                <a:solidFill>
                  <a:srgbClr val="FF0000"/>
                </a:solidFill>
              </a:rPr>
              <a:t>** May be lower or higher depending on country of destination - SRG</a:t>
            </a:r>
          </a:p>
          <a:p>
            <a:endParaRPr lang="en-US" b="1" dirty="0"/>
          </a:p>
          <a:p>
            <a:pPr>
              <a:lnSpc>
                <a:spcPct val="90000"/>
              </a:lnSpc>
            </a:pPr>
            <a:r>
              <a:rPr lang="en-GB" b="1" dirty="0"/>
              <a:t>MPS (Multiple Piece Shipment): </a:t>
            </a:r>
            <a:r>
              <a:rPr lang="en-GB" b="1" dirty="0">
                <a:solidFill>
                  <a:srgbClr val="FF0000"/>
                </a:solidFill>
              </a:rPr>
              <a:t>Available</a:t>
            </a:r>
            <a:endParaRPr lang="en-US" dirty="0"/>
          </a:p>
        </p:txBody>
      </p:sp>
      <p:pic>
        <p:nvPicPr>
          <p:cNvPr id="11" name="Content Placeholder 10" descr="Boxes.jpg"/>
          <p:cNvPicPr>
            <a:picLocks noGrp="1" noChangeAspect="1"/>
          </p:cNvPicPr>
          <p:nvPr>
            <p:ph sz="half" idx="2"/>
          </p:nvPr>
        </p:nvPicPr>
        <p:blipFill>
          <a:blip r:embed="rId2" cstate="print"/>
          <a:stretch>
            <a:fillRect/>
          </a:stretch>
        </p:blipFill>
        <p:spPr>
          <a:xfrm>
            <a:off x="7923212" y="1981200"/>
            <a:ext cx="4019043" cy="2362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Documents\IBU\UAE\PPT Pics\packages.jpg"/>
          <p:cNvPicPr>
            <a:picLocks noChangeAspect="1" noChangeArrowheads="1"/>
          </p:cNvPicPr>
          <p:nvPr/>
        </p:nvPicPr>
        <p:blipFill>
          <a:blip r:embed="rId3" cstate="print"/>
          <a:srcRect/>
          <a:stretch>
            <a:fillRect/>
          </a:stretch>
        </p:blipFill>
        <p:spPr bwMode="auto">
          <a:xfrm>
            <a:off x="6551612" y="4495800"/>
            <a:ext cx="2990850" cy="1990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6F5F98CF-5DA3-FBDB-DDB4-A290F8C9895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6" name="Picture 5" descr="d:\Data\DesktopFiles\Strategy 2021\SMSA STRATEGY LOGO Landscape colored.png">
            <a:extLst>
              <a:ext uri="{FF2B5EF4-FFF2-40B4-BE49-F238E27FC236}">
                <a16:creationId xmlns:a16="http://schemas.microsoft.com/office/drawing/2014/main" id="{091391E3-08F1-6797-F975-21D119751C15}"/>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3960812" y="685800"/>
            <a:ext cx="4572000" cy="701675"/>
          </a:xfrm>
        </p:spPr>
        <p:txBody>
          <a:bodyPr>
            <a:noAutofit/>
          </a:bodyPr>
          <a:lstStyle/>
          <a:p>
            <a:r>
              <a:rPr lang="en-US" sz="4000" b="1" dirty="0">
                <a:solidFill>
                  <a:srgbClr val="33309C"/>
                </a:solidFill>
                <a:cs typeface="David" pitchFamily="34" charset="-79"/>
              </a:rPr>
              <a:t>Pro Forma </a:t>
            </a:r>
            <a:r>
              <a:rPr lang="en-US" sz="4000" b="1" dirty="0">
                <a:solidFill>
                  <a:srgbClr val="F68426"/>
                </a:solidFill>
                <a:cs typeface="David" pitchFamily="34" charset="-79"/>
              </a:rPr>
              <a:t>Invoice</a:t>
            </a:r>
          </a:p>
        </p:txBody>
      </p:sp>
      <p:pic>
        <p:nvPicPr>
          <p:cNvPr id="6146" name="Picture 2" descr="D:\Documents\2018 Projects\ISO 10015\Training Materials Revised\SGO\Pics\Pro Forma Invoice.gif"/>
          <p:cNvPicPr>
            <a:picLocks noChangeAspect="1" noChangeArrowheads="1"/>
          </p:cNvPicPr>
          <p:nvPr/>
        </p:nvPicPr>
        <p:blipFill>
          <a:blip r:embed="rId3" cstate="print"/>
          <a:srcRect/>
          <a:stretch>
            <a:fillRect/>
          </a:stretch>
        </p:blipFill>
        <p:spPr bwMode="auto">
          <a:xfrm>
            <a:off x="1065212" y="1558452"/>
            <a:ext cx="3962400" cy="5142690"/>
          </a:xfrm>
          <a:prstGeom prst="rect">
            <a:avLst/>
          </a:prstGeom>
          <a:noFill/>
        </p:spPr>
      </p:pic>
      <p:pic>
        <p:nvPicPr>
          <p:cNvPr id="6148" name="Picture 4" descr="D:\Documents\2018 Projects\ISO 10015\Training Materials Revised\SGO\Pics\Pro Forma Invoice 2.jpg"/>
          <p:cNvPicPr>
            <a:picLocks noChangeAspect="1" noChangeArrowheads="1"/>
          </p:cNvPicPr>
          <p:nvPr/>
        </p:nvPicPr>
        <p:blipFill>
          <a:blip r:embed="rId4" cstate="print"/>
          <a:srcRect/>
          <a:stretch>
            <a:fillRect/>
          </a:stretch>
        </p:blipFill>
        <p:spPr bwMode="auto">
          <a:xfrm>
            <a:off x="6323012" y="1524000"/>
            <a:ext cx="3553970" cy="5145054"/>
          </a:xfrm>
          <a:prstGeom prst="rect">
            <a:avLst/>
          </a:prstGeom>
          <a:noFill/>
        </p:spPr>
      </p:pic>
      <p:sp>
        <p:nvSpPr>
          <p:cNvPr id="2" name="TextBox 1">
            <a:extLst>
              <a:ext uri="{FF2B5EF4-FFF2-40B4-BE49-F238E27FC236}">
                <a16:creationId xmlns:a16="http://schemas.microsoft.com/office/drawing/2014/main" id="{52830238-3B44-0D2F-43AD-BD218C88ABB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632F5380-AEBC-B7A4-CD19-68BC74A5AC0C}"/>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500" fill="hold"/>
                                        <p:tgtEl>
                                          <p:spTgt spid="6146"/>
                                        </p:tgtEl>
                                        <p:attrNameLst>
                                          <p:attrName>ppt_w</p:attrName>
                                        </p:attrNameLst>
                                      </p:cBhvr>
                                      <p:tavLst>
                                        <p:tav tm="0">
                                          <p:val>
                                            <p:fltVal val="0"/>
                                          </p:val>
                                        </p:tav>
                                        <p:tav tm="100000">
                                          <p:val>
                                            <p:strVal val="#ppt_w"/>
                                          </p:val>
                                        </p:tav>
                                      </p:tavLst>
                                    </p:anim>
                                    <p:anim calcmode="lin" valueType="num">
                                      <p:cBhvr>
                                        <p:cTn id="13" dur="500" fill="hold"/>
                                        <p:tgtEl>
                                          <p:spTgt spid="614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7043185" y="5791200"/>
            <a:ext cx="1946827" cy="914400"/>
          </a:xfrm>
          <a:prstGeom prst="rect">
            <a:avLst/>
          </a:prstGeom>
          <a:noFill/>
          <a:ln w="9525">
            <a:noFill/>
            <a:miter lim="800000"/>
            <a:headEnd/>
            <a:tailEnd/>
          </a:ln>
          <a:effectLst/>
        </p:spPr>
      </p:pic>
      <p:sp>
        <p:nvSpPr>
          <p:cNvPr id="8" name="Title 1"/>
          <p:cNvSpPr>
            <a:spLocks noGrp="1"/>
          </p:cNvSpPr>
          <p:nvPr>
            <p:ph type="title" idx="4294967295"/>
          </p:nvPr>
        </p:nvSpPr>
        <p:spPr>
          <a:xfrm>
            <a:off x="3960812" y="685800"/>
            <a:ext cx="4572000" cy="701675"/>
          </a:xfrm>
        </p:spPr>
        <p:txBody>
          <a:bodyPr>
            <a:noAutofit/>
          </a:bodyPr>
          <a:lstStyle/>
          <a:p>
            <a:r>
              <a:rPr lang="en-US" sz="4000" b="1" dirty="0">
                <a:solidFill>
                  <a:srgbClr val="33309C"/>
                </a:solidFill>
                <a:cs typeface="David" pitchFamily="34" charset="-79"/>
              </a:rPr>
              <a:t>Packing </a:t>
            </a:r>
            <a:r>
              <a:rPr lang="en-US" sz="4000" b="1" dirty="0">
                <a:solidFill>
                  <a:srgbClr val="F68426"/>
                </a:solidFill>
                <a:cs typeface="David" pitchFamily="34" charset="-79"/>
              </a:rPr>
              <a:t>List</a:t>
            </a:r>
          </a:p>
        </p:txBody>
      </p:sp>
      <p:sp>
        <p:nvSpPr>
          <p:cNvPr id="9" name="Rectangle 3"/>
          <p:cNvSpPr txBox="1">
            <a:spLocks noChangeArrowheads="1"/>
          </p:cNvSpPr>
          <p:nvPr/>
        </p:nvSpPr>
        <p:spPr>
          <a:xfrm>
            <a:off x="379412" y="1371600"/>
            <a:ext cx="7618016" cy="5257800"/>
          </a:xfrm>
          <a:prstGeom prst="rect">
            <a:avLst/>
          </a:prstGeom>
        </p:spPr>
        <p:txBody>
          <a:bodyPr vert="horz" lIns="108827" tIns="54413" rIns="108827" bIns="54413">
            <a:normAutofit fontScale="92500" lnSpcReduction="10000"/>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000" u="none" strike="noStrike" kern="1200" cap="none" spc="0" normalizeH="0" baseline="0" noProof="0" dirty="0">
              <a:ln>
                <a:noFill/>
              </a:ln>
              <a:solidFill>
                <a:schemeClr val="tx2"/>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400" b="1" u="none" strike="noStrike" kern="1200" cap="none" spc="0" normalizeH="0" baseline="0" noProof="0" dirty="0">
                <a:ln>
                  <a:noFill/>
                </a:ln>
                <a:solidFill>
                  <a:srgbClr val="FF6600"/>
                </a:solidFill>
                <a:effectLst/>
                <a:uLnTx/>
                <a:uFillTx/>
                <a:latin typeface="Calibri" pitchFamily="34" charset="0"/>
                <a:ea typeface="+mn-ea"/>
                <a:cs typeface="Arial" pitchFamily="34" charset="0"/>
              </a:rPr>
              <a:t>What is a Packing List?</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400" u="none" strike="noStrike" kern="1200" cap="none" spc="0" normalizeH="0" baseline="0" noProof="0" dirty="0">
                <a:ln>
                  <a:noFill/>
                </a:ln>
                <a:solidFill>
                  <a:schemeClr val="tx2"/>
                </a:solidFill>
                <a:effectLst/>
                <a:uLnTx/>
                <a:uFillTx/>
                <a:latin typeface="Calibri" pitchFamily="34" charset="0"/>
                <a:ea typeface="+mn-ea"/>
                <a:cs typeface="Arial" pitchFamily="34" charset="0"/>
              </a:rPr>
              <a:t>	</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400" u="none" strike="noStrike" kern="1200" cap="none" spc="0" normalizeH="0" baseline="0" noProof="0" dirty="0">
                <a:ln>
                  <a:noFill/>
                </a:ln>
                <a:solidFill>
                  <a:schemeClr val="tx2"/>
                </a:solidFill>
                <a:effectLst/>
                <a:uLnTx/>
                <a:uFillTx/>
                <a:latin typeface="Calibri" pitchFamily="34" charset="0"/>
                <a:ea typeface="+mn-ea"/>
                <a:cs typeface="Arial" pitchFamily="34" charset="0"/>
              </a:rPr>
              <a:t>A</a:t>
            </a:r>
            <a:r>
              <a:rPr kumimoji="0" lang="en-US" sz="2400" u="none" strike="noStrike" kern="1200" cap="none" spc="0" normalizeH="0" noProof="0" dirty="0">
                <a:ln>
                  <a:noFill/>
                </a:ln>
                <a:solidFill>
                  <a:schemeClr val="tx2"/>
                </a:solidFill>
                <a:effectLst/>
                <a:uLnTx/>
                <a:uFillTx/>
                <a:latin typeface="Calibri" pitchFamily="34" charset="0"/>
                <a:ea typeface="+mn-ea"/>
                <a:cs typeface="Arial" pitchFamily="34" charset="0"/>
              </a:rPr>
              <a:t> Customs officials use this to check the cargo. A Packing List must be included with an </a:t>
            </a:r>
            <a:r>
              <a:rPr kumimoji="0" lang="en-US" sz="2400" u="none" strike="noStrike" kern="1200" cap="none" spc="0" normalizeH="0" noProof="0" dirty="0">
                <a:ln>
                  <a:noFill/>
                </a:ln>
                <a:solidFill>
                  <a:srgbClr val="FF0000"/>
                </a:solidFill>
                <a:effectLst/>
                <a:uLnTx/>
                <a:uFillTx/>
                <a:latin typeface="Calibri" pitchFamily="34" charset="0"/>
                <a:ea typeface="+mn-ea"/>
                <a:cs typeface="Arial" pitchFamily="34" charset="0"/>
              </a:rPr>
              <a:t>MPS shipment </a:t>
            </a:r>
            <a:r>
              <a:rPr kumimoji="0" lang="en-US" sz="2400" u="none" strike="noStrike" kern="1200" cap="none" spc="0" normalizeH="0" noProof="0" dirty="0">
                <a:ln>
                  <a:noFill/>
                </a:ln>
                <a:solidFill>
                  <a:schemeClr val="tx2"/>
                </a:solidFill>
                <a:effectLst/>
                <a:uLnTx/>
                <a:uFillTx/>
                <a:latin typeface="Calibri" pitchFamily="34" charset="0"/>
                <a:ea typeface="+mn-ea"/>
                <a:cs typeface="Arial" pitchFamily="34" charset="0"/>
              </a:rPr>
              <a:t>if required information is </a:t>
            </a:r>
            <a:r>
              <a:rPr kumimoji="0" lang="en-US" sz="2400" u="none" strike="noStrike" kern="1200" cap="none" spc="0" normalizeH="0" noProof="0" dirty="0">
                <a:ln>
                  <a:noFill/>
                </a:ln>
                <a:solidFill>
                  <a:srgbClr val="FF0000"/>
                </a:solidFill>
                <a:effectLst/>
                <a:uLnTx/>
                <a:uFillTx/>
                <a:latin typeface="Calibri" pitchFamily="34" charset="0"/>
                <a:ea typeface="+mn-ea"/>
                <a:cs typeface="Arial" pitchFamily="34" charset="0"/>
              </a:rPr>
              <a:t>not listed on the CI (Commercial Invoice). </a:t>
            </a:r>
            <a:r>
              <a:rPr kumimoji="0" lang="en-US" sz="2400" u="none" strike="noStrike" kern="1200" cap="none" spc="0" normalizeH="0" noProof="0" dirty="0">
                <a:ln>
                  <a:noFill/>
                </a:ln>
                <a:solidFill>
                  <a:schemeClr val="tx2"/>
                </a:solidFill>
                <a:effectLst/>
                <a:uLnTx/>
                <a:uFillTx/>
                <a:latin typeface="Calibri" pitchFamily="34" charset="0"/>
                <a:ea typeface="+mn-ea"/>
                <a:cs typeface="Arial" pitchFamily="34" charset="0"/>
              </a:rPr>
              <a:t>This is completed by the </a:t>
            </a:r>
            <a:r>
              <a:rPr kumimoji="0" lang="en-US" sz="2400" u="none" strike="noStrike" kern="1200" cap="none" spc="0" normalizeH="0" noProof="0" dirty="0">
                <a:ln>
                  <a:noFill/>
                </a:ln>
                <a:solidFill>
                  <a:srgbClr val="FF0000"/>
                </a:solidFill>
                <a:effectLst/>
                <a:uLnTx/>
                <a:uFillTx/>
                <a:latin typeface="Calibri" pitchFamily="34" charset="0"/>
                <a:ea typeface="+mn-ea"/>
                <a:cs typeface="Arial" pitchFamily="34" charset="0"/>
              </a:rPr>
              <a:t>Sender/Shipper</a:t>
            </a:r>
            <a:r>
              <a:rPr kumimoji="0" lang="en-US" sz="2400" u="none" strike="noStrike" kern="1200" cap="none" spc="0" normalizeH="0" noProof="0" dirty="0">
                <a:ln>
                  <a:noFill/>
                </a:ln>
                <a:solidFill>
                  <a:schemeClr val="tx2"/>
                </a:solidFill>
                <a:effectLst/>
                <a:uLnTx/>
                <a:uFillTx/>
                <a:latin typeface="Calibri" pitchFamily="34" charset="0"/>
                <a:ea typeface="+mn-ea"/>
                <a:cs typeface="Arial" pitchFamily="34" charset="0"/>
              </a:rPr>
              <a:t>.</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lang="en-US" sz="2400" baseline="0" dirty="0">
              <a:solidFill>
                <a:schemeClr val="tx2"/>
              </a:solidFill>
              <a:latin typeface="Calibri"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400" b="1" u="none" strike="noStrike" kern="1200" cap="none" spc="0" normalizeH="0" baseline="0" noProof="0" dirty="0">
                <a:ln>
                  <a:noFill/>
                </a:ln>
                <a:solidFill>
                  <a:schemeClr val="tx2"/>
                </a:solidFill>
                <a:effectLst/>
                <a:uLnTx/>
                <a:uFillTx/>
                <a:latin typeface="Calibri" pitchFamily="34" charset="0"/>
                <a:ea typeface="+mn-ea"/>
                <a:cs typeface="Arial" pitchFamily="34" charset="0"/>
              </a:rPr>
              <a:t>Information in</a:t>
            </a:r>
            <a:r>
              <a:rPr kumimoji="0" lang="en-US" sz="2400" b="1" u="none" strike="noStrike" kern="1200" cap="none" spc="0" normalizeH="0" noProof="0" dirty="0">
                <a:ln>
                  <a:noFill/>
                </a:ln>
                <a:solidFill>
                  <a:schemeClr val="tx2"/>
                </a:solidFill>
                <a:effectLst/>
                <a:uLnTx/>
                <a:uFillTx/>
                <a:latin typeface="Calibri" pitchFamily="34" charset="0"/>
                <a:ea typeface="+mn-ea"/>
                <a:cs typeface="Arial" pitchFamily="34" charset="0"/>
              </a:rPr>
              <a:t> a Packing List:</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lang="en-US" sz="2400" dirty="0">
                <a:solidFill>
                  <a:schemeClr val="tx2"/>
                </a:solidFill>
                <a:latin typeface="Calibri" pitchFamily="34" charset="0"/>
                <a:cs typeface="Arial" pitchFamily="34" charset="0"/>
              </a:rPr>
              <a:t> Itemized list of materials for each package</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lang="en-US" sz="2400" dirty="0">
                <a:solidFill>
                  <a:schemeClr val="tx2"/>
                </a:solidFill>
                <a:latin typeface="Calibri" pitchFamily="34" charset="0"/>
                <a:cs typeface="Arial" pitchFamily="34" charset="0"/>
              </a:rPr>
              <a:t> Type of Packaging (Box, Crate, Etc.)</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kumimoji="0" lang="en-US" sz="2400" u="none" strike="noStrike" kern="1200" cap="none" spc="0" normalizeH="0" noProof="0" dirty="0">
                <a:ln>
                  <a:noFill/>
                </a:ln>
                <a:solidFill>
                  <a:schemeClr val="tx2"/>
                </a:solidFill>
                <a:effectLst/>
                <a:uLnTx/>
                <a:uFillTx/>
                <a:latin typeface="Calibri" pitchFamily="34" charset="0"/>
                <a:ea typeface="+mn-ea"/>
                <a:cs typeface="Arial" pitchFamily="34" charset="0"/>
              </a:rPr>
              <a:t> Weight(s) and Measurement(s)</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lang="en-US" sz="2400" dirty="0">
                <a:solidFill>
                  <a:schemeClr val="tx2"/>
                </a:solidFill>
                <a:latin typeface="Calibri" pitchFamily="34" charset="0"/>
                <a:cs typeface="Arial" pitchFamily="34" charset="0"/>
              </a:rPr>
              <a:t> Package Markings, Sender’s and Buyer’s References</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kumimoji="0" lang="en-US" sz="2400" u="none" strike="noStrike" kern="1200" cap="none" spc="0" normalizeH="0" baseline="0" noProof="0" dirty="0">
                <a:ln>
                  <a:noFill/>
                </a:ln>
                <a:solidFill>
                  <a:schemeClr val="tx2"/>
                </a:solidFill>
                <a:effectLst/>
                <a:uLnTx/>
                <a:uFillTx/>
                <a:latin typeface="Calibri" pitchFamily="34" charset="0"/>
                <a:ea typeface="+mn-ea"/>
                <a:cs typeface="Arial" pitchFamily="34" charset="0"/>
              </a:rPr>
              <a:t> </a:t>
            </a:r>
            <a:r>
              <a:rPr lang="en-US" sz="2400" dirty="0">
                <a:solidFill>
                  <a:schemeClr val="tx2"/>
                </a:solidFill>
                <a:latin typeface="Calibri" pitchFamily="34" charset="0"/>
                <a:cs typeface="Arial" pitchFamily="34" charset="0"/>
              </a:rPr>
              <a:t>Information must not contradict AWB and CI</a:t>
            </a:r>
            <a:endParaRPr kumimoji="0" lang="en-US" sz="2400" u="none" strike="noStrike" kern="1200" cap="none" spc="0" normalizeH="0" baseline="0" noProof="0" dirty="0">
              <a:ln>
                <a:noFill/>
              </a:ln>
              <a:solidFill>
                <a:schemeClr val="tx2"/>
              </a:solidFill>
              <a:effectLst/>
              <a:uLnTx/>
              <a:uFillTx/>
              <a:latin typeface="Calibri" pitchFamily="34" charset="0"/>
              <a:ea typeface="+mn-ea"/>
              <a:cs typeface="Arial" pitchFamily="34" charset="0"/>
            </a:endParaRPr>
          </a:p>
        </p:txBody>
      </p:sp>
      <p:pic>
        <p:nvPicPr>
          <p:cNvPr id="11266" name="Picture 2" descr="D:\Documents\2018 Projects\ISO 10015\Training Materials Revised\SGO\Pics\Packing List.png"/>
          <p:cNvPicPr>
            <a:picLocks noChangeAspect="1" noChangeArrowheads="1"/>
          </p:cNvPicPr>
          <p:nvPr/>
        </p:nvPicPr>
        <p:blipFill>
          <a:blip r:embed="rId3" cstate="print"/>
          <a:srcRect/>
          <a:stretch>
            <a:fillRect/>
          </a:stretch>
        </p:blipFill>
        <p:spPr bwMode="auto">
          <a:xfrm>
            <a:off x="8151812" y="914400"/>
            <a:ext cx="3679341" cy="4876800"/>
          </a:xfrm>
          <a:prstGeom prst="rect">
            <a:avLst/>
          </a:prstGeom>
          <a:noFill/>
        </p:spPr>
      </p:pic>
      <p:sp>
        <p:nvSpPr>
          <p:cNvPr id="2" name="TextBox 1">
            <a:extLst>
              <a:ext uri="{FF2B5EF4-FFF2-40B4-BE49-F238E27FC236}">
                <a16:creationId xmlns:a16="http://schemas.microsoft.com/office/drawing/2014/main" id="{18C5F25B-4A03-AD11-F01A-6CF49CA6EA2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50B72BD0-190F-23B6-76FD-2A1006AA4355}"/>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Scale>
                                      <p:cBhvr>
                                        <p:cTn id="28" dur="1000" decel="50000" fill="hold">
                                          <p:stCondLst>
                                            <p:cond delay="0"/>
                                          </p:stCondLst>
                                        </p:cTn>
                                        <p:tgtEl>
                                          <p:spTgt spid="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xEl>
                                              <p:pRg st="3" end="3"/>
                                            </p:txEl>
                                          </p:spTgt>
                                        </p:tgtEl>
                                        <p:attrNameLst>
                                          <p:attrName>ppt_x</p:attrName>
                                          <p:attrName>ppt_y</p:attrName>
                                        </p:attrNameLst>
                                      </p:cBhvr>
                                    </p:animMotion>
                                    <p:animEffect transition="in" filter="fade">
                                      <p:cBhvr>
                                        <p:cTn id="30" dur="10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Scale>
                                      <p:cBhvr>
                                        <p:cTn id="35" dur="1000" decel="50000" fill="hold">
                                          <p:stCondLst>
                                            <p:cond delay="0"/>
                                          </p:stCondLst>
                                        </p:cTn>
                                        <p:tgtEl>
                                          <p:spTgt spid="9">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9">
                                            <p:txEl>
                                              <p:pRg st="5" end="5"/>
                                            </p:txEl>
                                          </p:spTgt>
                                        </p:tgtEl>
                                        <p:attrNameLst>
                                          <p:attrName>ppt_x</p:attrName>
                                          <p:attrName>ppt_y</p:attrName>
                                        </p:attrNameLst>
                                      </p:cBhvr>
                                    </p:animMotion>
                                    <p:animEffect transition="in" filter="fade">
                                      <p:cBhvr>
                                        <p:cTn id="37" dur="10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Scale>
                                      <p:cBhvr>
                                        <p:cTn id="42" dur="1000" decel="50000" fill="hold">
                                          <p:stCondLst>
                                            <p:cond delay="0"/>
                                          </p:stCondLst>
                                        </p:cTn>
                                        <p:tgtEl>
                                          <p:spTgt spid="9">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9">
                                            <p:txEl>
                                              <p:pRg st="6" end="6"/>
                                            </p:txEl>
                                          </p:spTgt>
                                        </p:tgtEl>
                                        <p:attrNameLst>
                                          <p:attrName>ppt_x</p:attrName>
                                          <p:attrName>ppt_y</p:attrName>
                                        </p:attrNameLst>
                                      </p:cBhvr>
                                    </p:animMotion>
                                    <p:animEffect transition="in" filter="fade">
                                      <p:cBhvr>
                                        <p:cTn id="44" dur="1000"/>
                                        <p:tgtEl>
                                          <p:spTgt spid="9">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Scale>
                                      <p:cBhvr>
                                        <p:cTn id="49" dur="1000" decel="50000" fill="hold">
                                          <p:stCondLst>
                                            <p:cond delay="0"/>
                                          </p:stCondLst>
                                        </p:cTn>
                                        <p:tgtEl>
                                          <p:spTgt spid="9">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9">
                                            <p:txEl>
                                              <p:pRg st="7" end="7"/>
                                            </p:txEl>
                                          </p:spTgt>
                                        </p:tgtEl>
                                        <p:attrNameLst>
                                          <p:attrName>ppt_x</p:attrName>
                                          <p:attrName>ppt_y</p:attrName>
                                        </p:attrNameLst>
                                      </p:cBhvr>
                                    </p:animMotion>
                                    <p:animEffect transition="in" filter="fade">
                                      <p:cBhvr>
                                        <p:cTn id="51" dur="1000"/>
                                        <p:tgtEl>
                                          <p:spTgt spid="9">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9">
                                            <p:txEl>
                                              <p:pRg st="8" end="8"/>
                                            </p:txEl>
                                          </p:spTgt>
                                        </p:tgtEl>
                                        <p:attrNameLst>
                                          <p:attrName>style.visibility</p:attrName>
                                        </p:attrNameLst>
                                      </p:cBhvr>
                                      <p:to>
                                        <p:strVal val="visible"/>
                                      </p:to>
                                    </p:set>
                                    <p:animScale>
                                      <p:cBhvr>
                                        <p:cTn id="56" dur="1000" decel="50000" fill="hold">
                                          <p:stCondLst>
                                            <p:cond delay="0"/>
                                          </p:stCondLst>
                                        </p:cTn>
                                        <p:tgtEl>
                                          <p:spTgt spid="9">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9">
                                            <p:txEl>
                                              <p:pRg st="8" end="8"/>
                                            </p:txEl>
                                          </p:spTgt>
                                        </p:tgtEl>
                                        <p:attrNameLst>
                                          <p:attrName>ppt_x</p:attrName>
                                          <p:attrName>ppt_y</p:attrName>
                                        </p:attrNameLst>
                                      </p:cBhvr>
                                    </p:animMotion>
                                    <p:animEffect transition="in" filter="fade">
                                      <p:cBhvr>
                                        <p:cTn id="58" dur="1000"/>
                                        <p:tgtEl>
                                          <p:spTgt spid="9">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9">
                                            <p:txEl>
                                              <p:pRg st="9" end="9"/>
                                            </p:txEl>
                                          </p:spTgt>
                                        </p:tgtEl>
                                        <p:attrNameLst>
                                          <p:attrName>style.visibility</p:attrName>
                                        </p:attrNameLst>
                                      </p:cBhvr>
                                      <p:to>
                                        <p:strVal val="visible"/>
                                      </p:to>
                                    </p:set>
                                    <p:animScale>
                                      <p:cBhvr>
                                        <p:cTn id="63" dur="1000" decel="50000" fill="hold">
                                          <p:stCondLst>
                                            <p:cond delay="0"/>
                                          </p:stCondLst>
                                        </p:cTn>
                                        <p:tgtEl>
                                          <p:spTgt spid="9">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9">
                                            <p:txEl>
                                              <p:pRg st="9" end="9"/>
                                            </p:txEl>
                                          </p:spTgt>
                                        </p:tgtEl>
                                        <p:attrNameLst>
                                          <p:attrName>ppt_x</p:attrName>
                                          <p:attrName>ppt_y</p:attrName>
                                        </p:attrNameLst>
                                      </p:cBhvr>
                                    </p:animMotion>
                                    <p:animEffect transition="in" filter="fade">
                                      <p:cBhvr>
                                        <p:cTn id="65" dur="1000"/>
                                        <p:tgtEl>
                                          <p:spTgt spid="9">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2" presetClass="entr" presetSubtype="0" fill="hold" nodeType="clickEffect">
                                  <p:stCondLst>
                                    <p:cond delay="0"/>
                                  </p:stCondLst>
                                  <p:childTnLst>
                                    <p:set>
                                      <p:cBhvr>
                                        <p:cTn id="69" dur="1" fill="hold">
                                          <p:stCondLst>
                                            <p:cond delay="0"/>
                                          </p:stCondLst>
                                        </p:cTn>
                                        <p:tgtEl>
                                          <p:spTgt spid="9">
                                            <p:txEl>
                                              <p:pRg st="10" end="10"/>
                                            </p:txEl>
                                          </p:spTgt>
                                        </p:tgtEl>
                                        <p:attrNameLst>
                                          <p:attrName>style.visibility</p:attrName>
                                        </p:attrNameLst>
                                      </p:cBhvr>
                                      <p:to>
                                        <p:strVal val="visible"/>
                                      </p:to>
                                    </p:set>
                                    <p:animScale>
                                      <p:cBhvr>
                                        <p:cTn id="70" dur="1000" decel="50000" fill="hold">
                                          <p:stCondLst>
                                            <p:cond delay="0"/>
                                          </p:stCondLst>
                                        </p:cTn>
                                        <p:tgtEl>
                                          <p:spTgt spid="9">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9">
                                            <p:txEl>
                                              <p:pRg st="10" end="10"/>
                                            </p:txEl>
                                          </p:spTgt>
                                        </p:tgtEl>
                                        <p:attrNameLst>
                                          <p:attrName>ppt_x</p:attrName>
                                          <p:attrName>ppt_y</p:attrName>
                                        </p:attrNameLst>
                                      </p:cBhvr>
                                    </p:animMotion>
                                    <p:animEffect transition="in" filter="fade">
                                      <p:cBhvr>
                                        <p:cTn id="72"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622139" y="1143000"/>
            <a:ext cx="7453473" cy="4446588"/>
          </a:xfrm>
        </p:spPr>
        <p:txBody>
          <a:bodyPr>
            <a:noAutofit/>
          </a:bodyPr>
          <a:lstStyle/>
          <a:p>
            <a:pPr marL="0" lvl="0" indent="0">
              <a:buNone/>
              <a:defRPr/>
            </a:pPr>
            <a:endParaRPr lang="en-US" sz="2200" b="1" dirty="0">
              <a:solidFill>
                <a:srgbClr val="FF6600"/>
              </a:solidFill>
              <a:latin typeface="Calibri" pitchFamily="34" charset="0"/>
            </a:endParaRPr>
          </a:p>
          <a:p>
            <a:pPr marL="0" lvl="0" indent="0">
              <a:buNone/>
              <a:defRPr/>
            </a:pPr>
            <a:r>
              <a:rPr lang="en-US" sz="2200" b="1" dirty="0">
                <a:solidFill>
                  <a:srgbClr val="FF6600"/>
                </a:solidFill>
                <a:latin typeface="Calibri" pitchFamily="34" charset="0"/>
              </a:rPr>
              <a:t>What is a Certificate of Origin?</a:t>
            </a:r>
          </a:p>
          <a:p>
            <a:pPr marL="0" indent="0">
              <a:buNone/>
            </a:pPr>
            <a:r>
              <a:rPr lang="en-US" sz="2200" dirty="0">
                <a:latin typeface="Calibri" pitchFamily="34" charset="0"/>
              </a:rPr>
              <a:t>The Certificate of Origin is used </a:t>
            </a:r>
            <a:r>
              <a:rPr lang="en-US" sz="2200" dirty="0">
                <a:solidFill>
                  <a:srgbClr val="FF0000"/>
                </a:solidFill>
                <a:latin typeface="Calibri" pitchFamily="34" charset="0"/>
              </a:rPr>
              <a:t>when required by the destination country</a:t>
            </a:r>
            <a:r>
              <a:rPr lang="en-US" sz="2200" dirty="0">
                <a:latin typeface="Calibri" pitchFamily="34" charset="0"/>
              </a:rPr>
              <a:t>. It must not contradict the information on the Commercial Invoice or AWB. Check the current SRG for country &amp; commodity requirements. This </a:t>
            </a:r>
            <a:r>
              <a:rPr lang="en-US" sz="2200" dirty="0">
                <a:solidFill>
                  <a:srgbClr val="FF0000"/>
                </a:solidFill>
                <a:latin typeface="Calibri" pitchFamily="34" charset="0"/>
              </a:rPr>
              <a:t>must be completed </a:t>
            </a:r>
            <a:r>
              <a:rPr lang="en-US" sz="2200" dirty="0">
                <a:latin typeface="Calibri" pitchFamily="34" charset="0"/>
              </a:rPr>
              <a:t>by the </a:t>
            </a:r>
            <a:r>
              <a:rPr lang="en-US" sz="2200" dirty="0">
                <a:solidFill>
                  <a:srgbClr val="FF0000"/>
                </a:solidFill>
                <a:latin typeface="Calibri" pitchFamily="34" charset="0"/>
              </a:rPr>
              <a:t>Shipper </a:t>
            </a:r>
            <a:r>
              <a:rPr lang="en-US" sz="2200" dirty="0">
                <a:latin typeface="Calibri" pitchFamily="34" charset="0"/>
              </a:rPr>
              <a:t>and </a:t>
            </a:r>
            <a:r>
              <a:rPr lang="en-US" sz="2200" b="1" dirty="0">
                <a:solidFill>
                  <a:srgbClr val="FF0000"/>
                </a:solidFill>
                <a:latin typeface="Calibri" pitchFamily="34" charset="0"/>
              </a:rPr>
              <a:t>must be notarized by the Chamber of Commerce. </a:t>
            </a:r>
          </a:p>
          <a:p>
            <a:pPr marL="0" indent="0"/>
            <a:endParaRPr lang="en-US" sz="2200" dirty="0">
              <a:latin typeface="Calibri" pitchFamily="34" charset="0"/>
            </a:endParaRPr>
          </a:p>
          <a:p>
            <a:pPr marL="0" indent="0">
              <a:buNone/>
            </a:pPr>
            <a:r>
              <a:rPr lang="en-US" sz="2200" b="1" dirty="0">
                <a:latin typeface="Calibri" pitchFamily="34" charset="0"/>
              </a:rPr>
              <a:t>Items that often require a Certificate of Origin are:</a:t>
            </a:r>
          </a:p>
          <a:p>
            <a:pPr marL="0" indent="0">
              <a:buFontTx/>
              <a:buChar char="•"/>
            </a:pPr>
            <a:r>
              <a:rPr lang="en-US" sz="2200" b="1" i="1" dirty="0">
                <a:latin typeface="Calibri" pitchFamily="34" charset="0"/>
              </a:rPr>
              <a:t> </a:t>
            </a:r>
            <a:r>
              <a:rPr lang="en-US" sz="2200" dirty="0">
                <a:latin typeface="Calibri" pitchFamily="34" charset="0"/>
              </a:rPr>
              <a:t>Clothing </a:t>
            </a:r>
          </a:p>
          <a:p>
            <a:pPr marL="0" indent="0">
              <a:buFontTx/>
              <a:buChar char="•"/>
            </a:pPr>
            <a:r>
              <a:rPr lang="en-US" sz="2200" dirty="0">
                <a:latin typeface="Calibri" pitchFamily="34" charset="0"/>
              </a:rPr>
              <a:t> Footwear</a:t>
            </a:r>
          </a:p>
          <a:p>
            <a:pPr marL="0" indent="0">
              <a:buFontTx/>
              <a:buChar char="•"/>
            </a:pPr>
            <a:r>
              <a:rPr lang="en-US" sz="2200" dirty="0">
                <a:latin typeface="Calibri" pitchFamily="34" charset="0"/>
              </a:rPr>
              <a:t> Headwear</a:t>
            </a:r>
          </a:p>
          <a:p>
            <a:pPr marL="0" indent="0">
              <a:buFontTx/>
              <a:buChar char="•"/>
            </a:pPr>
            <a:r>
              <a:rPr lang="en-US" sz="2200" b="1" i="1" dirty="0">
                <a:latin typeface="Calibri" pitchFamily="34" charset="0"/>
              </a:rPr>
              <a:t> </a:t>
            </a:r>
            <a:r>
              <a:rPr lang="en-US" sz="2200" dirty="0">
                <a:latin typeface="Calibri" pitchFamily="34" charset="0"/>
              </a:rPr>
              <a:t>Foodstuffs</a:t>
            </a:r>
            <a:endParaRPr lang="en-US" sz="2200" b="1" i="1" dirty="0">
              <a:latin typeface="Calibri" pitchFamily="34" charset="0"/>
            </a:endParaRPr>
          </a:p>
        </p:txBody>
      </p:sp>
      <p:pic>
        <p:nvPicPr>
          <p:cNvPr id="1155079" name="Picture 7" descr="Customs 27"/>
          <p:cNvPicPr>
            <a:picLocks noChangeAspect="1" noChangeArrowheads="1"/>
          </p:cNvPicPr>
          <p:nvPr/>
        </p:nvPicPr>
        <p:blipFill>
          <a:blip r:embed="rId3" cstate="print"/>
          <a:srcRect/>
          <a:stretch>
            <a:fillRect/>
          </a:stretch>
        </p:blipFill>
        <p:spPr bwMode="auto">
          <a:xfrm>
            <a:off x="5180012" y="4953000"/>
            <a:ext cx="2819400" cy="1843567"/>
          </a:xfrm>
          <a:prstGeom prst="rect">
            <a:avLst/>
          </a:prstGeom>
          <a:noFill/>
          <a:ln w="9525">
            <a:noFill/>
            <a:miter lim="800000"/>
            <a:headEnd/>
            <a:tailEnd/>
          </a:ln>
        </p:spPr>
      </p:pic>
      <p:sp>
        <p:nvSpPr>
          <p:cNvPr id="5" name="Title 1"/>
          <p:cNvSpPr>
            <a:spLocks noGrp="1"/>
          </p:cNvSpPr>
          <p:nvPr>
            <p:ph type="title" idx="4294967295"/>
          </p:nvPr>
        </p:nvSpPr>
        <p:spPr>
          <a:xfrm>
            <a:off x="1979612" y="685800"/>
            <a:ext cx="5715000" cy="701675"/>
          </a:xfrm>
        </p:spPr>
        <p:txBody>
          <a:bodyPr>
            <a:noAutofit/>
          </a:bodyPr>
          <a:lstStyle/>
          <a:p>
            <a:r>
              <a:rPr lang="en-US" sz="4000" b="1" dirty="0">
                <a:solidFill>
                  <a:srgbClr val="33309C"/>
                </a:solidFill>
                <a:cs typeface="David" pitchFamily="34" charset="-79"/>
              </a:rPr>
              <a:t>Certificate of </a:t>
            </a:r>
            <a:r>
              <a:rPr lang="en-US" sz="4000" b="1" dirty="0">
                <a:solidFill>
                  <a:srgbClr val="F68426"/>
                </a:solidFill>
                <a:cs typeface="David" pitchFamily="34" charset="-79"/>
              </a:rPr>
              <a:t>Origin (COO)</a:t>
            </a:r>
          </a:p>
        </p:txBody>
      </p:sp>
      <p:sp>
        <p:nvSpPr>
          <p:cNvPr id="2" name="TextBox 1">
            <a:extLst>
              <a:ext uri="{FF2B5EF4-FFF2-40B4-BE49-F238E27FC236}">
                <a16:creationId xmlns:a16="http://schemas.microsoft.com/office/drawing/2014/main" id="{3D11E54B-7019-BEA1-845F-8B6AE6587DF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BEF8A2F4-2F3F-7148-7614-FCAA4CA2F4FA}"/>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12291" name="Picture 3"/>
          <p:cNvPicPr>
            <a:picLocks noChangeAspect="1" noChangeArrowheads="1"/>
          </p:cNvPicPr>
          <p:nvPr/>
        </p:nvPicPr>
        <p:blipFill>
          <a:blip r:embed="rId5" cstate="print"/>
          <a:srcRect/>
          <a:stretch>
            <a:fillRect/>
          </a:stretch>
        </p:blipFill>
        <p:spPr bwMode="auto">
          <a:xfrm>
            <a:off x="8151812" y="1173182"/>
            <a:ext cx="3886200" cy="499901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55075">
                                            <p:txEl>
                                              <p:pRg st="1" end="1"/>
                                            </p:txEl>
                                          </p:spTgt>
                                        </p:tgtEl>
                                        <p:attrNameLst>
                                          <p:attrName>style.visibility</p:attrName>
                                        </p:attrNameLst>
                                      </p:cBhvr>
                                      <p:to>
                                        <p:strVal val="visible"/>
                                      </p:to>
                                    </p:set>
                                    <p:anim calcmode="lin" valueType="num">
                                      <p:cBhvr>
                                        <p:cTn id="12" dur="500" fill="hold"/>
                                        <p:tgtEl>
                                          <p:spTgt spid="11550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550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155075">
                                            <p:txEl>
                                              <p:pRg st="2" end="2"/>
                                            </p:txEl>
                                          </p:spTgt>
                                        </p:tgtEl>
                                        <p:attrNameLst>
                                          <p:attrName>style.visibility</p:attrName>
                                        </p:attrNameLst>
                                      </p:cBhvr>
                                      <p:to>
                                        <p:strVal val="visible"/>
                                      </p:to>
                                    </p:set>
                                    <p:animScale>
                                      <p:cBhvr>
                                        <p:cTn id="18" dur="1000" decel="50000" fill="hold">
                                          <p:stCondLst>
                                            <p:cond delay="0"/>
                                          </p:stCondLst>
                                        </p:cTn>
                                        <p:tgtEl>
                                          <p:spTgt spid="115507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155075">
                                            <p:txEl>
                                              <p:pRg st="2" end="2"/>
                                            </p:txEl>
                                          </p:spTgt>
                                        </p:tgtEl>
                                        <p:attrNameLst>
                                          <p:attrName>ppt_x</p:attrName>
                                          <p:attrName>ppt_y</p:attrName>
                                        </p:attrNameLst>
                                      </p:cBhvr>
                                    </p:animMotion>
                                    <p:animEffect transition="in" filter="fade">
                                      <p:cBhvr>
                                        <p:cTn id="20" dur="1000"/>
                                        <p:tgtEl>
                                          <p:spTgt spid="11550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291"/>
                                        </p:tgtEl>
                                        <p:attrNameLst>
                                          <p:attrName>style.visibility</p:attrName>
                                        </p:attrNameLst>
                                      </p:cBhvr>
                                      <p:to>
                                        <p:strVal val="visible"/>
                                      </p:to>
                                    </p:set>
                                    <p:anim calcmode="lin" valueType="num">
                                      <p:cBhvr>
                                        <p:cTn id="25" dur="500" fill="hold"/>
                                        <p:tgtEl>
                                          <p:spTgt spid="12291"/>
                                        </p:tgtEl>
                                        <p:attrNameLst>
                                          <p:attrName>ppt_w</p:attrName>
                                        </p:attrNameLst>
                                      </p:cBhvr>
                                      <p:tavLst>
                                        <p:tav tm="0">
                                          <p:val>
                                            <p:fltVal val="0"/>
                                          </p:val>
                                        </p:tav>
                                        <p:tav tm="100000">
                                          <p:val>
                                            <p:strVal val="#ppt_w"/>
                                          </p:val>
                                        </p:tav>
                                      </p:tavLst>
                                    </p:anim>
                                    <p:anim calcmode="lin" valueType="num">
                                      <p:cBhvr>
                                        <p:cTn id="26" dur="500" fill="hold"/>
                                        <p:tgtEl>
                                          <p:spTgt spid="1229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155075">
                                            <p:txEl>
                                              <p:pRg st="4" end="4"/>
                                            </p:txEl>
                                          </p:spTgt>
                                        </p:tgtEl>
                                        <p:attrNameLst>
                                          <p:attrName>style.visibility</p:attrName>
                                        </p:attrNameLst>
                                      </p:cBhvr>
                                      <p:to>
                                        <p:strVal val="visible"/>
                                      </p:to>
                                    </p:set>
                                    <p:animScale>
                                      <p:cBhvr>
                                        <p:cTn id="31" dur="1000" decel="50000" fill="hold">
                                          <p:stCondLst>
                                            <p:cond delay="0"/>
                                          </p:stCondLst>
                                        </p:cTn>
                                        <p:tgtEl>
                                          <p:spTgt spid="115507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55075">
                                            <p:txEl>
                                              <p:pRg st="4" end="4"/>
                                            </p:txEl>
                                          </p:spTgt>
                                        </p:tgtEl>
                                        <p:attrNameLst>
                                          <p:attrName>ppt_x</p:attrName>
                                          <p:attrName>ppt_y</p:attrName>
                                        </p:attrNameLst>
                                      </p:cBhvr>
                                    </p:animMotion>
                                    <p:animEffect transition="in" filter="fade">
                                      <p:cBhvr>
                                        <p:cTn id="33" dur="1000"/>
                                        <p:tgtEl>
                                          <p:spTgt spid="115507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1155075">
                                            <p:txEl>
                                              <p:pRg st="5" end="5"/>
                                            </p:txEl>
                                          </p:spTgt>
                                        </p:tgtEl>
                                        <p:attrNameLst>
                                          <p:attrName>style.visibility</p:attrName>
                                        </p:attrNameLst>
                                      </p:cBhvr>
                                      <p:to>
                                        <p:strVal val="visible"/>
                                      </p:to>
                                    </p:set>
                                    <p:animScale>
                                      <p:cBhvr>
                                        <p:cTn id="38" dur="1000" decel="50000" fill="hold">
                                          <p:stCondLst>
                                            <p:cond delay="0"/>
                                          </p:stCondLst>
                                        </p:cTn>
                                        <p:tgtEl>
                                          <p:spTgt spid="115507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155075">
                                            <p:txEl>
                                              <p:pRg st="5" end="5"/>
                                            </p:txEl>
                                          </p:spTgt>
                                        </p:tgtEl>
                                        <p:attrNameLst>
                                          <p:attrName>ppt_x</p:attrName>
                                          <p:attrName>ppt_y</p:attrName>
                                        </p:attrNameLst>
                                      </p:cBhvr>
                                    </p:animMotion>
                                    <p:animEffect transition="in" filter="fade">
                                      <p:cBhvr>
                                        <p:cTn id="40" dur="1000"/>
                                        <p:tgtEl>
                                          <p:spTgt spid="115507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nodeType="clickEffect">
                                  <p:stCondLst>
                                    <p:cond delay="0"/>
                                  </p:stCondLst>
                                  <p:childTnLst>
                                    <p:set>
                                      <p:cBhvr>
                                        <p:cTn id="44" dur="1" fill="hold">
                                          <p:stCondLst>
                                            <p:cond delay="0"/>
                                          </p:stCondLst>
                                        </p:cTn>
                                        <p:tgtEl>
                                          <p:spTgt spid="1155075">
                                            <p:txEl>
                                              <p:pRg st="6" end="6"/>
                                            </p:txEl>
                                          </p:spTgt>
                                        </p:tgtEl>
                                        <p:attrNameLst>
                                          <p:attrName>style.visibility</p:attrName>
                                        </p:attrNameLst>
                                      </p:cBhvr>
                                      <p:to>
                                        <p:strVal val="visible"/>
                                      </p:to>
                                    </p:set>
                                    <p:animScale>
                                      <p:cBhvr>
                                        <p:cTn id="45" dur="1000" decel="50000" fill="hold">
                                          <p:stCondLst>
                                            <p:cond delay="0"/>
                                          </p:stCondLst>
                                        </p:cTn>
                                        <p:tgtEl>
                                          <p:spTgt spid="115507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155075">
                                            <p:txEl>
                                              <p:pRg st="6" end="6"/>
                                            </p:txEl>
                                          </p:spTgt>
                                        </p:tgtEl>
                                        <p:attrNameLst>
                                          <p:attrName>ppt_x</p:attrName>
                                          <p:attrName>ppt_y</p:attrName>
                                        </p:attrNameLst>
                                      </p:cBhvr>
                                    </p:animMotion>
                                    <p:animEffect transition="in" filter="fade">
                                      <p:cBhvr>
                                        <p:cTn id="47" dur="1000"/>
                                        <p:tgtEl>
                                          <p:spTgt spid="115507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2" presetClass="entr" presetSubtype="0" fill="hold" nodeType="clickEffect">
                                  <p:stCondLst>
                                    <p:cond delay="0"/>
                                  </p:stCondLst>
                                  <p:childTnLst>
                                    <p:set>
                                      <p:cBhvr>
                                        <p:cTn id="51" dur="1" fill="hold">
                                          <p:stCondLst>
                                            <p:cond delay="0"/>
                                          </p:stCondLst>
                                        </p:cTn>
                                        <p:tgtEl>
                                          <p:spTgt spid="1155075">
                                            <p:txEl>
                                              <p:pRg st="7" end="7"/>
                                            </p:txEl>
                                          </p:spTgt>
                                        </p:tgtEl>
                                        <p:attrNameLst>
                                          <p:attrName>style.visibility</p:attrName>
                                        </p:attrNameLst>
                                      </p:cBhvr>
                                      <p:to>
                                        <p:strVal val="visible"/>
                                      </p:to>
                                    </p:set>
                                    <p:animScale>
                                      <p:cBhvr>
                                        <p:cTn id="52" dur="1000" decel="50000" fill="hold">
                                          <p:stCondLst>
                                            <p:cond delay="0"/>
                                          </p:stCondLst>
                                        </p:cTn>
                                        <p:tgtEl>
                                          <p:spTgt spid="115507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155075">
                                            <p:txEl>
                                              <p:pRg st="7" end="7"/>
                                            </p:txEl>
                                          </p:spTgt>
                                        </p:tgtEl>
                                        <p:attrNameLst>
                                          <p:attrName>ppt_x</p:attrName>
                                          <p:attrName>ppt_y</p:attrName>
                                        </p:attrNameLst>
                                      </p:cBhvr>
                                    </p:animMotion>
                                    <p:animEffect transition="in" filter="fade">
                                      <p:cBhvr>
                                        <p:cTn id="54" dur="1000"/>
                                        <p:tgtEl>
                                          <p:spTgt spid="1155075">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nodeType="clickEffect">
                                  <p:stCondLst>
                                    <p:cond delay="0"/>
                                  </p:stCondLst>
                                  <p:childTnLst>
                                    <p:set>
                                      <p:cBhvr>
                                        <p:cTn id="58" dur="1" fill="hold">
                                          <p:stCondLst>
                                            <p:cond delay="0"/>
                                          </p:stCondLst>
                                        </p:cTn>
                                        <p:tgtEl>
                                          <p:spTgt spid="1155075">
                                            <p:txEl>
                                              <p:pRg st="8" end="8"/>
                                            </p:txEl>
                                          </p:spTgt>
                                        </p:tgtEl>
                                        <p:attrNameLst>
                                          <p:attrName>style.visibility</p:attrName>
                                        </p:attrNameLst>
                                      </p:cBhvr>
                                      <p:to>
                                        <p:strVal val="visible"/>
                                      </p:to>
                                    </p:set>
                                    <p:animScale>
                                      <p:cBhvr>
                                        <p:cTn id="59" dur="1000" decel="50000" fill="hold">
                                          <p:stCondLst>
                                            <p:cond delay="0"/>
                                          </p:stCondLst>
                                        </p:cTn>
                                        <p:tgtEl>
                                          <p:spTgt spid="1155075">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155075">
                                            <p:txEl>
                                              <p:pRg st="8" end="8"/>
                                            </p:txEl>
                                          </p:spTgt>
                                        </p:tgtEl>
                                        <p:attrNameLst>
                                          <p:attrName>ppt_x</p:attrName>
                                          <p:attrName>ppt_y</p:attrName>
                                        </p:attrNameLst>
                                      </p:cBhvr>
                                    </p:animMotion>
                                    <p:animEffect transition="in" filter="fade">
                                      <p:cBhvr>
                                        <p:cTn id="61" dur="1000"/>
                                        <p:tgtEl>
                                          <p:spTgt spid="1155075">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1155079"/>
                                        </p:tgtEl>
                                        <p:attrNameLst>
                                          <p:attrName>style.visibility</p:attrName>
                                        </p:attrNameLst>
                                      </p:cBhvr>
                                      <p:to>
                                        <p:strVal val="visible"/>
                                      </p:to>
                                    </p:set>
                                    <p:anim calcmode="lin" valueType="num">
                                      <p:cBhvr>
                                        <p:cTn id="66" dur="500" fill="hold"/>
                                        <p:tgtEl>
                                          <p:spTgt spid="1155079"/>
                                        </p:tgtEl>
                                        <p:attrNameLst>
                                          <p:attrName>ppt_w</p:attrName>
                                        </p:attrNameLst>
                                      </p:cBhvr>
                                      <p:tavLst>
                                        <p:tav tm="0">
                                          <p:val>
                                            <p:fltVal val="0"/>
                                          </p:val>
                                        </p:tav>
                                        <p:tav tm="100000">
                                          <p:val>
                                            <p:strVal val="#ppt_w"/>
                                          </p:val>
                                        </p:tav>
                                      </p:tavLst>
                                    </p:anim>
                                    <p:anim calcmode="lin" valueType="num">
                                      <p:cBhvr>
                                        <p:cTn id="67" dur="500" fill="hold"/>
                                        <p:tgtEl>
                                          <p:spTgt spid="11550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446212" y="1447800"/>
            <a:ext cx="3505200" cy="5307567"/>
          </a:xfrm>
          <a:prstGeom prst="rect">
            <a:avLst/>
          </a:prstGeom>
          <a:noFill/>
          <a:ln w="9525">
            <a:noFill/>
            <a:miter lim="800000"/>
            <a:headEnd/>
            <a:tailEnd/>
          </a:ln>
        </p:spPr>
      </p:pic>
      <p:sp>
        <p:nvSpPr>
          <p:cNvPr id="7" name="Title 1"/>
          <p:cNvSpPr>
            <a:spLocks noGrp="1"/>
          </p:cNvSpPr>
          <p:nvPr>
            <p:ph type="title" idx="4294967295"/>
          </p:nvPr>
        </p:nvSpPr>
        <p:spPr>
          <a:xfrm>
            <a:off x="2817812" y="685800"/>
            <a:ext cx="5715000" cy="701675"/>
          </a:xfrm>
        </p:spPr>
        <p:txBody>
          <a:bodyPr>
            <a:noAutofit/>
          </a:bodyPr>
          <a:lstStyle/>
          <a:p>
            <a:r>
              <a:rPr lang="en-US" sz="4000" b="1" dirty="0">
                <a:solidFill>
                  <a:srgbClr val="33309C"/>
                </a:solidFill>
                <a:cs typeface="David" pitchFamily="34" charset="-79"/>
              </a:rPr>
              <a:t>Certificate of </a:t>
            </a:r>
            <a:r>
              <a:rPr lang="en-US" sz="4000" b="1" dirty="0">
                <a:solidFill>
                  <a:srgbClr val="F68426"/>
                </a:solidFill>
                <a:cs typeface="David" pitchFamily="34" charset="-79"/>
              </a:rPr>
              <a:t>Origin (COO)</a:t>
            </a:r>
          </a:p>
        </p:txBody>
      </p:sp>
      <p:pic>
        <p:nvPicPr>
          <p:cNvPr id="13314" name="Picture 2"/>
          <p:cNvPicPr>
            <a:picLocks noChangeAspect="1" noChangeArrowheads="1"/>
          </p:cNvPicPr>
          <p:nvPr/>
        </p:nvPicPr>
        <p:blipFill>
          <a:blip r:embed="rId4" cstate="print"/>
          <a:srcRect/>
          <a:stretch>
            <a:fillRect/>
          </a:stretch>
        </p:blipFill>
        <p:spPr bwMode="auto">
          <a:xfrm>
            <a:off x="6178550" y="1447800"/>
            <a:ext cx="4106862" cy="5373354"/>
          </a:xfrm>
          <a:prstGeom prst="rect">
            <a:avLst/>
          </a:prstGeom>
          <a:noFill/>
          <a:ln w="9525">
            <a:noFill/>
            <a:miter lim="800000"/>
            <a:headEnd/>
            <a:tailEnd/>
          </a:ln>
        </p:spPr>
      </p:pic>
      <p:sp>
        <p:nvSpPr>
          <p:cNvPr id="2" name="TextBox 1">
            <a:extLst>
              <a:ext uri="{FF2B5EF4-FFF2-40B4-BE49-F238E27FC236}">
                <a16:creationId xmlns:a16="http://schemas.microsoft.com/office/drawing/2014/main" id="{7ADCE81F-9EA2-D65D-21E0-57CC74C1AFE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C67DCB1F-ABD4-38B1-A071-E3AFB4384D92}"/>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3314"/>
                                        </p:tgtEl>
                                        <p:attrNameLst>
                                          <p:attrName>style.visibility</p:attrName>
                                        </p:attrNameLst>
                                      </p:cBhvr>
                                      <p:to>
                                        <p:strVal val="visible"/>
                                      </p:to>
                                    </p:set>
                                    <p:anim calcmode="lin" valueType="num">
                                      <p:cBhvr>
                                        <p:cTn id="18" dur="500" fill="hold"/>
                                        <p:tgtEl>
                                          <p:spTgt spid="13314"/>
                                        </p:tgtEl>
                                        <p:attrNameLst>
                                          <p:attrName>ppt_w</p:attrName>
                                        </p:attrNameLst>
                                      </p:cBhvr>
                                      <p:tavLst>
                                        <p:tav tm="0">
                                          <p:val>
                                            <p:fltVal val="0"/>
                                          </p:val>
                                        </p:tav>
                                        <p:tav tm="100000">
                                          <p:val>
                                            <p:strVal val="#ppt_w"/>
                                          </p:val>
                                        </p:tav>
                                      </p:tavLst>
                                    </p:anim>
                                    <p:anim calcmode="lin" valueType="num">
                                      <p:cBhvr>
                                        <p:cTn id="19" dur="500" fill="hold"/>
                                        <p:tgtEl>
                                          <p:spTgt spid="133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622139" y="838200"/>
            <a:ext cx="6386673" cy="4446588"/>
          </a:xfrm>
        </p:spPr>
        <p:txBody>
          <a:bodyPr>
            <a:noAutofit/>
          </a:bodyPr>
          <a:lstStyle/>
          <a:p>
            <a:pPr marL="0" lvl="0" indent="0">
              <a:buNone/>
              <a:defRPr/>
            </a:pPr>
            <a:endParaRPr lang="en-US" sz="2200" b="1" dirty="0">
              <a:solidFill>
                <a:srgbClr val="FF6600"/>
              </a:solidFill>
              <a:latin typeface="Calibri" pitchFamily="34" charset="0"/>
            </a:endParaRPr>
          </a:p>
          <a:p>
            <a:pPr marL="0" indent="0">
              <a:buNone/>
            </a:pPr>
            <a:r>
              <a:rPr lang="en-US" sz="2200" b="1" dirty="0">
                <a:solidFill>
                  <a:srgbClr val="FF0000"/>
                </a:solidFill>
                <a:latin typeface="Calibri" pitchFamily="34" charset="0"/>
              </a:rPr>
              <a:t>Indemnity Letter</a:t>
            </a:r>
          </a:p>
          <a:p>
            <a:pPr marL="0" indent="0">
              <a:buNone/>
            </a:pPr>
            <a:endParaRPr lang="en-US" sz="2000" dirty="0">
              <a:latin typeface="Calibri" pitchFamily="34" charset="0"/>
            </a:endParaRPr>
          </a:p>
          <a:p>
            <a:pPr marL="0" indent="0">
              <a:buNone/>
            </a:pPr>
            <a:r>
              <a:rPr lang="en-US" sz="2000" dirty="0">
                <a:latin typeface="Calibri" pitchFamily="34" charset="0"/>
              </a:rPr>
              <a:t>This letter is required from the Shipper whenever the International shipment is destined to the following Countries:</a:t>
            </a:r>
          </a:p>
          <a:p>
            <a:pPr marL="0" indent="0">
              <a:buNone/>
            </a:pPr>
            <a:endParaRPr lang="en-US" sz="2000" dirty="0">
              <a:latin typeface="Calibri" pitchFamily="34" charset="0"/>
            </a:endParaRPr>
          </a:p>
          <a:p>
            <a:pPr marL="0" indent="0"/>
            <a:r>
              <a:rPr lang="en-US" sz="2000" dirty="0">
                <a:solidFill>
                  <a:srgbClr val="FF0000"/>
                </a:solidFill>
                <a:latin typeface="Calibri" pitchFamily="34" charset="0"/>
              </a:rPr>
              <a:t> Iran</a:t>
            </a:r>
          </a:p>
          <a:p>
            <a:pPr marL="0" indent="0"/>
            <a:r>
              <a:rPr lang="en-US" sz="2000" dirty="0">
                <a:latin typeface="Calibri" pitchFamily="34" charset="0"/>
              </a:rPr>
              <a:t> </a:t>
            </a:r>
            <a:r>
              <a:rPr lang="en-US" sz="2000" dirty="0">
                <a:solidFill>
                  <a:srgbClr val="FF0000"/>
                </a:solidFill>
                <a:latin typeface="Calibri" pitchFamily="34" charset="0"/>
              </a:rPr>
              <a:t>Syria</a:t>
            </a:r>
            <a:endParaRPr lang="en-US" sz="2000" dirty="0">
              <a:latin typeface="+mj-lt"/>
            </a:endParaRPr>
          </a:p>
          <a:p>
            <a:pPr marL="0" indent="0"/>
            <a:r>
              <a:rPr lang="en-US" sz="2000" dirty="0">
                <a:latin typeface="Calibri" pitchFamily="34" charset="0"/>
              </a:rPr>
              <a:t> </a:t>
            </a:r>
            <a:r>
              <a:rPr lang="en-US" sz="2000" dirty="0">
                <a:solidFill>
                  <a:srgbClr val="FF0000"/>
                </a:solidFill>
                <a:latin typeface="Calibri" pitchFamily="34" charset="0"/>
              </a:rPr>
              <a:t>North Korea</a:t>
            </a:r>
          </a:p>
          <a:p>
            <a:pPr marL="0" indent="0"/>
            <a:r>
              <a:rPr lang="en-US" sz="2000" dirty="0">
                <a:latin typeface="Calibri" pitchFamily="34" charset="0"/>
              </a:rPr>
              <a:t> </a:t>
            </a:r>
            <a:r>
              <a:rPr lang="en-US" sz="2000" dirty="0">
                <a:solidFill>
                  <a:srgbClr val="FF0000"/>
                </a:solidFill>
                <a:latin typeface="Calibri" pitchFamily="34" charset="0"/>
              </a:rPr>
              <a:t>Sudan</a:t>
            </a:r>
          </a:p>
          <a:p>
            <a:pPr marL="0" indent="0"/>
            <a:endParaRPr lang="en-US" sz="2000" dirty="0">
              <a:latin typeface="Calibri" pitchFamily="34" charset="0"/>
            </a:endParaRPr>
          </a:p>
        </p:txBody>
      </p:sp>
      <p:sp>
        <p:nvSpPr>
          <p:cNvPr id="5" name="Title 1"/>
          <p:cNvSpPr>
            <a:spLocks noGrp="1"/>
          </p:cNvSpPr>
          <p:nvPr>
            <p:ph type="title" idx="4294967295"/>
          </p:nvPr>
        </p:nvSpPr>
        <p:spPr>
          <a:xfrm>
            <a:off x="4341812" y="609600"/>
            <a:ext cx="3886200" cy="701675"/>
          </a:xfrm>
        </p:spPr>
        <p:txBody>
          <a:bodyPr>
            <a:noAutofit/>
          </a:bodyPr>
          <a:lstStyle/>
          <a:p>
            <a:r>
              <a:rPr lang="en-US" sz="4000" b="1" dirty="0">
                <a:solidFill>
                  <a:srgbClr val="33309C"/>
                </a:solidFill>
                <a:cs typeface="David" pitchFamily="34" charset="-79"/>
              </a:rPr>
              <a:t>Indemnity </a:t>
            </a:r>
            <a:r>
              <a:rPr lang="en-US" sz="4000" b="1" dirty="0">
                <a:solidFill>
                  <a:srgbClr val="F68426"/>
                </a:solidFill>
                <a:cs typeface="David" pitchFamily="34" charset="-79"/>
              </a:rPr>
              <a:t>Letter</a:t>
            </a:r>
          </a:p>
        </p:txBody>
      </p:sp>
      <p:sp>
        <p:nvSpPr>
          <p:cNvPr id="8" name="Rectangle 3"/>
          <p:cNvSpPr txBox="1">
            <a:spLocks noChangeArrowheads="1"/>
          </p:cNvSpPr>
          <p:nvPr/>
        </p:nvSpPr>
        <p:spPr>
          <a:xfrm>
            <a:off x="2741612" y="2971800"/>
            <a:ext cx="3719673" cy="2667000"/>
          </a:xfrm>
          <a:prstGeom prst="rect">
            <a:avLst/>
          </a:prstGeom>
        </p:spPr>
        <p:txBody>
          <a:bodyPr vert="horz" lIns="108827" tIns="54413" rIns="108827" bIns="54413">
            <a:noAutofit/>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000" b="0" i="0" u="none" strike="noStrike" kern="1200" cap="none" spc="0" normalizeH="0" baseline="0" noProof="0" dirty="0">
              <a:ln>
                <a:noFill/>
              </a:ln>
              <a:solidFill>
                <a:srgbClr val="FF00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Crimea</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dirty="0">
                <a:solidFill>
                  <a:srgbClr val="FF0000"/>
                </a:solidFill>
                <a:latin typeface="Calibri" pitchFamily="34" charset="0"/>
                <a:cs typeface="Arial" pitchFamily="34" charset="0"/>
              </a:rPr>
              <a:t> Russia</a:t>
            </a:r>
            <a:endParaRPr kumimoji="0" lang="en-US" sz="2000" b="0" i="0" u="none" strike="noStrike" kern="1200" cap="none" spc="0" normalizeH="0" baseline="0" noProof="0" dirty="0">
              <a:ln>
                <a:noFill/>
              </a:ln>
              <a:solidFill>
                <a:srgbClr val="FF00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 Libya</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dirty="0">
                <a:solidFill>
                  <a:srgbClr val="FF0000"/>
                </a:solidFill>
                <a:latin typeface="Calibri" pitchFamily="34" charset="0"/>
                <a:cs typeface="Arial" pitchFamily="34" charset="0"/>
              </a:rPr>
              <a:t> Cuba</a:t>
            </a:r>
            <a:endParaRPr kumimoji="0" lang="en-US" sz="2000" b="0" i="0" u="none" strike="noStrike" kern="1200" cap="none" spc="0" normalizeH="0" baseline="0" noProof="0" dirty="0">
              <a:ln>
                <a:noFill/>
              </a:ln>
              <a:solidFill>
                <a:schemeClr val="tx2"/>
              </a:solidFill>
              <a:effectLst/>
              <a:uLnTx/>
              <a:uFillTx/>
              <a:latin typeface="Calibri" pitchFamily="34" charset="0"/>
              <a:ea typeface="+mn-ea"/>
              <a:cs typeface="Arial" pitchFamily="34" charset="0"/>
            </a:endParaRPr>
          </a:p>
        </p:txBody>
      </p:sp>
      <p:pic>
        <p:nvPicPr>
          <p:cNvPr id="6148" name="Picture 4" descr="D:\Documents\2018 Projects\ISO 10015\Training Materials Revised\SGO\Pics\Indemnity Picture.jpg"/>
          <p:cNvPicPr>
            <a:picLocks noChangeAspect="1" noChangeArrowheads="1"/>
          </p:cNvPicPr>
          <p:nvPr/>
        </p:nvPicPr>
        <p:blipFill>
          <a:blip r:embed="rId3" cstate="print"/>
          <a:srcRect/>
          <a:stretch>
            <a:fillRect/>
          </a:stretch>
        </p:blipFill>
        <p:spPr bwMode="auto">
          <a:xfrm>
            <a:off x="2055812" y="4953000"/>
            <a:ext cx="2619375" cy="1743075"/>
          </a:xfrm>
          <a:prstGeom prst="rect">
            <a:avLst/>
          </a:prstGeom>
          <a:noFill/>
        </p:spPr>
      </p:pic>
      <p:sp>
        <p:nvSpPr>
          <p:cNvPr id="2" name="TextBox 1">
            <a:extLst>
              <a:ext uri="{FF2B5EF4-FFF2-40B4-BE49-F238E27FC236}">
                <a16:creationId xmlns:a16="http://schemas.microsoft.com/office/drawing/2014/main" id="{3DE6AC09-6C75-E65C-8C63-9ED943BC72D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C6913AD-EEB4-E684-B8DC-69778AE89C88}"/>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6149" name="Picture 5"/>
          <p:cNvPicPr>
            <a:picLocks noChangeAspect="1" noChangeArrowheads="1"/>
          </p:cNvPicPr>
          <p:nvPr/>
        </p:nvPicPr>
        <p:blipFill>
          <a:blip r:embed="rId5" cstate="print"/>
          <a:srcRect/>
          <a:stretch>
            <a:fillRect/>
          </a:stretch>
        </p:blipFill>
        <p:spPr bwMode="auto">
          <a:xfrm>
            <a:off x="7085012" y="1447800"/>
            <a:ext cx="4033214" cy="5211869"/>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155075">
                                            <p:txEl>
                                              <p:pRg st="1" end="1"/>
                                            </p:txEl>
                                          </p:spTgt>
                                        </p:tgtEl>
                                        <p:attrNameLst>
                                          <p:attrName>style.visibility</p:attrName>
                                        </p:attrNameLst>
                                      </p:cBhvr>
                                      <p:to>
                                        <p:strVal val="visible"/>
                                      </p:to>
                                    </p:set>
                                    <p:animScale>
                                      <p:cBhvr>
                                        <p:cTn id="12" dur="1000" decel="50000" fill="hold">
                                          <p:stCondLst>
                                            <p:cond delay="0"/>
                                          </p:stCondLst>
                                        </p:cTn>
                                        <p:tgtEl>
                                          <p:spTgt spid="11550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155075">
                                            <p:txEl>
                                              <p:pRg st="1" end="1"/>
                                            </p:txEl>
                                          </p:spTgt>
                                        </p:tgtEl>
                                        <p:attrNameLst>
                                          <p:attrName>ppt_x</p:attrName>
                                          <p:attrName>ppt_y</p:attrName>
                                        </p:attrNameLst>
                                      </p:cBhvr>
                                    </p:animMotion>
                                    <p:animEffect transition="in" filter="fade">
                                      <p:cBhvr>
                                        <p:cTn id="14" dur="1000"/>
                                        <p:tgtEl>
                                          <p:spTgt spid="1155075">
                                            <p:txEl>
                                              <p:pRg st="1" end="1"/>
                                            </p:txEl>
                                          </p:spTgt>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1155075">
                                            <p:txEl>
                                              <p:pRg st="3" end="3"/>
                                            </p:txEl>
                                          </p:spTgt>
                                        </p:tgtEl>
                                        <p:attrNameLst>
                                          <p:attrName>style.visibility</p:attrName>
                                        </p:attrNameLst>
                                      </p:cBhvr>
                                      <p:to>
                                        <p:strVal val="visible"/>
                                      </p:to>
                                    </p:set>
                                    <p:animScale>
                                      <p:cBhvr>
                                        <p:cTn id="24" dur="500" decel="50000" fill="hold">
                                          <p:stCondLst>
                                            <p:cond delay="0"/>
                                          </p:stCondLst>
                                        </p:cTn>
                                        <p:tgtEl>
                                          <p:spTgt spid="115507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500" decel="50000" fill="hold">
                                          <p:stCondLst>
                                            <p:cond delay="0"/>
                                          </p:stCondLst>
                                        </p:cTn>
                                        <p:tgtEl>
                                          <p:spTgt spid="1155075">
                                            <p:txEl>
                                              <p:pRg st="3" end="3"/>
                                            </p:txEl>
                                          </p:spTgt>
                                        </p:tgtEl>
                                        <p:attrNameLst>
                                          <p:attrName>ppt_x</p:attrName>
                                          <p:attrName>ppt_y</p:attrName>
                                        </p:attrNameLst>
                                      </p:cBhvr>
                                    </p:animMotion>
                                    <p:animEffect transition="in" filter="fade">
                                      <p:cBhvr>
                                        <p:cTn id="26" dur="500"/>
                                        <p:tgtEl>
                                          <p:spTgt spid="1155075">
                                            <p:txEl>
                                              <p:pRg st="3" end="3"/>
                                            </p:txEl>
                                          </p:spTgt>
                                        </p:tgtEl>
                                      </p:cBhvr>
                                    </p:animEffect>
                                  </p:childTnLst>
                                </p:cTn>
                              </p:par>
                            </p:childTnLst>
                          </p:cTn>
                        </p:par>
                        <p:par>
                          <p:cTn id="27" fill="hold">
                            <p:stCondLst>
                              <p:cond delay="500"/>
                            </p:stCondLst>
                            <p:childTnLst>
                              <p:par>
                                <p:cTn id="28" presetID="23" presetClass="entr" presetSubtype="16" fill="hold" nodeType="afterEffect">
                                  <p:stCondLst>
                                    <p:cond delay="0"/>
                                  </p:stCondLst>
                                  <p:childTnLst>
                                    <p:set>
                                      <p:cBhvr>
                                        <p:cTn id="29" dur="1" fill="hold">
                                          <p:stCondLst>
                                            <p:cond delay="0"/>
                                          </p:stCondLst>
                                        </p:cTn>
                                        <p:tgtEl>
                                          <p:spTgt spid="6149"/>
                                        </p:tgtEl>
                                        <p:attrNameLst>
                                          <p:attrName>style.visibility</p:attrName>
                                        </p:attrNameLst>
                                      </p:cBhvr>
                                      <p:to>
                                        <p:strVal val="visible"/>
                                      </p:to>
                                    </p:set>
                                    <p:anim calcmode="lin" valueType="num">
                                      <p:cBhvr>
                                        <p:cTn id="30" dur="500" fill="hold"/>
                                        <p:tgtEl>
                                          <p:spTgt spid="6149"/>
                                        </p:tgtEl>
                                        <p:attrNameLst>
                                          <p:attrName>ppt_w</p:attrName>
                                        </p:attrNameLst>
                                      </p:cBhvr>
                                      <p:tavLst>
                                        <p:tav tm="0">
                                          <p:val>
                                            <p:fltVal val="0"/>
                                          </p:val>
                                        </p:tav>
                                        <p:tav tm="100000">
                                          <p:val>
                                            <p:strVal val="#ppt_w"/>
                                          </p:val>
                                        </p:tav>
                                      </p:tavLst>
                                    </p:anim>
                                    <p:anim calcmode="lin" valueType="num">
                                      <p:cBhvr>
                                        <p:cTn id="31" dur="500" fill="hold"/>
                                        <p:tgtEl>
                                          <p:spTgt spid="6149"/>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ID="52" presetClass="entr" presetSubtype="0" fill="hold" nodeType="afterEffect">
                                  <p:stCondLst>
                                    <p:cond delay="0"/>
                                  </p:stCondLst>
                                  <p:childTnLst>
                                    <p:set>
                                      <p:cBhvr>
                                        <p:cTn id="34" dur="1" fill="hold">
                                          <p:stCondLst>
                                            <p:cond delay="0"/>
                                          </p:stCondLst>
                                        </p:cTn>
                                        <p:tgtEl>
                                          <p:spTgt spid="1155075">
                                            <p:txEl>
                                              <p:pRg st="5" end="5"/>
                                            </p:txEl>
                                          </p:spTgt>
                                        </p:tgtEl>
                                        <p:attrNameLst>
                                          <p:attrName>style.visibility</p:attrName>
                                        </p:attrNameLst>
                                      </p:cBhvr>
                                      <p:to>
                                        <p:strVal val="visible"/>
                                      </p:to>
                                    </p:set>
                                    <p:animScale>
                                      <p:cBhvr>
                                        <p:cTn id="35" dur="500" decel="50000" fill="hold">
                                          <p:stCondLst>
                                            <p:cond delay="0"/>
                                          </p:stCondLst>
                                        </p:cTn>
                                        <p:tgtEl>
                                          <p:spTgt spid="115507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1155075">
                                            <p:txEl>
                                              <p:pRg st="5" end="5"/>
                                            </p:txEl>
                                          </p:spTgt>
                                        </p:tgtEl>
                                        <p:attrNameLst>
                                          <p:attrName>ppt_x</p:attrName>
                                          <p:attrName>ppt_y</p:attrName>
                                        </p:attrNameLst>
                                      </p:cBhvr>
                                    </p:animMotion>
                                    <p:animEffect transition="in" filter="fade">
                                      <p:cBhvr>
                                        <p:cTn id="37" dur="500"/>
                                        <p:tgtEl>
                                          <p:spTgt spid="1155075">
                                            <p:txEl>
                                              <p:pRg st="5" end="5"/>
                                            </p:txEl>
                                          </p:spTgt>
                                        </p:tgtEl>
                                      </p:cBhvr>
                                    </p:animEffect>
                                  </p:childTnLst>
                                </p:cTn>
                              </p:par>
                            </p:childTnLst>
                          </p:cTn>
                        </p:par>
                        <p:par>
                          <p:cTn id="38" fill="hold">
                            <p:stCondLst>
                              <p:cond delay="1500"/>
                            </p:stCondLst>
                            <p:childTnLst>
                              <p:par>
                                <p:cTn id="39" presetID="52" presetClass="entr" presetSubtype="0" fill="hold" nodeType="afterEffect">
                                  <p:stCondLst>
                                    <p:cond delay="0"/>
                                  </p:stCondLst>
                                  <p:childTnLst>
                                    <p:set>
                                      <p:cBhvr>
                                        <p:cTn id="40" dur="1" fill="hold">
                                          <p:stCondLst>
                                            <p:cond delay="0"/>
                                          </p:stCondLst>
                                        </p:cTn>
                                        <p:tgtEl>
                                          <p:spTgt spid="1155075">
                                            <p:txEl>
                                              <p:pRg st="6" end="6"/>
                                            </p:txEl>
                                          </p:spTgt>
                                        </p:tgtEl>
                                        <p:attrNameLst>
                                          <p:attrName>style.visibility</p:attrName>
                                        </p:attrNameLst>
                                      </p:cBhvr>
                                      <p:to>
                                        <p:strVal val="visible"/>
                                      </p:to>
                                    </p:set>
                                    <p:animScale>
                                      <p:cBhvr>
                                        <p:cTn id="41" dur="500" decel="50000" fill="hold">
                                          <p:stCondLst>
                                            <p:cond delay="0"/>
                                          </p:stCondLst>
                                        </p:cTn>
                                        <p:tgtEl>
                                          <p:spTgt spid="115507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155075">
                                            <p:txEl>
                                              <p:pRg st="6" end="6"/>
                                            </p:txEl>
                                          </p:spTgt>
                                        </p:tgtEl>
                                        <p:attrNameLst>
                                          <p:attrName>ppt_x</p:attrName>
                                          <p:attrName>ppt_y</p:attrName>
                                        </p:attrNameLst>
                                      </p:cBhvr>
                                    </p:animMotion>
                                    <p:animEffect transition="in" filter="fade">
                                      <p:cBhvr>
                                        <p:cTn id="43" dur="500"/>
                                        <p:tgtEl>
                                          <p:spTgt spid="1155075">
                                            <p:txEl>
                                              <p:pRg st="6" end="6"/>
                                            </p:txEl>
                                          </p:spTgt>
                                        </p:tgtEl>
                                      </p:cBhvr>
                                    </p:animEffect>
                                  </p:childTnLst>
                                </p:cTn>
                              </p:par>
                            </p:childTnLst>
                          </p:cTn>
                        </p:par>
                        <p:par>
                          <p:cTn id="44" fill="hold">
                            <p:stCondLst>
                              <p:cond delay="2000"/>
                            </p:stCondLst>
                            <p:childTnLst>
                              <p:par>
                                <p:cTn id="45" presetID="52" presetClass="entr" presetSubtype="0" fill="hold" nodeType="afterEffect">
                                  <p:stCondLst>
                                    <p:cond delay="0"/>
                                  </p:stCondLst>
                                  <p:childTnLst>
                                    <p:set>
                                      <p:cBhvr>
                                        <p:cTn id="46" dur="1" fill="hold">
                                          <p:stCondLst>
                                            <p:cond delay="0"/>
                                          </p:stCondLst>
                                        </p:cTn>
                                        <p:tgtEl>
                                          <p:spTgt spid="1155075">
                                            <p:txEl>
                                              <p:pRg st="7" end="7"/>
                                            </p:txEl>
                                          </p:spTgt>
                                        </p:tgtEl>
                                        <p:attrNameLst>
                                          <p:attrName>style.visibility</p:attrName>
                                        </p:attrNameLst>
                                      </p:cBhvr>
                                      <p:to>
                                        <p:strVal val="visible"/>
                                      </p:to>
                                    </p:set>
                                    <p:animScale>
                                      <p:cBhvr>
                                        <p:cTn id="47" dur="500" decel="50000" fill="hold">
                                          <p:stCondLst>
                                            <p:cond delay="0"/>
                                          </p:stCondLst>
                                        </p:cTn>
                                        <p:tgtEl>
                                          <p:spTgt spid="115507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1155075">
                                            <p:txEl>
                                              <p:pRg st="7" end="7"/>
                                            </p:txEl>
                                          </p:spTgt>
                                        </p:tgtEl>
                                        <p:attrNameLst>
                                          <p:attrName>ppt_x</p:attrName>
                                          <p:attrName>ppt_y</p:attrName>
                                        </p:attrNameLst>
                                      </p:cBhvr>
                                    </p:animMotion>
                                    <p:animEffect transition="in" filter="fade">
                                      <p:cBhvr>
                                        <p:cTn id="49" dur="500"/>
                                        <p:tgtEl>
                                          <p:spTgt spid="1155075">
                                            <p:txEl>
                                              <p:pRg st="7" end="7"/>
                                            </p:txEl>
                                          </p:spTgt>
                                        </p:tgtEl>
                                      </p:cBhvr>
                                    </p:animEffect>
                                  </p:childTnLst>
                                </p:cTn>
                              </p:par>
                            </p:childTnLst>
                          </p:cTn>
                        </p:par>
                        <p:par>
                          <p:cTn id="50" fill="hold">
                            <p:stCondLst>
                              <p:cond delay="2500"/>
                            </p:stCondLst>
                            <p:childTnLst>
                              <p:par>
                                <p:cTn id="51" presetID="52" presetClass="entr" presetSubtype="0" fill="hold" nodeType="afterEffect">
                                  <p:stCondLst>
                                    <p:cond delay="0"/>
                                  </p:stCondLst>
                                  <p:childTnLst>
                                    <p:set>
                                      <p:cBhvr>
                                        <p:cTn id="52" dur="1" fill="hold">
                                          <p:stCondLst>
                                            <p:cond delay="0"/>
                                          </p:stCondLst>
                                        </p:cTn>
                                        <p:tgtEl>
                                          <p:spTgt spid="1155075">
                                            <p:txEl>
                                              <p:pRg st="8" end="8"/>
                                            </p:txEl>
                                          </p:spTgt>
                                        </p:tgtEl>
                                        <p:attrNameLst>
                                          <p:attrName>style.visibility</p:attrName>
                                        </p:attrNameLst>
                                      </p:cBhvr>
                                      <p:to>
                                        <p:strVal val="visible"/>
                                      </p:to>
                                    </p:set>
                                    <p:animScale>
                                      <p:cBhvr>
                                        <p:cTn id="53" dur="500" decel="50000" fill="hold">
                                          <p:stCondLst>
                                            <p:cond delay="0"/>
                                          </p:stCondLst>
                                        </p:cTn>
                                        <p:tgtEl>
                                          <p:spTgt spid="1155075">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500" decel="50000" fill="hold">
                                          <p:stCondLst>
                                            <p:cond delay="0"/>
                                          </p:stCondLst>
                                        </p:cTn>
                                        <p:tgtEl>
                                          <p:spTgt spid="1155075">
                                            <p:txEl>
                                              <p:pRg st="8" end="8"/>
                                            </p:txEl>
                                          </p:spTgt>
                                        </p:tgtEl>
                                        <p:attrNameLst>
                                          <p:attrName>ppt_x</p:attrName>
                                          <p:attrName>ppt_y</p:attrName>
                                        </p:attrNameLst>
                                      </p:cBhvr>
                                    </p:animMotion>
                                    <p:animEffect transition="in" filter="fade">
                                      <p:cBhvr>
                                        <p:cTn id="55" dur="500"/>
                                        <p:tgtEl>
                                          <p:spTgt spid="1155075">
                                            <p:txEl>
                                              <p:pRg st="8" end="8"/>
                                            </p:txEl>
                                          </p:spTgt>
                                        </p:tgtEl>
                                      </p:cBhvr>
                                    </p:animEffect>
                                  </p:childTnLst>
                                </p:cTn>
                              </p:par>
                            </p:childTnLst>
                          </p:cTn>
                        </p:par>
                        <p:par>
                          <p:cTn id="56" fill="hold">
                            <p:stCondLst>
                              <p:cond delay="3000"/>
                            </p:stCondLst>
                            <p:childTnLst>
                              <p:par>
                                <p:cTn id="57" presetID="52" presetClass="entr" presetSubtype="0" fill="hold" nodeType="after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Scale>
                                      <p:cBhvr>
                                        <p:cTn id="59" dur="5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8">
                                            <p:txEl>
                                              <p:pRg st="1" end="1"/>
                                            </p:txEl>
                                          </p:spTgt>
                                        </p:tgtEl>
                                        <p:attrNameLst>
                                          <p:attrName>ppt_x</p:attrName>
                                          <p:attrName>ppt_y</p:attrName>
                                        </p:attrNameLst>
                                      </p:cBhvr>
                                    </p:animMotion>
                                    <p:animEffect transition="in" filter="fade">
                                      <p:cBhvr>
                                        <p:cTn id="61" dur="500"/>
                                        <p:tgtEl>
                                          <p:spTgt spid="8">
                                            <p:txEl>
                                              <p:pRg st="1" end="1"/>
                                            </p:txEl>
                                          </p:spTgt>
                                        </p:tgtEl>
                                      </p:cBhvr>
                                    </p:animEffect>
                                  </p:childTnLst>
                                </p:cTn>
                              </p:par>
                            </p:childTnLst>
                          </p:cTn>
                        </p:par>
                        <p:par>
                          <p:cTn id="62" fill="hold">
                            <p:stCondLst>
                              <p:cond delay="3500"/>
                            </p:stCondLst>
                            <p:childTnLst>
                              <p:par>
                                <p:cTn id="63" presetID="52" presetClass="entr" presetSubtype="0" fill="hold" nodeType="after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Scale>
                                      <p:cBhvr>
                                        <p:cTn id="65" dur="500" decel="50000" fill="hold">
                                          <p:stCondLst>
                                            <p:cond delay="0"/>
                                          </p:stCondLst>
                                        </p:cTn>
                                        <p:tgtEl>
                                          <p:spTgt spid="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500" decel="50000" fill="hold">
                                          <p:stCondLst>
                                            <p:cond delay="0"/>
                                          </p:stCondLst>
                                        </p:cTn>
                                        <p:tgtEl>
                                          <p:spTgt spid="8">
                                            <p:txEl>
                                              <p:pRg st="2" end="2"/>
                                            </p:txEl>
                                          </p:spTgt>
                                        </p:tgtEl>
                                        <p:attrNameLst>
                                          <p:attrName>ppt_x</p:attrName>
                                          <p:attrName>ppt_y</p:attrName>
                                        </p:attrNameLst>
                                      </p:cBhvr>
                                    </p:animMotion>
                                    <p:animEffect transition="in" filter="fade">
                                      <p:cBhvr>
                                        <p:cTn id="67" dur="500"/>
                                        <p:tgtEl>
                                          <p:spTgt spid="8">
                                            <p:txEl>
                                              <p:pRg st="2" end="2"/>
                                            </p:txEl>
                                          </p:spTgt>
                                        </p:tgtEl>
                                      </p:cBhvr>
                                    </p:animEffect>
                                  </p:childTnLst>
                                </p:cTn>
                              </p:par>
                            </p:childTnLst>
                          </p:cTn>
                        </p:par>
                        <p:par>
                          <p:cTn id="68" fill="hold">
                            <p:stCondLst>
                              <p:cond delay="4000"/>
                            </p:stCondLst>
                            <p:childTnLst>
                              <p:par>
                                <p:cTn id="69" presetID="52" presetClass="entr" presetSubtype="0" fill="hold" nodeType="afterEffect">
                                  <p:stCondLst>
                                    <p:cond delay="0"/>
                                  </p:stCondLst>
                                  <p:childTnLst>
                                    <p:set>
                                      <p:cBhvr>
                                        <p:cTn id="70" dur="1" fill="hold">
                                          <p:stCondLst>
                                            <p:cond delay="0"/>
                                          </p:stCondLst>
                                        </p:cTn>
                                        <p:tgtEl>
                                          <p:spTgt spid="8">
                                            <p:txEl>
                                              <p:pRg st="3" end="3"/>
                                            </p:txEl>
                                          </p:spTgt>
                                        </p:tgtEl>
                                        <p:attrNameLst>
                                          <p:attrName>style.visibility</p:attrName>
                                        </p:attrNameLst>
                                      </p:cBhvr>
                                      <p:to>
                                        <p:strVal val="visible"/>
                                      </p:to>
                                    </p:set>
                                    <p:animScale>
                                      <p:cBhvr>
                                        <p:cTn id="71" dur="500" decel="50000" fill="hold">
                                          <p:stCondLst>
                                            <p:cond delay="0"/>
                                          </p:stCondLst>
                                        </p:cTn>
                                        <p:tgtEl>
                                          <p:spTgt spid="8">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500" decel="50000" fill="hold">
                                          <p:stCondLst>
                                            <p:cond delay="0"/>
                                          </p:stCondLst>
                                        </p:cTn>
                                        <p:tgtEl>
                                          <p:spTgt spid="8">
                                            <p:txEl>
                                              <p:pRg st="3" end="3"/>
                                            </p:txEl>
                                          </p:spTgt>
                                        </p:tgtEl>
                                        <p:attrNameLst>
                                          <p:attrName>ppt_x</p:attrName>
                                          <p:attrName>ppt_y</p:attrName>
                                        </p:attrNameLst>
                                      </p:cBhvr>
                                    </p:animMotion>
                                    <p:animEffect transition="in" filter="fade">
                                      <p:cBhvr>
                                        <p:cTn id="73" dur="500"/>
                                        <p:tgtEl>
                                          <p:spTgt spid="8">
                                            <p:txEl>
                                              <p:pRg st="3" end="3"/>
                                            </p:txEl>
                                          </p:spTgt>
                                        </p:tgtEl>
                                      </p:cBhvr>
                                    </p:animEffect>
                                  </p:childTnLst>
                                </p:cTn>
                              </p:par>
                            </p:childTnLst>
                          </p:cTn>
                        </p:par>
                        <p:par>
                          <p:cTn id="74" fill="hold">
                            <p:stCondLst>
                              <p:cond delay="4500"/>
                            </p:stCondLst>
                            <p:childTnLst>
                              <p:par>
                                <p:cTn id="75" presetID="52" presetClass="entr" presetSubtype="0" fill="hold" nodeType="after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Scale>
                                      <p:cBhvr>
                                        <p:cTn id="77" dur="500" decel="50000" fill="hold">
                                          <p:stCondLst>
                                            <p:cond delay="0"/>
                                          </p:stCondLst>
                                        </p:cTn>
                                        <p:tgtEl>
                                          <p:spTgt spid="8">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500" decel="50000" fill="hold">
                                          <p:stCondLst>
                                            <p:cond delay="0"/>
                                          </p:stCondLst>
                                        </p:cTn>
                                        <p:tgtEl>
                                          <p:spTgt spid="8">
                                            <p:txEl>
                                              <p:pRg st="4" end="4"/>
                                            </p:txEl>
                                          </p:spTgt>
                                        </p:tgtEl>
                                        <p:attrNameLst>
                                          <p:attrName>ppt_x</p:attrName>
                                          <p:attrName>ppt_y</p:attrName>
                                        </p:attrNameLst>
                                      </p:cBhvr>
                                    </p:animMotion>
                                    <p:animEffect transition="in" filter="fade">
                                      <p:cBhvr>
                                        <p:cTn id="7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622139" y="1268412"/>
            <a:ext cx="6310473" cy="4446588"/>
          </a:xfrm>
        </p:spPr>
        <p:txBody>
          <a:bodyPr>
            <a:noAutofit/>
          </a:bodyPr>
          <a:lstStyle/>
          <a:p>
            <a:pPr marL="0" lvl="0" indent="0">
              <a:buNone/>
              <a:defRPr/>
            </a:pPr>
            <a:endParaRPr lang="en-US" sz="2200" b="1" dirty="0">
              <a:solidFill>
                <a:srgbClr val="FF6600"/>
              </a:solidFill>
              <a:latin typeface="Calibri" pitchFamily="34" charset="0"/>
            </a:endParaRPr>
          </a:p>
          <a:p>
            <a:pPr marL="0" indent="0">
              <a:buNone/>
            </a:pPr>
            <a:r>
              <a:rPr lang="en-US" sz="2200" b="1" dirty="0">
                <a:solidFill>
                  <a:srgbClr val="FF0000"/>
                </a:solidFill>
                <a:latin typeface="Calibri" pitchFamily="34" charset="0"/>
              </a:rPr>
              <a:t>Shipper’s Declaration for Blood Samples</a:t>
            </a:r>
          </a:p>
          <a:p>
            <a:pPr marL="0" indent="0">
              <a:buNone/>
            </a:pPr>
            <a:endParaRPr lang="en-US" sz="2000" dirty="0">
              <a:latin typeface="Calibri" pitchFamily="34" charset="0"/>
            </a:endParaRPr>
          </a:p>
          <a:p>
            <a:pPr marL="0" indent="0">
              <a:buNone/>
            </a:pPr>
            <a:r>
              <a:rPr lang="en-US" sz="2000" dirty="0">
                <a:latin typeface="Calibri" pitchFamily="34" charset="0"/>
              </a:rPr>
              <a:t>This </a:t>
            </a:r>
            <a:r>
              <a:rPr lang="en-US" sz="2000" dirty="0">
                <a:solidFill>
                  <a:srgbClr val="FF0000"/>
                </a:solidFill>
                <a:latin typeface="Calibri" pitchFamily="34" charset="0"/>
              </a:rPr>
              <a:t>Declaration Letter </a:t>
            </a:r>
            <a:r>
              <a:rPr lang="en-US" sz="2000" dirty="0">
                <a:latin typeface="Calibri" pitchFamily="34" charset="0"/>
              </a:rPr>
              <a:t>is required from the Shipper whenever the International shipment being sent is </a:t>
            </a:r>
            <a:r>
              <a:rPr lang="en-US" sz="2000" b="1" dirty="0">
                <a:solidFill>
                  <a:srgbClr val="FF0000"/>
                </a:solidFill>
                <a:latin typeface="Calibri" pitchFamily="34" charset="0"/>
              </a:rPr>
              <a:t>a Blood Sample.</a:t>
            </a:r>
          </a:p>
          <a:p>
            <a:pPr marL="0" indent="0"/>
            <a:endParaRPr lang="en-US" sz="2000" dirty="0">
              <a:latin typeface="Calibri" pitchFamily="34" charset="0"/>
            </a:endParaRPr>
          </a:p>
        </p:txBody>
      </p:sp>
      <p:sp>
        <p:nvSpPr>
          <p:cNvPr id="5" name="Title 1"/>
          <p:cNvSpPr>
            <a:spLocks noGrp="1"/>
          </p:cNvSpPr>
          <p:nvPr>
            <p:ph type="title" idx="4294967295"/>
          </p:nvPr>
        </p:nvSpPr>
        <p:spPr>
          <a:xfrm>
            <a:off x="1751012" y="669925"/>
            <a:ext cx="8610600" cy="701675"/>
          </a:xfrm>
        </p:spPr>
        <p:txBody>
          <a:bodyPr>
            <a:noAutofit/>
          </a:bodyPr>
          <a:lstStyle/>
          <a:p>
            <a:r>
              <a:rPr lang="en-US" sz="4000" b="1" dirty="0">
                <a:solidFill>
                  <a:srgbClr val="33309C"/>
                </a:solidFill>
                <a:cs typeface="David" pitchFamily="34" charset="-79"/>
              </a:rPr>
              <a:t>Shipper’s Declaration </a:t>
            </a:r>
            <a:r>
              <a:rPr lang="en-US" sz="4000" b="1" dirty="0">
                <a:solidFill>
                  <a:srgbClr val="F68426"/>
                </a:solidFill>
                <a:cs typeface="David" pitchFamily="34" charset="-79"/>
              </a:rPr>
              <a:t>for Blood Samples</a:t>
            </a:r>
          </a:p>
        </p:txBody>
      </p:sp>
      <p:pic>
        <p:nvPicPr>
          <p:cNvPr id="7171" name="Picture 3" descr="D:\Documents\2018 Projects\ISO 10015\Training Materials Revised\SGO\Pics\Blood Sample.jpg"/>
          <p:cNvPicPr>
            <a:picLocks noChangeAspect="1" noChangeArrowheads="1"/>
          </p:cNvPicPr>
          <p:nvPr/>
        </p:nvPicPr>
        <p:blipFill>
          <a:blip r:embed="rId3" cstate="print"/>
          <a:srcRect/>
          <a:stretch>
            <a:fillRect/>
          </a:stretch>
        </p:blipFill>
        <p:spPr bwMode="auto">
          <a:xfrm>
            <a:off x="184376" y="4114800"/>
            <a:ext cx="3119211" cy="1752600"/>
          </a:xfrm>
          <a:prstGeom prst="rect">
            <a:avLst/>
          </a:prstGeom>
          <a:noFill/>
        </p:spPr>
      </p:pic>
      <p:pic>
        <p:nvPicPr>
          <p:cNvPr id="7172" name="Picture 4" descr="D:\Documents\2018 Projects\ISO 10015\Training Materials Revised\SGO\Pics\Blood Sample 2.JPG"/>
          <p:cNvPicPr>
            <a:picLocks noChangeAspect="1" noChangeArrowheads="1"/>
          </p:cNvPicPr>
          <p:nvPr/>
        </p:nvPicPr>
        <p:blipFill>
          <a:blip r:embed="rId4" cstate="print"/>
          <a:srcRect/>
          <a:stretch>
            <a:fillRect/>
          </a:stretch>
        </p:blipFill>
        <p:spPr bwMode="auto">
          <a:xfrm>
            <a:off x="3579812" y="3581400"/>
            <a:ext cx="3657601" cy="2743200"/>
          </a:xfrm>
          <a:prstGeom prst="rect">
            <a:avLst/>
          </a:prstGeom>
          <a:noFill/>
        </p:spPr>
      </p:pic>
      <p:sp>
        <p:nvSpPr>
          <p:cNvPr id="2" name="TextBox 1">
            <a:extLst>
              <a:ext uri="{FF2B5EF4-FFF2-40B4-BE49-F238E27FC236}">
                <a16:creationId xmlns:a16="http://schemas.microsoft.com/office/drawing/2014/main" id="{45C403D3-A4B3-79D2-5175-9212D4A597C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A279988-6470-829E-1AB7-FE083F2A0119}"/>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pic>
        <p:nvPicPr>
          <p:cNvPr id="7170" name="Picture 2"/>
          <p:cNvPicPr>
            <a:picLocks noChangeAspect="1" noChangeArrowheads="1"/>
          </p:cNvPicPr>
          <p:nvPr/>
        </p:nvPicPr>
        <p:blipFill>
          <a:blip r:embed="rId6" cstate="print"/>
          <a:srcRect/>
          <a:stretch>
            <a:fillRect/>
          </a:stretch>
        </p:blipFill>
        <p:spPr bwMode="auto">
          <a:xfrm>
            <a:off x="7466012" y="1447800"/>
            <a:ext cx="3838575" cy="50768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155075">
                                            <p:txEl>
                                              <p:pRg st="1" end="1"/>
                                            </p:txEl>
                                          </p:spTgt>
                                        </p:tgtEl>
                                        <p:attrNameLst>
                                          <p:attrName>style.visibility</p:attrName>
                                        </p:attrNameLst>
                                      </p:cBhvr>
                                      <p:to>
                                        <p:strVal val="visible"/>
                                      </p:to>
                                    </p:set>
                                    <p:animScale>
                                      <p:cBhvr>
                                        <p:cTn id="12" dur="1000" decel="50000" fill="hold">
                                          <p:stCondLst>
                                            <p:cond delay="0"/>
                                          </p:stCondLst>
                                        </p:cTn>
                                        <p:tgtEl>
                                          <p:spTgt spid="11550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155075">
                                            <p:txEl>
                                              <p:pRg st="1" end="1"/>
                                            </p:txEl>
                                          </p:spTgt>
                                        </p:tgtEl>
                                        <p:attrNameLst>
                                          <p:attrName>ppt_x</p:attrName>
                                          <p:attrName>ppt_y</p:attrName>
                                        </p:attrNameLst>
                                      </p:cBhvr>
                                    </p:animMotion>
                                    <p:animEffect transition="in" filter="fade">
                                      <p:cBhvr>
                                        <p:cTn id="14" dur="1000"/>
                                        <p:tgtEl>
                                          <p:spTgt spid="115507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p:cTn id="19" dur="500" fill="hold"/>
                                        <p:tgtEl>
                                          <p:spTgt spid="7171"/>
                                        </p:tgtEl>
                                        <p:attrNameLst>
                                          <p:attrName>ppt_w</p:attrName>
                                        </p:attrNameLst>
                                      </p:cBhvr>
                                      <p:tavLst>
                                        <p:tav tm="0">
                                          <p:val>
                                            <p:fltVal val="0"/>
                                          </p:val>
                                        </p:tav>
                                        <p:tav tm="100000">
                                          <p:val>
                                            <p:strVal val="#ppt_w"/>
                                          </p:val>
                                        </p:tav>
                                      </p:tavLst>
                                    </p:anim>
                                    <p:anim calcmode="lin" valueType="num">
                                      <p:cBhvr>
                                        <p:cTn id="20" dur="500" fill="hold"/>
                                        <p:tgtEl>
                                          <p:spTgt spid="717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155075">
                                            <p:txEl>
                                              <p:pRg st="3" end="3"/>
                                            </p:txEl>
                                          </p:spTgt>
                                        </p:tgtEl>
                                        <p:attrNameLst>
                                          <p:attrName>style.visibility</p:attrName>
                                        </p:attrNameLst>
                                      </p:cBhvr>
                                      <p:to>
                                        <p:strVal val="visible"/>
                                      </p:to>
                                    </p:set>
                                    <p:animScale>
                                      <p:cBhvr>
                                        <p:cTn id="25" dur="500" decel="50000" fill="hold">
                                          <p:stCondLst>
                                            <p:cond delay="0"/>
                                          </p:stCondLst>
                                        </p:cTn>
                                        <p:tgtEl>
                                          <p:spTgt spid="115507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1155075">
                                            <p:txEl>
                                              <p:pRg st="3" end="3"/>
                                            </p:txEl>
                                          </p:spTgt>
                                        </p:tgtEl>
                                        <p:attrNameLst>
                                          <p:attrName>ppt_x</p:attrName>
                                          <p:attrName>ppt_y</p:attrName>
                                        </p:attrNameLst>
                                      </p:cBhvr>
                                    </p:animMotion>
                                    <p:animEffect transition="in" filter="fade">
                                      <p:cBhvr>
                                        <p:cTn id="27" dur="500"/>
                                        <p:tgtEl>
                                          <p:spTgt spid="11550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0"/>
                                        </p:tgtEl>
                                        <p:attrNameLst>
                                          <p:attrName>style.visibility</p:attrName>
                                        </p:attrNameLst>
                                      </p:cBhvr>
                                      <p:to>
                                        <p:strVal val="visible"/>
                                      </p:to>
                                    </p:set>
                                    <p:anim calcmode="lin" valueType="num">
                                      <p:cBhvr>
                                        <p:cTn id="32" dur="500" fill="hold"/>
                                        <p:tgtEl>
                                          <p:spTgt spid="7170"/>
                                        </p:tgtEl>
                                        <p:attrNameLst>
                                          <p:attrName>ppt_w</p:attrName>
                                        </p:attrNameLst>
                                      </p:cBhvr>
                                      <p:tavLst>
                                        <p:tav tm="0">
                                          <p:val>
                                            <p:fltVal val="0"/>
                                          </p:val>
                                        </p:tav>
                                        <p:tav tm="100000">
                                          <p:val>
                                            <p:strVal val="#ppt_w"/>
                                          </p:val>
                                        </p:tav>
                                      </p:tavLst>
                                    </p:anim>
                                    <p:anim calcmode="lin" valueType="num">
                                      <p:cBhvr>
                                        <p:cTn id="33" dur="500" fill="hold"/>
                                        <p:tgtEl>
                                          <p:spTgt spid="7170"/>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7172"/>
                                        </p:tgtEl>
                                        <p:attrNameLst>
                                          <p:attrName>style.visibility</p:attrName>
                                        </p:attrNameLst>
                                      </p:cBhvr>
                                      <p:to>
                                        <p:strVal val="visible"/>
                                      </p:to>
                                    </p:set>
                                    <p:anim calcmode="lin" valueType="num">
                                      <p:cBhvr>
                                        <p:cTn id="36" dur="500" fill="hold"/>
                                        <p:tgtEl>
                                          <p:spTgt spid="7172"/>
                                        </p:tgtEl>
                                        <p:attrNameLst>
                                          <p:attrName>ppt_w</p:attrName>
                                        </p:attrNameLst>
                                      </p:cBhvr>
                                      <p:tavLst>
                                        <p:tav tm="0">
                                          <p:val>
                                            <p:fltVal val="0"/>
                                          </p:val>
                                        </p:tav>
                                        <p:tav tm="100000">
                                          <p:val>
                                            <p:strVal val="#ppt_w"/>
                                          </p:val>
                                        </p:tav>
                                      </p:tavLst>
                                    </p:anim>
                                    <p:anim calcmode="lin" valueType="num">
                                      <p:cBhvr>
                                        <p:cTn id="37" dur="500" fill="hold"/>
                                        <p:tgtEl>
                                          <p:spTgt spid="7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622139" y="1039812"/>
            <a:ext cx="9739473" cy="4446588"/>
          </a:xfrm>
        </p:spPr>
        <p:txBody>
          <a:bodyPr>
            <a:noAutofit/>
          </a:bodyPr>
          <a:lstStyle/>
          <a:p>
            <a:pPr marL="0" lvl="0" indent="0">
              <a:buNone/>
              <a:defRPr/>
            </a:pPr>
            <a:endParaRPr lang="en-US" sz="2200" b="1" dirty="0">
              <a:solidFill>
                <a:srgbClr val="FF6600"/>
              </a:solidFill>
              <a:latin typeface="Calibri" pitchFamily="34" charset="0"/>
            </a:endParaRPr>
          </a:p>
          <a:p>
            <a:pPr marL="0" indent="0">
              <a:buNone/>
            </a:pPr>
            <a:r>
              <a:rPr lang="en-US" sz="2000" dirty="0">
                <a:solidFill>
                  <a:srgbClr val="FF0000"/>
                </a:solidFill>
                <a:latin typeface="Calibri" pitchFamily="34" charset="0"/>
              </a:rPr>
              <a:t>Blood Samples </a:t>
            </a:r>
            <a:r>
              <a:rPr lang="en-US" sz="2000" dirty="0">
                <a:latin typeface="Calibri" pitchFamily="34" charset="0"/>
              </a:rPr>
              <a:t>and Human Specimen shipments thru SMSA Network need </a:t>
            </a:r>
            <a:r>
              <a:rPr lang="en-US" sz="2000" dirty="0">
                <a:solidFill>
                  <a:srgbClr val="FF0000"/>
                </a:solidFill>
                <a:latin typeface="Calibri" pitchFamily="34" charset="0"/>
              </a:rPr>
              <a:t>Customs approval first </a:t>
            </a:r>
            <a:r>
              <a:rPr lang="en-US" sz="2000" dirty="0">
                <a:latin typeface="Calibri" pitchFamily="34" charset="0"/>
              </a:rPr>
              <a:t>before sending the physical shipment. </a:t>
            </a:r>
          </a:p>
          <a:p>
            <a:pPr marL="0" indent="0">
              <a:buNone/>
            </a:pPr>
            <a:endParaRPr lang="en-US" sz="2000" b="1" dirty="0">
              <a:solidFill>
                <a:srgbClr val="FF0000"/>
              </a:solidFill>
              <a:latin typeface="Calibri" pitchFamily="34" charset="0"/>
            </a:endParaRPr>
          </a:p>
          <a:p>
            <a:pPr marL="0" indent="0">
              <a:buNone/>
            </a:pPr>
            <a:r>
              <a:rPr lang="en-US" sz="2000" dirty="0">
                <a:latin typeface="Calibri" pitchFamily="34" charset="0"/>
              </a:rPr>
              <a:t>Customers must provide </a:t>
            </a:r>
            <a:r>
              <a:rPr lang="en-US" sz="2000" dirty="0">
                <a:solidFill>
                  <a:srgbClr val="FF0000"/>
                </a:solidFill>
                <a:latin typeface="Calibri" pitchFamily="34" charset="0"/>
              </a:rPr>
              <a:t>Customs Permit &amp; Online Authorization</a:t>
            </a:r>
          </a:p>
          <a:p>
            <a:pPr marL="0" indent="0">
              <a:buNone/>
            </a:pPr>
            <a:endParaRPr lang="en-US" sz="2000" dirty="0">
              <a:latin typeface="Calibri" pitchFamily="34" charset="0"/>
            </a:endParaRPr>
          </a:p>
          <a:p>
            <a:pPr marL="0" indent="0">
              <a:buNone/>
            </a:pPr>
            <a:r>
              <a:rPr lang="en-US" sz="2000" dirty="0">
                <a:solidFill>
                  <a:srgbClr val="FF0000"/>
                </a:solidFill>
                <a:latin typeface="Calibri" pitchFamily="34" charset="0"/>
              </a:rPr>
              <a:t>Hospitals/Labs &amp; Licensed Medical Entities</a:t>
            </a:r>
          </a:p>
          <a:p>
            <a:pPr lvl="0"/>
            <a:r>
              <a:rPr lang="en-US" sz="2000" dirty="0">
                <a:latin typeface="+mj-lt"/>
              </a:rPr>
              <a:t>Hospitals / labs and licensed medical entities need to obtain export approval from Customs HQ (Restricted Goods department)</a:t>
            </a:r>
          </a:p>
          <a:p>
            <a:pPr lvl="0"/>
            <a:r>
              <a:rPr lang="en-US" sz="2000" dirty="0">
                <a:latin typeface="+mj-lt"/>
              </a:rPr>
              <a:t>Shipper should have his Legal “Affair Officer” contact Customs HQ in RUH to apply for one year bulk approval export permit and indicate required point of exit – JED, RUH etc. </a:t>
            </a:r>
          </a:p>
          <a:p>
            <a:pPr lvl="0"/>
            <a:r>
              <a:rPr lang="en-US" sz="2000" dirty="0">
                <a:latin typeface="+mj-lt"/>
              </a:rPr>
              <a:t>The permit can be requested for six months or one year to export Blood, urine etc. samples for test and analysis</a:t>
            </a:r>
          </a:p>
          <a:p>
            <a:pPr lvl="0"/>
            <a:r>
              <a:rPr lang="en-US" sz="2000" dirty="0">
                <a:latin typeface="+mj-lt"/>
              </a:rPr>
              <a:t>All shipments require a final export declaration which SMSA can process</a:t>
            </a:r>
          </a:p>
          <a:p>
            <a:pPr lvl="0"/>
            <a:r>
              <a:rPr lang="en-US" sz="2000" dirty="0">
                <a:latin typeface="+mj-lt"/>
              </a:rPr>
              <a:t>Exporter needs to register an Electronic Authorization letter (EAL) customs and register/ approve SMSA as an authorized broker for their shipments</a:t>
            </a:r>
          </a:p>
          <a:p>
            <a:pPr lvl="0"/>
            <a:endParaRPr lang="en-US" dirty="0"/>
          </a:p>
          <a:p>
            <a:pPr marL="0" indent="0">
              <a:buNone/>
            </a:pPr>
            <a:r>
              <a:rPr lang="en-US" sz="2000" dirty="0">
                <a:latin typeface="Calibri" pitchFamily="34" charset="0"/>
              </a:rPr>
              <a:t> </a:t>
            </a:r>
          </a:p>
          <a:p>
            <a:pPr marL="0" indent="0"/>
            <a:endParaRPr lang="en-US" sz="2000" dirty="0">
              <a:latin typeface="Calibri" pitchFamily="34" charset="0"/>
            </a:endParaRPr>
          </a:p>
        </p:txBody>
      </p:sp>
      <p:sp>
        <p:nvSpPr>
          <p:cNvPr id="5" name="Title 1"/>
          <p:cNvSpPr>
            <a:spLocks noGrp="1"/>
          </p:cNvSpPr>
          <p:nvPr>
            <p:ph type="title" idx="4294967295"/>
          </p:nvPr>
        </p:nvSpPr>
        <p:spPr>
          <a:xfrm>
            <a:off x="455612" y="669925"/>
            <a:ext cx="9906000" cy="701675"/>
          </a:xfrm>
        </p:spPr>
        <p:txBody>
          <a:bodyPr>
            <a:noAutofit/>
          </a:bodyPr>
          <a:lstStyle/>
          <a:p>
            <a:r>
              <a:rPr lang="en-US" sz="4000" b="1" dirty="0">
                <a:solidFill>
                  <a:srgbClr val="33309C"/>
                </a:solidFill>
                <a:cs typeface="David" pitchFamily="34" charset="-79"/>
              </a:rPr>
              <a:t>Exporting Blood Sample </a:t>
            </a:r>
            <a:r>
              <a:rPr lang="en-US" sz="4000" b="1" dirty="0">
                <a:solidFill>
                  <a:srgbClr val="F68426"/>
                </a:solidFill>
                <a:cs typeface="David" pitchFamily="34" charset="-79"/>
              </a:rPr>
              <a:t>and Human Specimen</a:t>
            </a:r>
          </a:p>
        </p:txBody>
      </p:sp>
      <p:pic>
        <p:nvPicPr>
          <p:cNvPr id="7171" name="Picture 3" descr="D:\Documents\2018 Projects\ISO 10015\Training Materials Revised\SGO\Pics\Blood Sample.jpg"/>
          <p:cNvPicPr>
            <a:picLocks noChangeAspect="1" noChangeArrowheads="1"/>
          </p:cNvPicPr>
          <p:nvPr/>
        </p:nvPicPr>
        <p:blipFill>
          <a:blip r:embed="rId3" cstate="print"/>
          <a:srcRect/>
          <a:stretch>
            <a:fillRect/>
          </a:stretch>
        </p:blipFill>
        <p:spPr bwMode="auto">
          <a:xfrm>
            <a:off x="9371013" y="1371600"/>
            <a:ext cx="2514600" cy="1752600"/>
          </a:xfrm>
          <a:prstGeom prst="rect">
            <a:avLst/>
          </a:prstGeom>
          <a:noFill/>
        </p:spPr>
      </p:pic>
      <p:sp>
        <p:nvSpPr>
          <p:cNvPr id="2" name="TextBox 1">
            <a:extLst>
              <a:ext uri="{FF2B5EF4-FFF2-40B4-BE49-F238E27FC236}">
                <a16:creationId xmlns:a16="http://schemas.microsoft.com/office/drawing/2014/main" id="{45C403D3-A4B3-79D2-5175-9212D4A597C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A279988-6470-829E-1AB7-FE083F2A0119}"/>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extLst>
      <p:ext uri="{BB962C8B-B14F-4D97-AF65-F5344CB8AC3E}">
        <p14:creationId xmlns:p14="http://schemas.microsoft.com/office/powerpoint/2010/main" val="353087325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p:cTn id="12" dur="500" fill="hold"/>
                                        <p:tgtEl>
                                          <p:spTgt spid="7171"/>
                                        </p:tgtEl>
                                        <p:attrNameLst>
                                          <p:attrName>ppt_w</p:attrName>
                                        </p:attrNameLst>
                                      </p:cBhvr>
                                      <p:tavLst>
                                        <p:tav tm="0">
                                          <p:val>
                                            <p:fltVal val="0"/>
                                          </p:val>
                                        </p:tav>
                                        <p:tav tm="100000">
                                          <p:val>
                                            <p:strVal val="#ppt_w"/>
                                          </p:val>
                                        </p:tav>
                                      </p:tavLst>
                                    </p:anim>
                                    <p:anim calcmode="lin" valueType="num">
                                      <p:cBhvr>
                                        <p:cTn id="13" dur="500" fill="hold"/>
                                        <p:tgtEl>
                                          <p:spTgt spid="717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155075">
                                            <p:txEl>
                                              <p:pRg st="1" end="1"/>
                                            </p:txEl>
                                          </p:spTgt>
                                        </p:tgtEl>
                                        <p:attrNameLst>
                                          <p:attrName>style.visibility</p:attrName>
                                        </p:attrNameLst>
                                      </p:cBhvr>
                                      <p:to>
                                        <p:strVal val="visible"/>
                                      </p:to>
                                    </p:set>
                                    <p:animScale>
                                      <p:cBhvr>
                                        <p:cTn id="18" dur="500" decel="50000" fill="hold">
                                          <p:stCondLst>
                                            <p:cond delay="0"/>
                                          </p:stCondLst>
                                        </p:cTn>
                                        <p:tgtEl>
                                          <p:spTgt spid="11550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1155075">
                                            <p:txEl>
                                              <p:pRg st="1" end="1"/>
                                            </p:txEl>
                                          </p:spTgt>
                                        </p:tgtEl>
                                        <p:attrNameLst>
                                          <p:attrName>ppt_x</p:attrName>
                                          <p:attrName>ppt_y</p:attrName>
                                        </p:attrNameLst>
                                      </p:cBhvr>
                                    </p:animMotion>
                                    <p:animEffect transition="in" filter="fade">
                                      <p:cBhvr>
                                        <p:cTn id="20" dur="500"/>
                                        <p:tgtEl>
                                          <p:spTgt spid="115507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155075">
                                            <p:txEl>
                                              <p:pRg st="3" end="3"/>
                                            </p:txEl>
                                          </p:spTgt>
                                        </p:tgtEl>
                                        <p:attrNameLst>
                                          <p:attrName>style.visibility</p:attrName>
                                        </p:attrNameLst>
                                      </p:cBhvr>
                                      <p:to>
                                        <p:strVal val="visible"/>
                                      </p:to>
                                    </p:set>
                                    <p:animScale>
                                      <p:cBhvr>
                                        <p:cTn id="25" dur="500" decel="50000" fill="hold">
                                          <p:stCondLst>
                                            <p:cond delay="0"/>
                                          </p:stCondLst>
                                        </p:cTn>
                                        <p:tgtEl>
                                          <p:spTgt spid="115507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1155075">
                                            <p:txEl>
                                              <p:pRg st="3" end="3"/>
                                            </p:txEl>
                                          </p:spTgt>
                                        </p:tgtEl>
                                        <p:attrNameLst>
                                          <p:attrName>ppt_x</p:attrName>
                                          <p:attrName>ppt_y</p:attrName>
                                        </p:attrNameLst>
                                      </p:cBhvr>
                                    </p:animMotion>
                                    <p:animEffect transition="in" filter="fade">
                                      <p:cBhvr>
                                        <p:cTn id="27" dur="500"/>
                                        <p:tgtEl>
                                          <p:spTgt spid="11550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1155075">
                                            <p:txEl>
                                              <p:pRg st="5" end="5"/>
                                            </p:txEl>
                                          </p:spTgt>
                                        </p:tgtEl>
                                        <p:attrNameLst>
                                          <p:attrName>style.visibility</p:attrName>
                                        </p:attrNameLst>
                                      </p:cBhvr>
                                      <p:to>
                                        <p:strVal val="visible"/>
                                      </p:to>
                                    </p:set>
                                    <p:animScale>
                                      <p:cBhvr>
                                        <p:cTn id="32" dur="500" decel="50000" fill="hold">
                                          <p:stCondLst>
                                            <p:cond delay="0"/>
                                          </p:stCondLst>
                                        </p:cTn>
                                        <p:tgtEl>
                                          <p:spTgt spid="115507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1155075">
                                            <p:txEl>
                                              <p:pRg st="5" end="5"/>
                                            </p:txEl>
                                          </p:spTgt>
                                        </p:tgtEl>
                                        <p:attrNameLst>
                                          <p:attrName>ppt_x</p:attrName>
                                          <p:attrName>ppt_y</p:attrName>
                                        </p:attrNameLst>
                                      </p:cBhvr>
                                    </p:animMotion>
                                    <p:animEffect transition="in" filter="fade">
                                      <p:cBhvr>
                                        <p:cTn id="34" dur="500"/>
                                        <p:tgtEl>
                                          <p:spTgt spid="115507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1155075">
                                            <p:txEl>
                                              <p:pRg st="12" end="12"/>
                                            </p:txEl>
                                          </p:spTgt>
                                        </p:tgtEl>
                                        <p:attrNameLst>
                                          <p:attrName>style.visibility</p:attrName>
                                        </p:attrNameLst>
                                      </p:cBhvr>
                                      <p:to>
                                        <p:strVal val="visible"/>
                                      </p:to>
                                    </p:set>
                                    <p:animScale>
                                      <p:cBhvr>
                                        <p:cTn id="39" dur="500" decel="50000" fill="hold">
                                          <p:stCondLst>
                                            <p:cond delay="0"/>
                                          </p:stCondLst>
                                        </p:cTn>
                                        <p:tgtEl>
                                          <p:spTgt spid="1155075">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1155075">
                                            <p:txEl>
                                              <p:pRg st="12" end="12"/>
                                            </p:txEl>
                                          </p:spTgt>
                                        </p:tgtEl>
                                        <p:attrNameLst>
                                          <p:attrName>ppt_x</p:attrName>
                                          <p:attrName>ppt_y</p:attrName>
                                        </p:attrNameLst>
                                      </p:cBhvr>
                                    </p:animMotion>
                                    <p:animEffect transition="in" filter="fade">
                                      <p:cBhvr>
                                        <p:cTn id="41" dur="500"/>
                                        <p:tgtEl>
                                          <p:spTgt spid="1155075">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1155075">
                                            <p:txEl>
                                              <p:pRg st="6" end="6"/>
                                            </p:txEl>
                                          </p:spTgt>
                                        </p:tgtEl>
                                        <p:attrNameLst>
                                          <p:attrName>style.visibility</p:attrName>
                                        </p:attrNameLst>
                                      </p:cBhvr>
                                      <p:to>
                                        <p:strVal val="visible"/>
                                      </p:to>
                                    </p:set>
                                    <p:animScale>
                                      <p:cBhvr>
                                        <p:cTn id="46" dur="500" decel="50000" fill="hold">
                                          <p:stCondLst>
                                            <p:cond delay="0"/>
                                          </p:stCondLst>
                                        </p:cTn>
                                        <p:tgtEl>
                                          <p:spTgt spid="115507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1155075">
                                            <p:txEl>
                                              <p:pRg st="6" end="6"/>
                                            </p:txEl>
                                          </p:spTgt>
                                        </p:tgtEl>
                                        <p:attrNameLst>
                                          <p:attrName>ppt_x</p:attrName>
                                          <p:attrName>ppt_y</p:attrName>
                                        </p:attrNameLst>
                                      </p:cBhvr>
                                    </p:animMotion>
                                    <p:animEffect transition="in" filter="fade">
                                      <p:cBhvr>
                                        <p:cTn id="48" dur="500"/>
                                        <p:tgtEl>
                                          <p:spTgt spid="1155075">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2" presetClass="entr" presetSubtype="0" fill="hold" nodeType="clickEffect">
                                  <p:stCondLst>
                                    <p:cond delay="0"/>
                                  </p:stCondLst>
                                  <p:childTnLst>
                                    <p:set>
                                      <p:cBhvr>
                                        <p:cTn id="52" dur="1" fill="hold">
                                          <p:stCondLst>
                                            <p:cond delay="0"/>
                                          </p:stCondLst>
                                        </p:cTn>
                                        <p:tgtEl>
                                          <p:spTgt spid="1155075">
                                            <p:txEl>
                                              <p:pRg st="7" end="7"/>
                                            </p:txEl>
                                          </p:spTgt>
                                        </p:tgtEl>
                                        <p:attrNameLst>
                                          <p:attrName>style.visibility</p:attrName>
                                        </p:attrNameLst>
                                      </p:cBhvr>
                                      <p:to>
                                        <p:strVal val="visible"/>
                                      </p:to>
                                    </p:set>
                                    <p:animScale>
                                      <p:cBhvr>
                                        <p:cTn id="53" dur="500" decel="50000" fill="hold">
                                          <p:stCondLst>
                                            <p:cond delay="0"/>
                                          </p:stCondLst>
                                        </p:cTn>
                                        <p:tgtEl>
                                          <p:spTgt spid="115507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500" decel="50000" fill="hold">
                                          <p:stCondLst>
                                            <p:cond delay="0"/>
                                          </p:stCondLst>
                                        </p:cTn>
                                        <p:tgtEl>
                                          <p:spTgt spid="1155075">
                                            <p:txEl>
                                              <p:pRg st="7" end="7"/>
                                            </p:txEl>
                                          </p:spTgt>
                                        </p:tgtEl>
                                        <p:attrNameLst>
                                          <p:attrName>ppt_x</p:attrName>
                                          <p:attrName>ppt_y</p:attrName>
                                        </p:attrNameLst>
                                      </p:cBhvr>
                                    </p:animMotion>
                                    <p:animEffect transition="in" filter="fade">
                                      <p:cBhvr>
                                        <p:cTn id="55" dur="500"/>
                                        <p:tgtEl>
                                          <p:spTgt spid="1155075">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2" presetClass="entr" presetSubtype="0" fill="hold" nodeType="clickEffect">
                                  <p:stCondLst>
                                    <p:cond delay="0"/>
                                  </p:stCondLst>
                                  <p:childTnLst>
                                    <p:set>
                                      <p:cBhvr>
                                        <p:cTn id="59" dur="1" fill="hold">
                                          <p:stCondLst>
                                            <p:cond delay="0"/>
                                          </p:stCondLst>
                                        </p:cTn>
                                        <p:tgtEl>
                                          <p:spTgt spid="1155075">
                                            <p:txEl>
                                              <p:pRg st="8" end="8"/>
                                            </p:txEl>
                                          </p:spTgt>
                                        </p:tgtEl>
                                        <p:attrNameLst>
                                          <p:attrName>style.visibility</p:attrName>
                                        </p:attrNameLst>
                                      </p:cBhvr>
                                      <p:to>
                                        <p:strVal val="visible"/>
                                      </p:to>
                                    </p:set>
                                    <p:animScale>
                                      <p:cBhvr>
                                        <p:cTn id="60" dur="500" decel="50000" fill="hold">
                                          <p:stCondLst>
                                            <p:cond delay="0"/>
                                          </p:stCondLst>
                                        </p:cTn>
                                        <p:tgtEl>
                                          <p:spTgt spid="1155075">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500" decel="50000" fill="hold">
                                          <p:stCondLst>
                                            <p:cond delay="0"/>
                                          </p:stCondLst>
                                        </p:cTn>
                                        <p:tgtEl>
                                          <p:spTgt spid="1155075">
                                            <p:txEl>
                                              <p:pRg st="8" end="8"/>
                                            </p:txEl>
                                          </p:spTgt>
                                        </p:tgtEl>
                                        <p:attrNameLst>
                                          <p:attrName>ppt_x</p:attrName>
                                          <p:attrName>ppt_y</p:attrName>
                                        </p:attrNameLst>
                                      </p:cBhvr>
                                    </p:animMotion>
                                    <p:animEffect transition="in" filter="fade">
                                      <p:cBhvr>
                                        <p:cTn id="62" dur="500"/>
                                        <p:tgtEl>
                                          <p:spTgt spid="1155075">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2" presetClass="entr" presetSubtype="0" fill="hold" nodeType="clickEffect">
                                  <p:stCondLst>
                                    <p:cond delay="0"/>
                                  </p:stCondLst>
                                  <p:childTnLst>
                                    <p:set>
                                      <p:cBhvr>
                                        <p:cTn id="66" dur="1" fill="hold">
                                          <p:stCondLst>
                                            <p:cond delay="0"/>
                                          </p:stCondLst>
                                        </p:cTn>
                                        <p:tgtEl>
                                          <p:spTgt spid="1155075">
                                            <p:txEl>
                                              <p:pRg st="9" end="9"/>
                                            </p:txEl>
                                          </p:spTgt>
                                        </p:tgtEl>
                                        <p:attrNameLst>
                                          <p:attrName>style.visibility</p:attrName>
                                        </p:attrNameLst>
                                      </p:cBhvr>
                                      <p:to>
                                        <p:strVal val="visible"/>
                                      </p:to>
                                    </p:set>
                                    <p:animScale>
                                      <p:cBhvr>
                                        <p:cTn id="67" dur="500" decel="50000" fill="hold">
                                          <p:stCondLst>
                                            <p:cond delay="0"/>
                                          </p:stCondLst>
                                        </p:cTn>
                                        <p:tgtEl>
                                          <p:spTgt spid="1155075">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155075">
                                            <p:txEl>
                                              <p:pRg st="9" end="9"/>
                                            </p:txEl>
                                          </p:spTgt>
                                        </p:tgtEl>
                                        <p:attrNameLst>
                                          <p:attrName>ppt_x</p:attrName>
                                          <p:attrName>ppt_y</p:attrName>
                                        </p:attrNameLst>
                                      </p:cBhvr>
                                    </p:animMotion>
                                    <p:animEffect transition="in" filter="fade">
                                      <p:cBhvr>
                                        <p:cTn id="69" dur="500"/>
                                        <p:tgtEl>
                                          <p:spTgt spid="1155075">
                                            <p:txEl>
                                              <p:pRg st="9" end="9"/>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2" presetClass="entr" presetSubtype="0" fill="hold" nodeType="clickEffect">
                                  <p:stCondLst>
                                    <p:cond delay="0"/>
                                  </p:stCondLst>
                                  <p:childTnLst>
                                    <p:set>
                                      <p:cBhvr>
                                        <p:cTn id="73" dur="1" fill="hold">
                                          <p:stCondLst>
                                            <p:cond delay="0"/>
                                          </p:stCondLst>
                                        </p:cTn>
                                        <p:tgtEl>
                                          <p:spTgt spid="1155075">
                                            <p:txEl>
                                              <p:pRg st="10" end="10"/>
                                            </p:txEl>
                                          </p:spTgt>
                                        </p:tgtEl>
                                        <p:attrNameLst>
                                          <p:attrName>style.visibility</p:attrName>
                                        </p:attrNameLst>
                                      </p:cBhvr>
                                      <p:to>
                                        <p:strVal val="visible"/>
                                      </p:to>
                                    </p:set>
                                    <p:animScale>
                                      <p:cBhvr>
                                        <p:cTn id="74" dur="500" decel="50000" fill="hold">
                                          <p:stCondLst>
                                            <p:cond delay="0"/>
                                          </p:stCondLst>
                                        </p:cTn>
                                        <p:tgtEl>
                                          <p:spTgt spid="1155075">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500" decel="50000" fill="hold">
                                          <p:stCondLst>
                                            <p:cond delay="0"/>
                                          </p:stCondLst>
                                        </p:cTn>
                                        <p:tgtEl>
                                          <p:spTgt spid="1155075">
                                            <p:txEl>
                                              <p:pRg st="10" end="10"/>
                                            </p:txEl>
                                          </p:spTgt>
                                        </p:tgtEl>
                                        <p:attrNameLst>
                                          <p:attrName>ppt_x</p:attrName>
                                          <p:attrName>ppt_y</p:attrName>
                                        </p:attrNameLst>
                                      </p:cBhvr>
                                    </p:animMotion>
                                    <p:animEffect transition="in" filter="fade">
                                      <p:cBhvr>
                                        <p:cTn id="76" dur="500"/>
                                        <p:tgtEl>
                                          <p:spTgt spid="1155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622139" y="1268412"/>
            <a:ext cx="9358473" cy="4446588"/>
          </a:xfrm>
        </p:spPr>
        <p:txBody>
          <a:bodyPr>
            <a:noAutofit/>
          </a:bodyPr>
          <a:lstStyle/>
          <a:p>
            <a:pPr marL="0" lvl="0" indent="0">
              <a:buNone/>
              <a:defRPr/>
            </a:pPr>
            <a:endParaRPr lang="en-US" sz="2200" b="1" dirty="0">
              <a:solidFill>
                <a:srgbClr val="FF6600"/>
              </a:solidFill>
              <a:latin typeface="Calibri" pitchFamily="34" charset="0"/>
            </a:endParaRPr>
          </a:p>
          <a:p>
            <a:pPr marL="0" indent="0">
              <a:buNone/>
            </a:pPr>
            <a:r>
              <a:rPr lang="en-US" dirty="0">
                <a:solidFill>
                  <a:srgbClr val="FF0000"/>
                </a:solidFill>
              </a:rPr>
              <a:t> </a:t>
            </a:r>
            <a:r>
              <a:rPr lang="en-US" sz="2000" dirty="0">
                <a:solidFill>
                  <a:srgbClr val="FF0000"/>
                </a:solidFill>
                <a:latin typeface="+mj-lt"/>
              </a:rPr>
              <a:t>Individual Doctors</a:t>
            </a:r>
          </a:p>
          <a:p>
            <a:pPr lvl="0"/>
            <a:r>
              <a:rPr lang="en-US" sz="2000" dirty="0">
                <a:latin typeface="+mj-lt"/>
              </a:rPr>
              <a:t>Individual Doctors needs to apply for SFDA non objection to export approval letter</a:t>
            </a:r>
          </a:p>
          <a:p>
            <a:pPr lvl="0"/>
            <a:r>
              <a:rPr lang="en-US" sz="2000" dirty="0">
                <a:latin typeface="+mj-lt"/>
              </a:rPr>
              <a:t>Approval is issued on a shipment by shipment basis </a:t>
            </a:r>
          </a:p>
          <a:p>
            <a:pPr lvl="0"/>
            <a:r>
              <a:rPr lang="en-US" sz="2000" dirty="0">
                <a:latin typeface="+mj-lt"/>
              </a:rPr>
              <a:t>All shipments require a final export declaration which SMSA can process</a:t>
            </a:r>
          </a:p>
          <a:p>
            <a:pPr lvl="0"/>
            <a:r>
              <a:rPr lang="en-US" sz="2000" dirty="0">
                <a:latin typeface="+mj-lt"/>
              </a:rPr>
              <a:t>Exporter needs to register an Authorization letter customs and register approve SMSA as an authorized broker for their shipments</a:t>
            </a:r>
          </a:p>
          <a:p>
            <a:pPr marL="0" lvl="0" indent="0">
              <a:buNone/>
            </a:pPr>
            <a:endParaRPr lang="en-US" sz="2000" dirty="0">
              <a:latin typeface="+mj-lt"/>
            </a:endParaRPr>
          </a:p>
          <a:p>
            <a:pPr marL="0" lvl="0" indent="0">
              <a:buNone/>
            </a:pPr>
            <a:r>
              <a:rPr lang="en-US" sz="2000" dirty="0">
                <a:latin typeface="+mj-lt"/>
              </a:rPr>
              <a:t>For the Electronic Authorization, shipper in Saudi needs to issue the E Al for point of exit Export:</a:t>
            </a:r>
          </a:p>
          <a:p>
            <a:pPr lvl="0"/>
            <a:endParaRPr lang="en-US" sz="2000" dirty="0">
              <a:latin typeface="+mj-lt"/>
            </a:endParaRPr>
          </a:p>
          <a:p>
            <a:pPr marL="0" lvl="0" indent="0">
              <a:buNone/>
            </a:pPr>
            <a:endParaRPr lang="en-US" dirty="0"/>
          </a:p>
          <a:p>
            <a:pPr marL="0" indent="0">
              <a:buNone/>
            </a:pPr>
            <a:r>
              <a:rPr lang="en-US" sz="2000" dirty="0">
                <a:latin typeface="Calibri" pitchFamily="34" charset="0"/>
              </a:rPr>
              <a:t> </a:t>
            </a:r>
          </a:p>
          <a:p>
            <a:pPr marL="0" indent="0"/>
            <a:endParaRPr lang="en-US" sz="2000" dirty="0">
              <a:latin typeface="Calibri" pitchFamily="34" charset="0"/>
            </a:endParaRPr>
          </a:p>
        </p:txBody>
      </p:sp>
      <p:sp>
        <p:nvSpPr>
          <p:cNvPr id="5" name="Title 1"/>
          <p:cNvSpPr>
            <a:spLocks noGrp="1"/>
          </p:cNvSpPr>
          <p:nvPr>
            <p:ph type="title" idx="4294967295"/>
          </p:nvPr>
        </p:nvSpPr>
        <p:spPr>
          <a:xfrm>
            <a:off x="455612" y="669925"/>
            <a:ext cx="9906000" cy="701675"/>
          </a:xfrm>
        </p:spPr>
        <p:txBody>
          <a:bodyPr>
            <a:noAutofit/>
          </a:bodyPr>
          <a:lstStyle/>
          <a:p>
            <a:r>
              <a:rPr lang="en-US" sz="4000" b="1" dirty="0">
                <a:solidFill>
                  <a:srgbClr val="33309C"/>
                </a:solidFill>
                <a:cs typeface="David" pitchFamily="34" charset="-79"/>
              </a:rPr>
              <a:t>Exporting Blood Sample </a:t>
            </a:r>
            <a:r>
              <a:rPr lang="en-US" sz="4000" b="1" dirty="0">
                <a:solidFill>
                  <a:srgbClr val="F68426"/>
                </a:solidFill>
                <a:cs typeface="David" pitchFamily="34" charset="-79"/>
              </a:rPr>
              <a:t>and Human Specimen</a:t>
            </a:r>
          </a:p>
        </p:txBody>
      </p:sp>
      <p:sp>
        <p:nvSpPr>
          <p:cNvPr id="2" name="TextBox 1">
            <a:extLst>
              <a:ext uri="{FF2B5EF4-FFF2-40B4-BE49-F238E27FC236}">
                <a16:creationId xmlns:a16="http://schemas.microsoft.com/office/drawing/2014/main" id="{45C403D3-A4B3-79D2-5175-9212D4A597C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A279988-6470-829E-1AB7-FE083F2A0119}"/>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026" name="Picture 2" descr="Ocular Tissue Samples for Research | BioChemed Services">
            <a:extLst>
              <a:ext uri="{FF2B5EF4-FFF2-40B4-BE49-F238E27FC236}">
                <a16:creationId xmlns:a16="http://schemas.microsoft.com/office/drawing/2014/main" id="{1CEED6AE-D10A-98A9-7638-00F7A307D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7237" y="2209800"/>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82081CF-620B-CF75-565D-89AE28A1637B}"/>
              </a:ext>
            </a:extLst>
          </p:cNvPr>
          <p:cNvPicPr>
            <a:picLocks noChangeAspect="1"/>
          </p:cNvPicPr>
          <p:nvPr/>
        </p:nvPicPr>
        <p:blipFill>
          <a:blip r:embed="rId5"/>
          <a:stretch>
            <a:fillRect/>
          </a:stretch>
        </p:blipFill>
        <p:spPr>
          <a:xfrm>
            <a:off x="455612" y="4987753"/>
            <a:ext cx="8746951" cy="1365803"/>
          </a:xfrm>
          <a:prstGeom prst="rect">
            <a:avLst/>
          </a:prstGeom>
        </p:spPr>
      </p:pic>
    </p:spTree>
    <p:extLst>
      <p:ext uri="{BB962C8B-B14F-4D97-AF65-F5344CB8AC3E}">
        <p14:creationId xmlns:p14="http://schemas.microsoft.com/office/powerpoint/2010/main" val="35550551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155075">
                                            <p:txEl>
                                              <p:pRg st="1" end="1"/>
                                            </p:txEl>
                                          </p:spTgt>
                                        </p:tgtEl>
                                        <p:attrNameLst>
                                          <p:attrName>style.visibility</p:attrName>
                                        </p:attrNameLst>
                                      </p:cBhvr>
                                      <p:to>
                                        <p:strVal val="visible"/>
                                      </p:to>
                                    </p:set>
                                    <p:animScale>
                                      <p:cBhvr>
                                        <p:cTn id="12" dur="500" decel="50000" fill="hold">
                                          <p:stCondLst>
                                            <p:cond delay="0"/>
                                          </p:stCondLst>
                                        </p:cTn>
                                        <p:tgtEl>
                                          <p:spTgt spid="11550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155075">
                                            <p:txEl>
                                              <p:pRg st="1" end="1"/>
                                            </p:txEl>
                                          </p:spTgt>
                                        </p:tgtEl>
                                        <p:attrNameLst>
                                          <p:attrName>ppt_x</p:attrName>
                                          <p:attrName>ppt_y</p:attrName>
                                        </p:attrNameLst>
                                      </p:cBhvr>
                                    </p:animMotion>
                                    <p:animEffect transition="in" filter="fade">
                                      <p:cBhvr>
                                        <p:cTn id="14" dur="500"/>
                                        <p:tgtEl>
                                          <p:spTgt spid="115507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155075">
                                            <p:txEl>
                                              <p:pRg st="2" end="2"/>
                                            </p:txEl>
                                          </p:spTgt>
                                        </p:tgtEl>
                                        <p:attrNameLst>
                                          <p:attrName>style.visibility</p:attrName>
                                        </p:attrNameLst>
                                      </p:cBhvr>
                                      <p:to>
                                        <p:strVal val="visible"/>
                                      </p:to>
                                    </p:set>
                                    <p:animScale>
                                      <p:cBhvr>
                                        <p:cTn id="19" dur="500" decel="50000" fill="hold">
                                          <p:stCondLst>
                                            <p:cond delay="0"/>
                                          </p:stCondLst>
                                        </p:cTn>
                                        <p:tgtEl>
                                          <p:spTgt spid="115507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1155075">
                                            <p:txEl>
                                              <p:pRg st="2" end="2"/>
                                            </p:txEl>
                                          </p:spTgt>
                                        </p:tgtEl>
                                        <p:attrNameLst>
                                          <p:attrName>ppt_x</p:attrName>
                                          <p:attrName>ppt_y</p:attrName>
                                        </p:attrNameLst>
                                      </p:cBhvr>
                                    </p:animMotion>
                                    <p:animEffect transition="in" filter="fade">
                                      <p:cBhvr>
                                        <p:cTn id="21" dur="500"/>
                                        <p:tgtEl>
                                          <p:spTgt spid="115507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155075">
                                            <p:txEl>
                                              <p:pRg st="3" end="3"/>
                                            </p:txEl>
                                          </p:spTgt>
                                        </p:tgtEl>
                                        <p:attrNameLst>
                                          <p:attrName>style.visibility</p:attrName>
                                        </p:attrNameLst>
                                      </p:cBhvr>
                                      <p:to>
                                        <p:strVal val="visible"/>
                                      </p:to>
                                    </p:set>
                                    <p:animScale>
                                      <p:cBhvr>
                                        <p:cTn id="26" dur="500" decel="50000" fill="hold">
                                          <p:stCondLst>
                                            <p:cond delay="0"/>
                                          </p:stCondLst>
                                        </p:cTn>
                                        <p:tgtEl>
                                          <p:spTgt spid="115507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1155075">
                                            <p:txEl>
                                              <p:pRg st="3" end="3"/>
                                            </p:txEl>
                                          </p:spTgt>
                                        </p:tgtEl>
                                        <p:attrNameLst>
                                          <p:attrName>ppt_x</p:attrName>
                                          <p:attrName>ppt_y</p:attrName>
                                        </p:attrNameLst>
                                      </p:cBhvr>
                                    </p:animMotion>
                                    <p:animEffect transition="in" filter="fade">
                                      <p:cBhvr>
                                        <p:cTn id="28" dur="500"/>
                                        <p:tgtEl>
                                          <p:spTgt spid="115507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p:cTn id="33" dur="500" fill="hold"/>
                                        <p:tgtEl>
                                          <p:spTgt spid="1026"/>
                                        </p:tgtEl>
                                        <p:attrNameLst>
                                          <p:attrName>ppt_w</p:attrName>
                                        </p:attrNameLst>
                                      </p:cBhvr>
                                      <p:tavLst>
                                        <p:tav tm="0">
                                          <p:val>
                                            <p:fltVal val="0"/>
                                          </p:val>
                                        </p:tav>
                                        <p:tav tm="100000">
                                          <p:val>
                                            <p:strVal val="#ppt_w"/>
                                          </p:val>
                                        </p:tav>
                                      </p:tavLst>
                                    </p:anim>
                                    <p:anim calcmode="lin" valueType="num">
                                      <p:cBhvr>
                                        <p:cTn id="34" dur="500" fill="hold"/>
                                        <p:tgtEl>
                                          <p:spTgt spid="1026"/>
                                        </p:tgtEl>
                                        <p:attrNameLst>
                                          <p:attrName>ppt_h</p:attrName>
                                        </p:attrNameLst>
                                      </p:cBhvr>
                                      <p:tavLst>
                                        <p:tav tm="0">
                                          <p:val>
                                            <p:fltVal val="0"/>
                                          </p:val>
                                        </p:tav>
                                        <p:tav tm="100000">
                                          <p:val>
                                            <p:strVal val="#ppt_h"/>
                                          </p:val>
                                        </p:tav>
                                      </p:tavLst>
                                    </p:anim>
                                    <p:animEffect transition="in" filter="fade">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1155075">
                                            <p:txEl>
                                              <p:pRg st="4" end="4"/>
                                            </p:txEl>
                                          </p:spTgt>
                                        </p:tgtEl>
                                        <p:attrNameLst>
                                          <p:attrName>style.visibility</p:attrName>
                                        </p:attrNameLst>
                                      </p:cBhvr>
                                      <p:to>
                                        <p:strVal val="visible"/>
                                      </p:to>
                                    </p:set>
                                    <p:animScale>
                                      <p:cBhvr>
                                        <p:cTn id="40" dur="500" decel="50000" fill="hold">
                                          <p:stCondLst>
                                            <p:cond delay="0"/>
                                          </p:stCondLst>
                                        </p:cTn>
                                        <p:tgtEl>
                                          <p:spTgt spid="115507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500" decel="50000" fill="hold">
                                          <p:stCondLst>
                                            <p:cond delay="0"/>
                                          </p:stCondLst>
                                        </p:cTn>
                                        <p:tgtEl>
                                          <p:spTgt spid="1155075">
                                            <p:txEl>
                                              <p:pRg st="4" end="4"/>
                                            </p:txEl>
                                          </p:spTgt>
                                        </p:tgtEl>
                                        <p:attrNameLst>
                                          <p:attrName>ppt_x</p:attrName>
                                          <p:attrName>ppt_y</p:attrName>
                                        </p:attrNameLst>
                                      </p:cBhvr>
                                    </p:animMotion>
                                    <p:animEffect transition="in" filter="fade">
                                      <p:cBhvr>
                                        <p:cTn id="42" dur="500"/>
                                        <p:tgtEl>
                                          <p:spTgt spid="11550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1155075">
                                            <p:txEl>
                                              <p:pRg st="5" end="5"/>
                                            </p:txEl>
                                          </p:spTgt>
                                        </p:tgtEl>
                                        <p:attrNameLst>
                                          <p:attrName>style.visibility</p:attrName>
                                        </p:attrNameLst>
                                      </p:cBhvr>
                                      <p:to>
                                        <p:strVal val="visible"/>
                                      </p:to>
                                    </p:set>
                                    <p:animScale>
                                      <p:cBhvr>
                                        <p:cTn id="47" dur="500" decel="50000" fill="hold">
                                          <p:stCondLst>
                                            <p:cond delay="0"/>
                                          </p:stCondLst>
                                        </p:cTn>
                                        <p:tgtEl>
                                          <p:spTgt spid="115507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1155075">
                                            <p:txEl>
                                              <p:pRg st="5" end="5"/>
                                            </p:txEl>
                                          </p:spTgt>
                                        </p:tgtEl>
                                        <p:attrNameLst>
                                          <p:attrName>ppt_x</p:attrName>
                                          <p:attrName>ppt_y</p:attrName>
                                        </p:attrNameLst>
                                      </p:cBhvr>
                                    </p:animMotion>
                                    <p:animEffect transition="in" filter="fade">
                                      <p:cBhvr>
                                        <p:cTn id="49" dur="500"/>
                                        <p:tgtEl>
                                          <p:spTgt spid="115507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1155075">
                                            <p:txEl>
                                              <p:pRg st="7" end="7"/>
                                            </p:txEl>
                                          </p:spTgt>
                                        </p:tgtEl>
                                        <p:attrNameLst>
                                          <p:attrName>style.visibility</p:attrName>
                                        </p:attrNameLst>
                                      </p:cBhvr>
                                      <p:to>
                                        <p:strVal val="visible"/>
                                      </p:to>
                                    </p:set>
                                    <p:animScale>
                                      <p:cBhvr>
                                        <p:cTn id="54" dur="500" decel="50000" fill="hold">
                                          <p:stCondLst>
                                            <p:cond delay="0"/>
                                          </p:stCondLst>
                                        </p:cTn>
                                        <p:tgtEl>
                                          <p:spTgt spid="115507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1155075">
                                            <p:txEl>
                                              <p:pRg st="7" end="7"/>
                                            </p:txEl>
                                          </p:spTgt>
                                        </p:tgtEl>
                                        <p:attrNameLst>
                                          <p:attrName>ppt_x</p:attrName>
                                          <p:attrName>ppt_y</p:attrName>
                                        </p:attrNameLst>
                                      </p:cBhvr>
                                    </p:animMotion>
                                    <p:animEffect transition="in" filter="fade">
                                      <p:cBhvr>
                                        <p:cTn id="56" dur="500"/>
                                        <p:tgtEl>
                                          <p:spTgt spid="1155075">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622139" y="1268412"/>
            <a:ext cx="6310473" cy="4446588"/>
          </a:xfrm>
        </p:spPr>
        <p:txBody>
          <a:bodyPr>
            <a:noAutofit/>
          </a:bodyPr>
          <a:lstStyle/>
          <a:p>
            <a:pPr marL="0" lvl="0" indent="0">
              <a:buNone/>
              <a:defRPr/>
            </a:pPr>
            <a:endParaRPr lang="en-US" sz="2200" b="1" dirty="0">
              <a:solidFill>
                <a:srgbClr val="FF6600"/>
              </a:solidFill>
              <a:latin typeface="Calibri" pitchFamily="34" charset="0"/>
            </a:endParaRPr>
          </a:p>
          <a:p>
            <a:pPr marL="0" indent="0">
              <a:buNone/>
            </a:pPr>
            <a:r>
              <a:rPr lang="en-US" sz="2200" b="1" dirty="0">
                <a:solidFill>
                  <a:srgbClr val="FF0000"/>
                </a:solidFill>
                <a:latin typeface="Calibri" pitchFamily="34" charset="0"/>
              </a:rPr>
              <a:t>Material Safety Data Sheet (MSDS)</a:t>
            </a:r>
          </a:p>
          <a:p>
            <a:pPr marL="0" indent="0">
              <a:buNone/>
            </a:pPr>
            <a:endParaRPr lang="en-US" sz="2000" dirty="0">
              <a:latin typeface="Calibri" pitchFamily="34" charset="0"/>
            </a:endParaRPr>
          </a:p>
          <a:p>
            <a:pPr marL="0" indent="0">
              <a:buNone/>
            </a:pPr>
            <a:r>
              <a:rPr lang="en-US" sz="2000" dirty="0">
                <a:latin typeface="Calibri" pitchFamily="34" charset="0"/>
              </a:rPr>
              <a:t>This is a document that contains information on potential hazards (health, fire, reactivity, environment, etc.) and how to work with the chemical product. </a:t>
            </a:r>
          </a:p>
          <a:p>
            <a:pPr marL="0" indent="0">
              <a:buNone/>
            </a:pPr>
            <a:endParaRPr lang="en-US" sz="2000" dirty="0">
              <a:latin typeface="Calibri" pitchFamily="34" charset="0"/>
            </a:endParaRPr>
          </a:p>
          <a:p>
            <a:pPr marL="0" indent="0">
              <a:buNone/>
            </a:pPr>
            <a:r>
              <a:rPr lang="en-US" sz="2000" dirty="0">
                <a:latin typeface="Calibri" pitchFamily="34" charset="0"/>
              </a:rPr>
              <a:t>This is a required document whenever sending </a:t>
            </a:r>
            <a:r>
              <a:rPr lang="en-US" sz="2000" dirty="0">
                <a:solidFill>
                  <a:srgbClr val="FF0000"/>
                </a:solidFill>
                <a:latin typeface="Calibri" pitchFamily="34" charset="0"/>
              </a:rPr>
              <a:t>Dangerous Goods (DG) shipments.</a:t>
            </a:r>
          </a:p>
          <a:p>
            <a:pPr marL="0" indent="0"/>
            <a:endParaRPr lang="en-US" sz="2000" dirty="0">
              <a:latin typeface="Calibri" pitchFamily="34" charset="0"/>
            </a:endParaRPr>
          </a:p>
        </p:txBody>
      </p:sp>
      <p:sp>
        <p:nvSpPr>
          <p:cNvPr id="5" name="Title 1"/>
          <p:cNvSpPr>
            <a:spLocks noGrp="1"/>
          </p:cNvSpPr>
          <p:nvPr>
            <p:ph type="title" idx="4294967295"/>
          </p:nvPr>
        </p:nvSpPr>
        <p:spPr>
          <a:xfrm>
            <a:off x="2055812" y="669925"/>
            <a:ext cx="7543800" cy="701675"/>
          </a:xfrm>
        </p:spPr>
        <p:txBody>
          <a:bodyPr>
            <a:noAutofit/>
          </a:bodyPr>
          <a:lstStyle/>
          <a:p>
            <a:r>
              <a:rPr lang="en-US" sz="4000" b="1" dirty="0">
                <a:solidFill>
                  <a:srgbClr val="33309C"/>
                </a:solidFill>
                <a:cs typeface="David" pitchFamily="34" charset="-79"/>
              </a:rPr>
              <a:t>Material Safety </a:t>
            </a:r>
            <a:r>
              <a:rPr lang="en-US" sz="4000" b="1" dirty="0">
                <a:solidFill>
                  <a:srgbClr val="F68426"/>
                </a:solidFill>
                <a:cs typeface="David" pitchFamily="34" charset="-79"/>
              </a:rPr>
              <a:t>Data Sheet (MSDS)</a:t>
            </a:r>
          </a:p>
        </p:txBody>
      </p:sp>
      <p:pic>
        <p:nvPicPr>
          <p:cNvPr id="8194" name="Picture 2" descr="D:\Documents\2018 Projects\ISO 10015\Training Materials Revised\SGO\Pics\MSDS Pic.png"/>
          <p:cNvPicPr>
            <a:picLocks noChangeAspect="1" noChangeArrowheads="1"/>
          </p:cNvPicPr>
          <p:nvPr/>
        </p:nvPicPr>
        <p:blipFill>
          <a:blip r:embed="rId3" cstate="print"/>
          <a:srcRect/>
          <a:stretch>
            <a:fillRect/>
          </a:stretch>
        </p:blipFill>
        <p:spPr bwMode="auto">
          <a:xfrm>
            <a:off x="1751012" y="4724400"/>
            <a:ext cx="3057525" cy="1495425"/>
          </a:xfrm>
          <a:prstGeom prst="rect">
            <a:avLst/>
          </a:prstGeom>
          <a:noFill/>
        </p:spPr>
      </p:pic>
      <p:sp>
        <p:nvSpPr>
          <p:cNvPr id="2" name="TextBox 1">
            <a:extLst>
              <a:ext uri="{FF2B5EF4-FFF2-40B4-BE49-F238E27FC236}">
                <a16:creationId xmlns:a16="http://schemas.microsoft.com/office/drawing/2014/main" id="{D4E5F2A5-2AAC-AAB4-D374-287280E621E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E1467D4E-D59A-75B5-21D1-CC6D3ED85CC1}"/>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8195" name="Picture 3" descr="D:\Documents\2018 Projects\ISO 10015\Training Materials Revised\SGO\Supporting Docs\MSDS Form.png"/>
          <p:cNvPicPr>
            <a:picLocks noChangeAspect="1" noChangeArrowheads="1"/>
          </p:cNvPicPr>
          <p:nvPr/>
        </p:nvPicPr>
        <p:blipFill>
          <a:blip r:embed="rId5" cstate="print"/>
          <a:srcRect/>
          <a:stretch>
            <a:fillRect/>
          </a:stretch>
        </p:blipFill>
        <p:spPr bwMode="auto">
          <a:xfrm>
            <a:off x="7237412" y="1371600"/>
            <a:ext cx="4086224" cy="5263057"/>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155075">
                                            <p:txEl>
                                              <p:pRg st="1" end="1"/>
                                            </p:txEl>
                                          </p:spTgt>
                                        </p:tgtEl>
                                        <p:attrNameLst>
                                          <p:attrName>style.visibility</p:attrName>
                                        </p:attrNameLst>
                                      </p:cBhvr>
                                      <p:to>
                                        <p:strVal val="visible"/>
                                      </p:to>
                                    </p:set>
                                    <p:animScale>
                                      <p:cBhvr>
                                        <p:cTn id="12" dur="500" decel="50000" fill="hold">
                                          <p:stCondLst>
                                            <p:cond delay="0"/>
                                          </p:stCondLst>
                                        </p:cTn>
                                        <p:tgtEl>
                                          <p:spTgt spid="11550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155075">
                                            <p:txEl>
                                              <p:pRg st="1" end="1"/>
                                            </p:txEl>
                                          </p:spTgt>
                                        </p:tgtEl>
                                        <p:attrNameLst>
                                          <p:attrName>ppt_x</p:attrName>
                                          <p:attrName>ppt_y</p:attrName>
                                        </p:attrNameLst>
                                      </p:cBhvr>
                                    </p:animMotion>
                                    <p:animEffect transition="in" filter="fade">
                                      <p:cBhvr>
                                        <p:cTn id="14" dur="500"/>
                                        <p:tgtEl>
                                          <p:spTgt spid="1155075">
                                            <p:txEl>
                                              <p:pRg st="1" end="1"/>
                                            </p:txEl>
                                          </p:spTgt>
                                        </p:tgtEl>
                                      </p:cBhvr>
                                    </p:animEffect>
                                  </p:childTnLst>
                                </p:cTn>
                              </p:par>
                              <p:par>
                                <p:cTn id="15" presetID="23" presetClass="entr" presetSubtype="16"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p:cTn id="17" dur="500" fill="hold"/>
                                        <p:tgtEl>
                                          <p:spTgt spid="8194"/>
                                        </p:tgtEl>
                                        <p:attrNameLst>
                                          <p:attrName>ppt_w</p:attrName>
                                        </p:attrNameLst>
                                      </p:cBhvr>
                                      <p:tavLst>
                                        <p:tav tm="0">
                                          <p:val>
                                            <p:fltVal val="0"/>
                                          </p:val>
                                        </p:tav>
                                        <p:tav tm="100000">
                                          <p:val>
                                            <p:strVal val="#ppt_w"/>
                                          </p:val>
                                        </p:tav>
                                      </p:tavLst>
                                    </p:anim>
                                    <p:anim calcmode="lin" valueType="num">
                                      <p:cBhvr>
                                        <p:cTn id="1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155075">
                                            <p:txEl>
                                              <p:pRg st="3" end="3"/>
                                            </p:txEl>
                                          </p:spTgt>
                                        </p:tgtEl>
                                        <p:attrNameLst>
                                          <p:attrName>style.visibility</p:attrName>
                                        </p:attrNameLst>
                                      </p:cBhvr>
                                      <p:to>
                                        <p:strVal val="visible"/>
                                      </p:to>
                                    </p:set>
                                    <p:animScale>
                                      <p:cBhvr>
                                        <p:cTn id="23" dur="500" decel="50000" fill="hold">
                                          <p:stCondLst>
                                            <p:cond delay="0"/>
                                          </p:stCondLst>
                                        </p:cTn>
                                        <p:tgtEl>
                                          <p:spTgt spid="115507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500" decel="50000" fill="hold">
                                          <p:stCondLst>
                                            <p:cond delay="0"/>
                                          </p:stCondLst>
                                        </p:cTn>
                                        <p:tgtEl>
                                          <p:spTgt spid="1155075">
                                            <p:txEl>
                                              <p:pRg st="3" end="3"/>
                                            </p:txEl>
                                          </p:spTgt>
                                        </p:tgtEl>
                                        <p:attrNameLst>
                                          <p:attrName>ppt_x</p:attrName>
                                          <p:attrName>ppt_y</p:attrName>
                                        </p:attrNameLst>
                                      </p:cBhvr>
                                    </p:animMotion>
                                    <p:animEffect transition="in" filter="fade">
                                      <p:cBhvr>
                                        <p:cTn id="25" dur="500"/>
                                        <p:tgtEl>
                                          <p:spTgt spid="115507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1155075">
                                            <p:txEl>
                                              <p:pRg st="5" end="5"/>
                                            </p:txEl>
                                          </p:spTgt>
                                        </p:tgtEl>
                                        <p:attrNameLst>
                                          <p:attrName>style.visibility</p:attrName>
                                        </p:attrNameLst>
                                      </p:cBhvr>
                                      <p:to>
                                        <p:strVal val="visible"/>
                                      </p:to>
                                    </p:set>
                                    <p:animScale>
                                      <p:cBhvr>
                                        <p:cTn id="30" dur="500" decel="50000" fill="hold">
                                          <p:stCondLst>
                                            <p:cond delay="0"/>
                                          </p:stCondLst>
                                        </p:cTn>
                                        <p:tgtEl>
                                          <p:spTgt spid="115507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1155075">
                                            <p:txEl>
                                              <p:pRg st="5" end="5"/>
                                            </p:txEl>
                                          </p:spTgt>
                                        </p:tgtEl>
                                        <p:attrNameLst>
                                          <p:attrName>ppt_x</p:attrName>
                                          <p:attrName>ppt_y</p:attrName>
                                        </p:attrNameLst>
                                      </p:cBhvr>
                                    </p:animMotion>
                                    <p:animEffect transition="in" filter="fade">
                                      <p:cBhvr>
                                        <p:cTn id="32" dur="500"/>
                                        <p:tgtEl>
                                          <p:spTgt spid="11550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8195"/>
                                        </p:tgtEl>
                                        <p:attrNameLst>
                                          <p:attrName>style.visibility</p:attrName>
                                        </p:attrNameLst>
                                      </p:cBhvr>
                                      <p:to>
                                        <p:strVal val="visible"/>
                                      </p:to>
                                    </p:set>
                                    <p:anim calcmode="lin" valueType="num">
                                      <p:cBhvr>
                                        <p:cTn id="37" dur="500" fill="hold"/>
                                        <p:tgtEl>
                                          <p:spTgt spid="8195"/>
                                        </p:tgtEl>
                                        <p:attrNameLst>
                                          <p:attrName>ppt_w</p:attrName>
                                        </p:attrNameLst>
                                      </p:cBhvr>
                                      <p:tavLst>
                                        <p:tav tm="0">
                                          <p:val>
                                            <p:fltVal val="0"/>
                                          </p:val>
                                        </p:tav>
                                        <p:tav tm="100000">
                                          <p:val>
                                            <p:strVal val="#ppt_w"/>
                                          </p:val>
                                        </p:tav>
                                      </p:tavLst>
                                    </p:anim>
                                    <p:anim calcmode="lin" valueType="num">
                                      <p:cBhvr>
                                        <p:cTn id="38" dur="500" fill="hold"/>
                                        <p:tgtEl>
                                          <p:spTgt spid="81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Grp="1" noChangeArrowheads="1"/>
          </p:cNvSpPr>
          <p:nvPr>
            <p:ph idx="1"/>
          </p:nvPr>
        </p:nvSpPr>
        <p:spPr>
          <a:xfrm>
            <a:off x="379412" y="990600"/>
            <a:ext cx="6553200" cy="4446588"/>
          </a:xfrm>
        </p:spPr>
        <p:txBody>
          <a:bodyPr>
            <a:noAutofit/>
          </a:bodyPr>
          <a:lstStyle/>
          <a:p>
            <a:pPr marL="0" lvl="0" indent="0">
              <a:buNone/>
              <a:defRPr/>
            </a:pPr>
            <a:endParaRPr lang="en-US" sz="2200" b="1" dirty="0">
              <a:solidFill>
                <a:srgbClr val="FF6600"/>
              </a:solidFill>
              <a:latin typeface="Calibri" pitchFamily="34" charset="0"/>
            </a:endParaRPr>
          </a:p>
          <a:p>
            <a:pPr marL="0" lvl="0" indent="0">
              <a:buNone/>
              <a:defRPr/>
            </a:pPr>
            <a:r>
              <a:rPr lang="en-US" sz="2200" b="1" dirty="0">
                <a:solidFill>
                  <a:srgbClr val="FF6600"/>
                </a:solidFill>
                <a:latin typeface="Calibri" pitchFamily="34" charset="0"/>
              </a:rPr>
              <a:t>What is a Harmonized Code or HTS Code?</a:t>
            </a:r>
          </a:p>
          <a:p>
            <a:pPr marL="0" indent="0">
              <a:buNone/>
            </a:pPr>
            <a:r>
              <a:rPr lang="en-US" sz="2200" dirty="0">
                <a:latin typeface="Calibri" pitchFamily="34" charset="0"/>
              </a:rPr>
              <a:t>The </a:t>
            </a:r>
            <a:r>
              <a:rPr lang="en-US" sz="2200" dirty="0">
                <a:solidFill>
                  <a:srgbClr val="FF0000"/>
                </a:solidFill>
                <a:latin typeface="Calibri" pitchFamily="34" charset="0"/>
              </a:rPr>
              <a:t>Harmonized Commodity Description and Coding System</a:t>
            </a:r>
            <a:r>
              <a:rPr lang="en-US" sz="2200" dirty="0">
                <a:latin typeface="Calibri" pitchFamily="34" charset="0"/>
              </a:rPr>
              <a:t>, or the </a:t>
            </a:r>
            <a:r>
              <a:rPr lang="en-US" sz="2200" dirty="0">
                <a:solidFill>
                  <a:srgbClr val="FF0000"/>
                </a:solidFill>
                <a:latin typeface="Calibri" pitchFamily="34" charset="0"/>
              </a:rPr>
              <a:t>Harmonized System </a:t>
            </a:r>
            <a:r>
              <a:rPr lang="en-US" sz="2200" dirty="0">
                <a:latin typeface="Calibri" pitchFamily="34" charset="0"/>
              </a:rPr>
              <a:t>is the Internationally standardized system of names and numbers to classify traded products. </a:t>
            </a:r>
          </a:p>
          <a:p>
            <a:pPr marL="0" indent="0">
              <a:buNone/>
            </a:pPr>
            <a:endParaRPr lang="en-US" sz="2200" dirty="0">
              <a:latin typeface="Calibri" pitchFamily="34" charset="0"/>
            </a:endParaRPr>
          </a:p>
          <a:p>
            <a:pPr marL="0" indent="0">
              <a:buNone/>
            </a:pPr>
            <a:r>
              <a:rPr lang="en-US" sz="2200" dirty="0">
                <a:latin typeface="Calibri" pitchFamily="34" charset="0"/>
              </a:rPr>
              <a:t>The </a:t>
            </a:r>
            <a:r>
              <a:rPr lang="en-US" sz="2200" b="1" dirty="0">
                <a:solidFill>
                  <a:srgbClr val="FF0000"/>
                </a:solidFill>
                <a:latin typeface="Calibri" pitchFamily="34" charset="0"/>
              </a:rPr>
              <a:t>Harmonized System Clarification (HS Code) </a:t>
            </a:r>
            <a:r>
              <a:rPr lang="en-US" sz="2200" dirty="0">
                <a:latin typeface="Calibri" pitchFamily="34" charset="0"/>
              </a:rPr>
              <a:t>is a </a:t>
            </a:r>
            <a:r>
              <a:rPr lang="en-US" sz="2200" dirty="0">
                <a:solidFill>
                  <a:srgbClr val="FF0000"/>
                </a:solidFill>
                <a:latin typeface="Calibri" pitchFamily="34" charset="0"/>
              </a:rPr>
              <a:t>6-digit </a:t>
            </a:r>
            <a:r>
              <a:rPr lang="en-US" sz="2200" dirty="0">
                <a:latin typeface="Calibri" pitchFamily="34" charset="0"/>
              </a:rPr>
              <a:t>standard for globally traded products. This is used when referencing the classification  of products </a:t>
            </a:r>
            <a:r>
              <a:rPr lang="en-US" sz="2200" dirty="0">
                <a:solidFill>
                  <a:srgbClr val="FF0000"/>
                </a:solidFill>
                <a:latin typeface="Calibri" pitchFamily="34" charset="0"/>
              </a:rPr>
              <a:t>outside of the U.S.A. </a:t>
            </a:r>
          </a:p>
          <a:p>
            <a:pPr marL="0" indent="0">
              <a:buNone/>
            </a:pPr>
            <a:endParaRPr lang="en-US" sz="2200" dirty="0">
              <a:latin typeface="Calibri" pitchFamily="34" charset="0"/>
            </a:endParaRPr>
          </a:p>
          <a:p>
            <a:pPr marL="0" indent="0">
              <a:buNone/>
            </a:pPr>
            <a:r>
              <a:rPr lang="en-US" sz="2200" dirty="0">
                <a:latin typeface="Calibri" pitchFamily="34" charset="0"/>
              </a:rPr>
              <a:t>The </a:t>
            </a:r>
            <a:r>
              <a:rPr lang="en-US" sz="2200" b="1" dirty="0">
                <a:solidFill>
                  <a:srgbClr val="FF0000"/>
                </a:solidFill>
                <a:latin typeface="Calibri" pitchFamily="34" charset="0"/>
              </a:rPr>
              <a:t>Harmonized Tariff Schedule Code (HTS-US) Code</a:t>
            </a:r>
            <a:r>
              <a:rPr lang="en-US" sz="2200" dirty="0">
                <a:latin typeface="Calibri" pitchFamily="34" charset="0"/>
              </a:rPr>
              <a:t>, is a </a:t>
            </a:r>
            <a:r>
              <a:rPr lang="en-US" sz="2200" dirty="0">
                <a:solidFill>
                  <a:srgbClr val="FF0000"/>
                </a:solidFill>
                <a:latin typeface="Calibri" pitchFamily="34" charset="0"/>
              </a:rPr>
              <a:t>10-digit </a:t>
            </a:r>
            <a:r>
              <a:rPr lang="en-US" sz="2200" dirty="0">
                <a:latin typeface="Calibri" pitchFamily="34" charset="0"/>
              </a:rPr>
              <a:t>import classification system for the U.S.A.  This is used when commodities are being traded </a:t>
            </a:r>
            <a:r>
              <a:rPr lang="en-US" sz="2200" dirty="0">
                <a:solidFill>
                  <a:srgbClr val="FF0000"/>
                </a:solidFill>
                <a:latin typeface="Calibri" pitchFamily="34" charset="0"/>
              </a:rPr>
              <a:t>to and from the U.S.A.</a:t>
            </a:r>
          </a:p>
          <a:p>
            <a:pPr marL="0" indent="0"/>
            <a:endParaRPr lang="en-US" sz="2200" dirty="0">
              <a:latin typeface="Calibri" pitchFamily="34" charset="0"/>
            </a:endParaRPr>
          </a:p>
        </p:txBody>
      </p:sp>
      <p:sp>
        <p:nvSpPr>
          <p:cNvPr id="5" name="Title 1"/>
          <p:cNvSpPr>
            <a:spLocks noGrp="1"/>
          </p:cNvSpPr>
          <p:nvPr>
            <p:ph type="title" idx="4294967295"/>
          </p:nvPr>
        </p:nvSpPr>
        <p:spPr>
          <a:xfrm>
            <a:off x="3960812" y="685800"/>
            <a:ext cx="4572000" cy="701675"/>
          </a:xfrm>
        </p:spPr>
        <p:txBody>
          <a:bodyPr>
            <a:noAutofit/>
          </a:bodyPr>
          <a:lstStyle/>
          <a:p>
            <a:r>
              <a:rPr lang="en-US" sz="4000" b="1" dirty="0">
                <a:solidFill>
                  <a:srgbClr val="33309C"/>
                </a:solidFill>
                <a:cs typeface="David" pitchFamily="34" charset="-79"/>
              </a:rPr>
              <a:t>Harmonized </a:t>
            </a:r>
            <a:r>
              <a:rPr lang="en-US" sz="4000" b="1" dirty="0">
                <a:solidFill>
                  <a:srgbClr val="F68426"/>
                </a:solidFill>
                <a:cs typeface="David" pitchFamily="34" charset="-79"/>
              </a:rPr>
              <a:t>Code </a:t>
            </a:r>
          </a:p>
        </p:txBody>
      </p:sp>
      <p:pic>
        <p:nvPicPr>
          <p:cNvPr id="15362" name="Picture 2" descr="D:\Documents\2018 Projects\ISO 10015\Training Materials Revised\SGO\Pics\HTS Code.jpg"/>
          <p:cNvPicPr>
            <a:picLocks noChangeAspect="1" noChangeArrowheads="1"/>
          </p:cNvPicPr>
          <p:nvPr/>
        </p:nvPicPr>
        <p:blipFill>
          <a:blip r:embed="rId3" cstate="print"/>
          <a:srcRect/>
          <a:stretch>
            <a:fillRect/>
          </a:stretch>
        </p:blipFill>
        <p:spPr bwMode="auto">
          <a:xfrm>
            <a:off x="7237412" y="3810000"/>
            <a:ext cx="1905000" cy="2826544"/>
          </a:xfrm>
          <a:prstGeom prst="rect">
            <a:avLst/>
          </a:prstGeom>
          <a:noFill/>
        </p:spPr>
      </p:pic>
      <p:pic>
        <p:nvPicPr>
          <p:cNvPr id="15366" name="Picture 6" descr="D:\Documents\2018 Projects\ISO 10015\Training Materials Revised\SGO\Pics\HS Code Example.png"/>
          <p:cNvPicPr>
            <a:picLocks noChangeAspect="1" noChangeArrowheads="1"/>
          </p:cNvPicPr>
          <p:nvPr/>
        </p:nvPicPr>
        <p:blipFill>
          <a:blip r:embed="rId4" cstate="print"/>
          <a:srcRect/>
          <a:stretch>
            <a:fillRect/>
          </a:stretch>
        </p:blipFill>
        <p:spPr bwMode="auto">
          <a:xfrm>
            <a:off x="6554960" y="1371600"/>
            <a:ext cx="5559252" cy="2362200"/>
          </a:xfrm>
          <a:prstGeom prst="rect">
            <a:avLst/>
          </a:prstGeom>
          <a:noFill/>
        </p:spPr>
      </p:pic>
      <p:sp>
        <p:nvSpPr>
          <p:cNvPr id="10" name="TextBox 9"/>
          <p:cNvSpPr txBox="1"/>
          <p:nvPr/>
        </p:nvSpPr>
        <p:spPr>
          <a:xfrm>
            <a:off x="9447212" y="4191000"/>
            <a:ext cx="2438400" cy="584775"/>
          </a:xfrm>
          <a:prstGeom prst="rect">
            <a:avLst/>
          </a:prstGeom>
          <a:noFill/>
        </p:spPr>
        <p:txBody>
          <a:bodyPr wrap="square" rtlCol="0">
            <a:spAutoFit/>
          </a:bodyPr>
          <a:lstStyle/>
          <a:p>
            <a:pPr>
              <a:buNone/>
            </a:pPr>
            <a:r>
              <a:rPr lang="en-US" b="1" i="1" dirty="0">
                <a:solidFill>
                  <a:srgbClr val="FF0000"/>
                </a:solidFill>
                <a:latin typeface="+mj-lt"/>
              </a:rPr>
              <a:t>*** HS Codes are provided by the shipper. </a:t>
            </a:r>
          </a:p>
        </p:txBody>
      </p:sp>
      <p:sp>
        <p:nvSpPr>
          <p:cNvPr id="2" name="TextBox 1">
            <a:extLst>
              <a:ext uri="{FF2B5EF4-FFF2-40B4-BE49-F238E27FC236}">
                <a16:creationId xmlns:a16="http://schemas.microsoft.com/office/drawing/2014/main" id="{4D0BEF14-D550-C646-5507-22577B7ADD0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45D1724B-3DDE-0C21-CF3F-D86D1B51BFFD}"/>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55075">
                                            <p:txEl>
                                              <p:pRg st="1" end="1"/>
                                            </p:txEl>
                                          </p:spTgt>
                                        </p:tgtEl>
                                        <p:attrNameLst>
                                          <p:attrName>style.visibility</p:attrName>
                                        </p:attrNameLst>
                                      </p:cBhvr>
                                      <p:to>
                                        <p:strVal val="visible"/>
                                      </p:to>
                                    </p:set>
                                    <p:anim calcmode="lin" valueType="num">
                                      <p:cBhvr>
                                        <p:cTn id="12" dur="500" fill="hold"/>
                                        <p:tgtEl>
                                          <p:spTgt spid="11550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550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155075">
                                            <p:txEl>
                                              <p:pRg st="2" end="2"/>
                                            </p:txEl>
                                          </p:spTgt>
                                        </p:tgtEl>
                                        <p:attrNameLst>
                                          <p:attrName>style.visibility</p:attrName>
                                        </p:attrNameLst>
                                      </p:cBhvr>
                                      <p:to>
                                        <p:strVal val="visible"/>
                                      </p:to>
                                    </p:set>
                                    <p:animScale>
                                      <p:cBhvr>
                                        <p:cTn id="18" dur="1000" decel="50000" fill="hold">
                                          <p:stCondLst>
                                            <p:cond delay="0"/>
                                          </p:stCondLst>
                                        </p:cTn>
                                        <p:tgtEl>
                                          <p:spTgt spid="115507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155075">
                                            <p:txEl>
                                              <p:pRg st="2" end="2"/>
                                            </p:txEl>
                                          </p:spTgt>
                                        </p:tgtEl>
                                        <p:attrNameLst>
                                          <p:attrName>ppt_x</p:attrName>
                                          <p:attrName>ppt_y</p:attrName>
                                        </p:attrNameLst>
                                      </p:cBhvr>
                                    </p:animMotion>
                                    <p:animEffect transition="in" filter="fade">
                                      <p:cBhvr>
                                        <p:cTn id="20" dur="1000"/>
                                        <p:tgtEl>
                                          <p:spTgt spid="1155075">
                                            <p:txEl>
                                              <p:pRg st="2" end="2"/>
                                            </p:txEl>
                                          </p:spTgt>
                                        </p:tgtEl>
                                      </p:cBhvr>
                                    </p:animEffect>
                                  </p:childTnLst>
                                </p:cTn>
                              </p:par>
                            </p:childTnLst>
                          </p:cTn>
                        </p:par>
                        <p:par>
                          <p:cTn id="21" fill="hold">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5366"/>
                                        </p:tgtEl>
                                        <p:attrNameLst>
                                          <p:attrName>style.visibility</p:attrName>
                                        </p:attrNameLst>
                                      </p:cBhvr>
                                      <p:to>
                                        <p:strVal val="visible"/>
                                      </p:to>
                                    </p:set>
                                    <p:anim calcmode="lin" valueType="num">
                                      <p:cBhvr>
                                        <p:cTn id="24" dur="500" fill="hold"/>
                                        <p:tgtEl>
                                          <p:spTgt spid="15366"/>
                                        </p:tgtEl>
                                        <p:attrNameLst>
                                          <p:attrName>ppt_w</p:attrName>
                                        </p:attrNameLst>
                                      </p:cBhvr>
                                      <p:tavLst>
                                        <p:tav tm="0">
                                          <p:val>
                                            <p:fltVal val="0"/>
                                          </p:val>
                                        </p:tav>
                                        <p:tav tm="100000">
                                          <p:val>
                                            <p:strVal val="#ppt_w"/>
                                          </p:val>
                                        </p:tav>
                                      </p:tavLst>
                                    </p:anim>
                                    <p:anim calcmode="lin" valueType="num">
                                      <p:cBhvr>
                                        <p:cTn id="25" dur="500" fill="hold"/>
                                        <p:tgtEl>
                                          <p:spTgt spid="15366"/>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1155075">
                                            <p:txEl>
                                              <p:pRg st="4" end="4"/>
                                            </p:txEl>
                                          </p:spTgt>
                                        </p:tgtEl>
                                        <p:attrNameLst>
                                          <p:attrName>style.visibility</p:attrName>
                                        </p:attrNameLst>
                                      </p:cBhvr>
                                      <p:to>
                                        <p:strVal val="visible"/>
                                      </p:to>
                                    </p:set>
                                    <p:animScale>
                                      <p:cBhvr>
                                        <p:cTn id="30" dur="1000" decel="50000" fill="hold">
                                          <p:stCondLst>
                                            <p:cond delay="0"/>
                                          </p:stCondLst>
                                        </p:cTn>
                                        <p:tgtEl>
                                          <p:spTgt spid="115507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55075">
                                            <p:txEl>
                                              <p:pRg st="4" end="4"/>
                                            </p:txEl>
                                          </p:spTgt>
                                        </p:tgtEl>
                                        <p:attrNameLst>
                                          <p:attrName>ppt_x</p:attrName>
                                          <p:attrName>ppt_y</p:attrName>
                                        </p:attrNameLst>
                                      </p:cBhvr>
                                    </p:animMotion>
                                    <p:animEffect transition="in" filter="fade">
                                      <p:cBhvr>
                                        <p:cTn id="32" dur="1000"/>
                                        <p:tgtEl>
                                          <p:spTgt spid="11550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1155075">
                                            <p:txEl>
                                              <p:pRg st="6" end="6"/>
                                            </p:txEl>
                                          </p:spTgt>
                                        </p:tgtEl>
                                        <p:attrNameLst>
                                          <p:attrName>style.visibility</p:attrName>
                                        </p:attrNameLst>
                                      </p:cBhvr>
                                      <p:to>
                                        <p:strVal val="visible"/>
                                      </p:to>
                                    </p:set>
                                    <p:animScale>
                                      <p:cBhvr>
                                        <p:cTn id="37" dur="1000" decel="50000" fill="hold">
                                          <p:stCondLst>
                                            <p:cond delay="0"/>
                                          </p:stCondLst>
                                        </p:cTn>
                                        <p:tgtEl>
                                          <p:spTgt spid="115507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55075">
                                            <p:txEl>
                                              <p:pRg st="6" end="6"/>
                                            </p:txEl>
                                          </p:spTgt>
                                        </p:tgtEl>
                                        <p:attrNameLst>
                                          <p:attrName>ppt_x</p:attrName>
                                          <p:attrName>ppt_y</p:attrName>
                                        </p:attrNameLst>
                                      </p:cBhvr>
                                    </p:animMotion>
                                    <p:animEffect transition="in" filter="fade">
                                      <p:cBhvr>
                                        <p:cTn id="39" dur="1000"/>
                                        <p:tgtEl>
                                          <p:spTgt spid="1155075">
                                            <p:txEl>
                                              <p:pRg st="6" end="6"/>
                                            </p:txEl>
                                          </p:spTgt>
                                        </p:tgtEl>
                                      </p:cBhvr>
                                    </p:animEffect>
                                  </p:childTnLst>
                                </p:cTn>
                              </p:par>
                            </p:childTnLst>
                          </p:cTn>
                        </p:par>
                        <p:par>
                          <p:cTn id="40" fill="hold">
                            <p:stCondLst>
                              <p:cond delay="1000"/>
                            </p:stCondLst>
                            <p:childTnLst>
                              <p:par>
                                <p:cTn id="41" presetID="23" presetClass="entr" presetSubtype="16" fill="hold" nodeType="afterEffect">
                                  <p:stCondLst>
                                    <p:cond delay="0"/>
                                  </p:stCondLst>
                                  <p:childTnLst>
                                    <p:set>
                                      <p:cBhvr>
                                        <p:cTn id="42" dur="1" fill="hold">
                                          <p:stCondLst>
                                            <p:cond delay="0"/>
                                          </p:stCondLst>
                                        </p:cTn>
                                        <p:tgtEl>
                                          <p:spTgt spid="15362"/>
                                        </p:tgtEl>
                                        <p:attrNameLst>
                                          <p:attrName>style.visibility</p:attrName>
                                        </p:attrNameLst>
                                      </p:cBhvr>
                                      <p:to>
                                        <p:strVal val="visible"/>
                                      </p:to>
                                    </p:set>
                                    <p:anim calcmode="lin" valueType="num">
                                      <p:cBhvr>
                                        <p:cTn id="43" dur="500" fill="hold"/>
                                        <p:tgtEl>
                                          <p:spTgt spid="15362"/>
                                        </p:tgtEl>
                                        <p:attrNameLst>
                                          <p:attrName>ppt_w</p:attrName>
                                        </p:attrNameLst>
                                      </p:cBhvr>
                                      <p:tavLst>
                                        <p:tav tm="0">
                                          <p:val>
                                            <p:fltVal val="0"/>
                                          </p:val>
                                        </p:tav>
                                        <p:tav tm="100000">
                                          <p:val>
                                            <p:strVal val="#ppt_w"/>
                                          </p:val>
                                        </p:tav>
                                      </p:tavLst>
                                    </p:anim>
                                    <p:anim calcmode="lin" valueType="num">
                                      <p:cBhvr>
                                        <p:cTn id="44"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5612" y="1584325"/>
            <a:ext cx="7848600" cy="625475"/>
          </a:xfrm>
        </p:spPr>
        <p:txBody>
          <a:bodyPr>
            <a:noAutofit/>
          </a:bodyPr>
          <a:lstStyle/>
          <a:p>
            <a:r>
              <a:rPr lang="en-US" b="1" dirty="0">
                <a:solidFill>
                  <a:srgbClr val="33309C"/>
                </a:solidFill>
              </a:rPr>
              <a:t>SM</a:t>
            </a:r>
            <a:r>
              <a:rPr lang="en-US" b="1" dirty="0">
                <a:solidFill>
                  <a:srgbClr val="F68426"/>
                </a:solidFill>
              </a:rPr>
              <a:t>SA</a:t>
            </a:r>
            <a:r>
              <a:rPr lang="en-US" b="1" dirty="0">
                <a:solidFill>
                  <a:srgbClr val="FF9933"/>
                </a:solidFill>
              </a:rPr>
              <a:t> Express Service Categories</a:t>
            </a:r>
          </a:p>
        </p:txBody>
      </p:sp>
      <p:sp>
        <p:nvSpPr>
          <p:cNvPr id="3" name="Text Placeholder 2"/>
          <p:cNvSpPr>
            <a:spLocks noGrp="1"/>
          </p:cNvSpPr>
          <p:nvPr>
            <p:ph type="body" sz="half" idx="4294967295"/>
          </p:nvPr>
        </p:nvSpPr>
        <p:spPr>
          <a:xfrm>
            <a:off x="227012" y="1752600"/>
            <a:ext cx="6934200" cy="2438400"/>
          </a:xfrm>
        </p:spPr>
        <p:txBody>
          <a:bodyPr>
            <a:noAutofit/>
          </a:bodyPr>
          <a:lstStyle/>
          <a:p>
            <a:pPr marL="1169886" lvl="1" indent="-408100">
              <a:buNone/>
            </a:pPr>
            <a:endParaRPr lang="en-US" sz="2600" b="1" dirty="0">
              <a:latin typeface="+mj-lt"/>
            </a:endParaRPr>
          </a:p>
          <a:p>
            <a:pPr marL="1169886" lvl="1" indent="-408100">
              <a:buNone/>
            </a:pPr>
            <a:r>
              <a:rPr lang="en-US" sz="2600" b="1" dirty="0">
                <a:solidFill>
                  <a:srgbClr val="00B050"/>
                </a:solidFill>
                <a:latin typeface="+mj-lt"/>
                <a:sym typeface="Wingdings"/>
              </a:rPr>
              <a:t></a:t>
            </a:r>
            <a:r>
              <a:rPr lang="en-US" sz="2600" b="1" dirty="0">
                <a:latin typeface="+mj-lt"/>
                <a:sym typeface="Wingdings"/>
              </a:rPr>
              <a:t> </a:t>
            </a:r>
            <a:r>
              <a:rPr lang="en-US" sz="2600" b="1" dirty="0">
                <a:latin typeface="+mj-lt"/>
              </a:rPr>
              <a:t>Documents</a:t>
            </a:r>
          </a:p>
          <a:p>
            <a:pPr marL="1169886" lvl="1" indent="-408100">
              <a:buNone/>
            </a:pPr>
            <a:endParaRPr lang="en-US" sz="2600" b="1" dirty="0">
              <a:latin typeface="+mj-lt"/>
            </a:endParaRPr>
          </a:p>
          <a:p>
            <a:pPr marL="1169886" lvl="1" indent="-408100">
              <a:buNone/>
            </a:pPr>
            <a:r>
              <a:rPr lang="en-US" sz="2600" b="1" dirty="0">
                <a:solidFill>
                  <a:srgbClr val="00B050"/>
                </a:solidFill>
                <a:latin typeface="+mj-lt"/>
                <a:sym typeface="Wingdings"/>
              </a:rPr>
              <a:t> </a:t>
            </a:r>
            <a:r>
              <a:rPr lang="en-US" sz="2600" b="1" dirty="0">
                <a:latin typeface="+mj-lt"/>
              </a:rPr>
              <a:t>Parcels (Non-Documents)</a:t>
            </a:r>
          </a:p>
          <a:p>
            <a:pPr marL="1169886" lvl="1" indent="-408100">
              <a:buNone/>
            </a:pPr>
            <a:endParaRPr lang="en-US" sz="2600" b="1" dirty="0">
              <a:latin typeface="+mj-lt"/>
            </a:endParaRPr>
          </a:p>
          <a:p>
            <a:pPr marL="1169886" lvl="1" indent="-408100">
              <a:buNone/>
            </a:pPr>
            <a:r>
              <a:rPr lang="en-US" sz="2600" b="1" dirty="0">
                <a:solidFill>
                  <a:srgbClr val="00B050"/>
                </a:solidFill>
                <a:latin typeface="+mj-lt"/>
                <a:sym typeface="Wingdings"/>
              </a:rPr>
              <a:t> </a:t>
            </a:r>
            <a:r>
              <a:rPr lang="en-US" sz="2600" b="1" dirty="0">
                <a:latin typeface="+mj-lt"/>
              </a:rPr>
              <a:t>Freight (Heavy- Non-Documents)</a:t>
            </a:r>
          </a:p>
          <a:p>
            <a:pPr marL="1169886" lvl="1" indent="-408100">
              <a:buNone/>
            </a:pPr>
            <a:endParaRPr lang="en-US" sz="2600" b="1" dirty="0">
              <a:latin typeface="+mj-lt"/>
            </a:endParaRPr>
          </a:p>
          <a:p>
            <a:pPr marL="1169886" lvl="1" indent="-408100">
              <a:buNone/>
            </a:pPr>
            <a:r>
              <a:rPr lang="en-US" sz="2600" b="1" dirty="0">
                <a:solidFill>
                  <a:srgbClr val="00B050"/>
                </a:solidFill>
                <a:latin typeface="+mj-lt"/>
                <a:sym typeface="Wingdings"/>
              </a:rPr>
              <a:t> </a:t>
            </a:r>
            <a:r>
              <a:rPr lang="en-US" sz="2600" b="1" dirty="0">
                <a:latin typeface="+mj-lt"/>
              </a:rPr>
              <a:t>E-Commerce (Non-Documents)</a:t>
            </a:r>
          </a:p>
          <a:p>
            <a:pPr marL="1169886" lvl="1" indent="-408100">
              <a:buNone/>
            </a:pPr>
            <a:r>
              <a:rPr lang="en-US" sz="2000" b="1" i="1" dirty="0">
                <a:solidFill>
                  <a:srgbClr val="FF0000"/>
                </a:solidFill>
                <a:latin typeface="+mj-lt"/>
              </a:rPr>
              <a:t>	(details under development)</a:t>
            </a:r>
          </a:p>
          <a:p>
            <a:pPr marL="1169886" lvl="1" indent="-408100">
              <a:buNone/>
            </a:pPr>
            <a:r>
              <a:rPr lang="en-US" sz="2600" b="1" dirty="0">
                <a:solidFill>
                  <a:srgbClr val="00B050"/>
                </a:solidFill>
                <a:latin typeface="+mj-lt"/>
                <a:sym typeface="Wingdings"/>
              </a:rPr>
              <a:t> </a:t>
            </a:r>
            <a:r>
              <a:rPr lang="en-US" sz="2600" b="1" dirty="0">
                <a:latin typeface="+mj-lt"/>
              </a:rPr>
              <a:t>Cold – Chain (Non-Documents)</a:t>
            </a:r>
          </a:p>
          <a:p>
            <a:pPr marL="1169886" lvl="1" indent="-408100">
              <a:buNone/>
            </a:pPr>
            <a:r>
              <a:rPr lang="en-US" sz="2000" i="1" dirty="0">
                <a:solidFill>
                  <a:srgbClr val="FF0000"/>
                </a:solidFill>
              </a:rPr>
              <a:t>	</a:t>
            </a:r>
            <a:r>
              <a:rPr lang="en-US" sz="2000" b="1" i="1" dirty="0">
                <a:solidFill>
                  <a:srgbClr val="FF0000"/>
                </a:solidFill>
                <a:latin typeface="+mj-lt"/>
              </a:rPr>
              <a:t>(details under development)</a:t>
            </a:r>
            <a:endParaRPr lang="en-US" sz="2000" b="1" dirty="0">
              <a:latin typeface="+mj-lt"/>
            </a:endParaRPr>
          </a:p>
          <a:p>
            <a:pPr marL="1169886" lvl="1" indent="-408100">
              <a:buFont typeface="+mj-lt"/>
              <a:buAutoNum type="arabicPeriod"/>
            </a:pPr>
            <a:endParaRPr lang="en-US" sz="2600" b="1" dirty="0">
              <a:latin typeface="+mj-lt"/>
            </a:endParaRPr>
          </a:p>
          <a:p>
            <a:pPr marL="408100" indent="-408100"/>
            <a:endParaRPr lang="en-US" sz="2600" b="1" dirty="0">
              <a:latin typeface="+mj-lt"/>
            </a:endParaRPr>
          </a:p>
        </p:txBody>
      </p:sp>
      <p:pic>
        <p:nvPicPr>
          <p:cNvPr id="5124" name="Picture 4" descr="D:\Pictures\SMSA Van.jpg"/>
          <p:cNvPicPr>
            <a:picLocks noChangeAspect="1" noChangeArrowheads="1"/>
          </p:cNvPicPr>
          <p:nvPr/>
        </p:nvPicPr>
        <p:blipFill>
          <a:blip r:embed="rId2" cstate="print"/>
          <a:srcRect/>
          <a:stretch>
            <a:fillRect/>
          </a:stretch>
        </p:blipFill>
        <p:spPr bwMode="auto">
          <a:xfrm>
            <a:off x="7694612" y="1371600"/>
            <a:ext cx="3733800" cy="248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5" name="Picture 5" descr="D:\Pictures\SMSA Van 2.jpg"/>
          <p:cNvPicPr>
            <a:picLocks noChangeAspect="1" noChangeArrowheads="1"/>
          </p:cNvPicPr>
          <p:nvPr/>
        </p:nvPicPr>
        <p:blipFill>
          <a:blip r:embed="rId3" cstate="print"/>
          <a:srcRect/>
          <a:stretch>
            <a:fillRect/>
          </a:stretch>
        </p:blipFill>
        <p:spPr bwMode="auto">
          <a:xfrm>
            <a:off x="6323012" y="4114800"/>
            <a:ext cx="3772474" cy="250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AEF285D7-1B53-F483-CC5F-9B75EE5177A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7DBDEE0E-96B1-4C2D-2DA3-A2D2B0E7428E}"/>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 calcmode="lin" valueType="num">
                                      <p:cBhvr>
                                        <p:cTn id="10" dur="500" fill="hold"/>
                                        <p:tgtEl>
                                          <p:spTgt spid="5125"/>
                                        </p:tgtEl>
                                        <p:attrNameLst>
                                          <p:attrName>ppt_w</p:attrName>
                                        </p:attrNameLst>
                                      </p:cBhvr>
                                      <p:tavLst>
                                        <p:tav tm="0">
                                          <p:val>
                                            <p:fltVal val="0"/>
                                          </p:val>
                                        </p:tav>
                                        <p:tav tm="100000">
                                          <p:val>
                                            <p:strVal val="#ppt_w"/>
                                          </p:val>
                                        </p:tav>
                                      </p:tavLst>
                                    </p:anim>
                                    <p:anim calcmode="lin" valueType="num">
                                      <p:cBhvr>
                                        <p:cTn id="11" dur="500" fill="hold"/>
                                        <p:tgtEl>
                                          <p:spTgt spid="5125"/>
                                        </p:tgtEl>
                                        <p:attrNameLst>
                                          <p:attrName>ppt_h</p:attrName>
                                        </p:attrNameLst>
                                      </p:cBhvr>
                                      <p:tavLst>
                                        <p:tav tm="0">
                                          <p:val>
                                            <p:fltVal val="0"/>
                                          </p:val>
                                        </p:tav>
                                        <p:tav tm="100000">
                                          <p:val>
                                            <p:strVal val="#ppt_h"/>
                                          </p:val>
                                        </p:tav>
                                      </p:tavLst>
                                    </p:anim>
                                    <p:animEffect transition="in" filter="fade">
                                      <p:cBhvr>
                                        <p:cTn id="12" dur="500"/>
                                        <p:tgtEl>
                                          <p:spTgt spid="5125"/>
                                        </p:tgtEl>
                                      </p:cBhvr>
                                    </p:animEffect>
                                  </p:childTnLst>
                                </p:cTn>
                              </p:par>
                              <p:par>
                                <p:cTn id="13" presetID="53"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p:cTn id="15" dur="500" fill="hold"/>
                                        <p:tgtEl>
                                          <p:spTgt spid="5124"/>
                                        </p:tgtEl>
                                        <p:attrNameLst>
                                          <p:attrName>ppt_w</p:attrName>
                                        </p:attrNameLst>
                                      </p:cBhvr>
                                      <p:tavLst>
                                        <p:tav tm="0">
                                          <p:val>
                                            <p:fltVal val="0"/>
                                          </p:val>
                                        </p:tav>
                                        <p:tav tm="100000">
                                          <p:val>
                                            <p:strVal val="#ppt_w"/>
                                          </p:val>
                                        </p:tav>
                                      </p:tavLst>
                                    </p:anim>
                                    <p:anim calcmode="lin" valueType="num">
                                      <p:cBhvr>
                                        <p:cTn id="16" dur="500" fill="hold"/>
                                        <p:tgtEl>
                                          <p:spTgt spid="5124"/>
                                        </p:tgtEl>
                                        <p:attrNameLst>
                                          <p:attrName>ppt_h</p:attrName>
                                        </p:attrNameLst>
                                      </p:cBhvr>
                                      <p:tavLst>
                                        <p:tav tm="0">
                                          <p:val>
                                            <p:fltVal val="0"/>
                                          </p:val>
                                        </p:tav>
                                        <p:tav tm="100000">
                                          <p:val>
                                            <p:strVal val="#ppt_h"/>
                                          </p:val>
                                        </p:tav>
                                      </p:tavLst>
                                    </p:anim>
                                    <p:animEffect transition="in" filter="fade">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10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5" name="Rectangle 3"/>
          <p:cNvSpPr>
            <a:spLocks noGrp="1" noChangeArrowheads="1"/>
          </p:cNvSpPr>
          <p:nvPr>
            <p:ph idx="1"/>
          </p:nvPr>
        </p:nvSpPr>
        <p:spPr>
          <a:xfrm>
            <a:off x="622138" y="1219200"/>
            <a:ext cx="7910040" cy="4370388"/>
          </a:xfrm>
        </p:spPr>
        <p:txBody>
          <a:bodyPr>
            <a:normAutofit/>
          </a:bodyPr>
          <a:lstStyle/>
          <a:p>
            <a:pPr marL="0" indent="0"/>
            <a:endParaRPr lang="en-US" sz="2400" dirty="0">
              <a:latin typeface="Calibri" pitchFamily="34" charset="0"/>
            </a:endParaRPr>
          </a:p>
          <a:p>
            <a:pPr marL="0" indent="0">
              <a:buNone/>
            </a:pPr>
            <a:r>
              <a:rPr lang="en-US" sz="2400" dirty="0">
                <a:latin typeface="Calibri" pitchFamily="34" charset="0"/>
              </a:rPr>
              <a:t>Documentation normally required is:</a:t>
            </a:r>
          </a:p>
          <a:p>
            <a:pPr marL="0" indent="0">
              <a:buFontTx/>
              <a:buChar char="•"/>
            </a:pPr>
            <a:r>
              <a:rPr lang="en-US" sz="2400" dirty="0">
                <a:latin typeface="Calibri" pitchFamily="34" charset="0"/>
              </a:rPr>
              <a:t> </a:t>
            </a:r>
            <a:r>
              <a:rPr lang="en-US" sz="2400" b="1" dirty="0">
                <a:solidFill>
                  <a:srgbClr val="FF0000"/>
                </a:solidFill>
                <a:latin typeface="Calibri" pitchFamily="34" charset="0"/>
              </a:rPr>
              <a:t>AWB (Air Waybill)</a:t>
            </a:r>
          </a:p>
          <a:p>
            <a:pPr marL="0" indent="0">
              <a:buFontTx/>
              <a:buChar char="•"/>
            </a:pPr>
            <a:r>
              <a:rPr lang="en-US" sz="2400" dirty="0">
                <a:latin typeface="Calibri" pitchFamily="34" charset="0"/>
              </a:rPr>
              <a:t> </a:t>
            </a:r>
            <a:r>
              <a:rPr lang="en-US" sz="2400" b="1" dirty="0">
                <a:solidFill>
                  <a:srgbClr val="FF0000"/>
                </a:solidFill>
                <a:latin typeface="Calibri" pitchFamily="34" charset="0"/>
              </a:rPr>
              <a:t>Invoice(s) – Commercial or Pro Forma</a:t>
            </a:r>
          </a:p>
          <a:p>
            <a:pPr marL="0" indent="0">
              <a:buFontTx/>
              <a:buChar char="•"/>
            </a:pPr>
            <a:r>
              <a:rPr lang="en-US" sz="2400" dirty="0">
                <a:latin typeface="Calibri" pitchFamily="34" charset="0"/>
              </a:rPr>
              <a:t> </a:t>
            </a:r>
            <a:r>
              <a:rPr lang="en-US" sz="2400" b="1" dirty="0">
                <a:solidFill>
                  <a:srgbClr val="FF0000"/>
                </a:solidFill>
                <a:latin typeface="Calibri" pitchFamily="34" charset="0"/>
              </a:rPr>
              <a:t>Importer’s Tax ID number, if known.</a:t>
            </a:r>
          </a:p>
          <a:p>
            <a:pPr marL="0" indent="0">
              <a:buFontTx/>
              <a:buChar char="•"/>
            </a:pPr>
            <a:endParaRPr lang="en-US" sz="2400" dirty="0">
              <a:latin typeface="Calibri" pitchFamily="34" charset="0"/>
            </a:endParaRPr>
          </a:p>
          <a:p>
            <a:pPr marL="0" indent="0">
              <a:buFontTx/>
              <a:buNone/>
            </a:pPr>
            <a:r>
              <a:rPr lang="en-US" sz="2400" dirty="0">
                <a:latin typeface="Calibri" pitchFamily="34" charset="0"/>
              </a:rPr>
              <a:t>Various commodities require specific documents and/or information for clearance purposes.</a:t>
            </a:r>
          </a:p>
          <a:p>
            <a:pPr marL="0" indent="0">
              <a:buFontTx/>
              <a:buNone/>
            </a:pPr>
            <a:endParaRPr lang="en-US" sz="2400" dirty="0">
              <a:latin typeface="Calibri" pitchFamily="34" charset="0"/>
            </a:endParaRPr>
          </a:p>
        </p:txBody>
      </p:sp>
      <p:pic>
        <p:nvPicPr>
          <p:cNvPr id="1252357" name="Picture 5" descr="US Requirements"/>
          <p:cNvPicPr>
            <a:picLocks noChangeAspect="1" noChangeArrowheads="1"/>
          </p:cNvPicPr>
          <p:nvPr/>
        </p:nvPicPr>
        <p:blipFill>
          <a:blip r:embed="rId2" cstate="print"/>
          <a:srcRect/>
          <a:stretch>
            <a:fillRect/>
          </a:stretch>
        </p:blipFill>
        <p:spPr bwMode="auto">
          <a:xfrm>
            <a:off x="8228012" y="1676400"/>
            <a:ext cx="3142432" cy="4391025"/>
          </a:xfrm>
          <a:prstGeom prst="rect">
            <a:avLst/>
          </a:prstGeom>
          <a:noFill/>
          <a:ln w="9525">
            <a:noFill/>
            <a:miter lim="800000"/>
            <a:headEnd/>
            <a:tailEnd/>
          </a:ln>
        </p:spPr>
      </p:pic>
      <p:sp>
        <p:nvSpPr>
          <p:cNvPr id="5" name="Title 1"/>
          <p:cNvSpPr>
            <a:spLocks noGrp="1"/>
          </p:cNvSpPr>
          <p:nvPr>
            <p:ph type="title" idx="4294967295"/>
          </p:nvPr>
        </p:nvSpPr>
        <p:spPr>
          <a:xfrm>
            <a:off x="2208212" y="762000"/>
            <a:ext cx="7010400" cy="701675"/>
          </a:xfrm>
        </p:spPr>
        <p:txBody>
          <a:bodyPr>
            <a:noAutofit/>
          </a:bodyPr>
          <a:lstStyle/>
          <a:p>
            <a:r>
              <a:rPr lang="en-US" sz="4000" b="1" dirty="0">
                <a:solidFill>
                  <a:srgbClr val="33309C"/>
                </a:solidFill>
                <a:cs typeface="David" pitchFamily="34" charset="-79"/>
              </a:rPr>
              <a:t>Customs Requirement </a:t>
            </a:r>
            <a:r>
              <a:rPr lang="en-US" sz="4000" b="1" dirty="0">
                <a:solidFill>
                  <a:srgbClr val="F68426"/>
                </a:solidFill>
                <a:cs typeface="David" pitchFamily="34" charset="-79"/>
              </a:rPr>
              <a:t>for U.S.A. </a:t>
            </a:r>
          </a:p>
        </p:txBody>
      </p:sp>
      <p:sp>
        <p:nvSpPr>
          <p:cNvPr id="2" name="TextBox 1">
            <a:extLst>
              <a:ext uri="{FF2B5EF4-FFF2-40B4-BE49-F238E27FC236}">
                <a16:creationId xmlns:a16="http://schemas.microsoft.com/office/drawing/2014/main" id="{02DBE114-83A6-358D-E59F-EE0D2A36084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2C75BE47-96D0-2FFD-60BB-D0B87B33B6A4}"/>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252355">
                                            <p:txEl>
                                              <p:pRg st="1" end="1"/>
                                            </p:txEl>
                                          </p:spTgt>
                                        </p:tgtEl>
                                        <p:attrNameLst>
                                          <p:attrName>style.visibility</p:attrName>
                                        </p:attrNameLst>
                                      </p:cBhvr>
                                      <p:to>
                                        <p:strVal val="visible"/>
                                      </p:to>
                                    </p:set>
                                    <p:animScale>
                                      <p:cBhvr>
                                        <p:cTn id="12" dur="1000" decel="50000" fill="hold">
                                          <p:stCondLst>
                                            <p:cond delay="0"/>
                                          </p:stCondLst>
                                        </p:cTn>
                                        <p:tgtEl>
                                          <p:spTgt spid="125235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252355">
                                            <p:txEl>
                                              <p:pRg st="1" end="1"/>
                                            </p:txEl>
                                          </p:spTgt>
                                        </p:tgtEl>
                                        <p:attrNameLst>
                                          <p:attrName>ppt_x</p:attrName>
                                          <p:attrName>ppt_y</p:attrName>
                                        </p:attrNameLst>
                                      </p:cBhvr>
                                    </p:animMotion>
                                    <p:animEffect transition="in" filter="fade">
                                      <p:cBhvr>
                                        <p:cTn id="14" dur="1000"/>
                                        <p:tgtEl>
                                          <p:spTgt spid="125235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252355">
                                            <p:txEl>
                                              <p:pRg st="2" end="2"/>
                                            </p:txEl>
                                          </p:spTgt>
                                        </p:tgtEl>
                                        <p:attrNameLst>
                                          <p:attrName>style.visibility</p:attrName>
                                        </p:attrNameLst>
                                      </p:cBhvr>
                                      <p:to>
                                        <p:strVal val="visible"/>
                                      </p:to>
                                    </p:set>
                                    <p:animScale>
                                      <p:cBhvr>
                                        <p:cTn id="19" dur="1000" decel="50000" fill="hold">
                                          <p:stCondLst>
                                            <p:cond delay="0"/>
                                          </p:stCondLst>
                                        </p:cTn>
                                        <p:tgtEl>
                                          <p:spTgt spid="125235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52355">
                                            <p:txEl>
                                              <p:pRg st="2" end="2"/>
                                            </p:txEl>
                                          </p:spTgt>
                                        </p:tgtEl>
                                        <p:attrNameLst>
                                          <p:attrName>ppt_x</p:attrName>
                                          <p:attrName>ppt_y</p:attrName>
                                        </p:attrNameLst>
                                      </p:cBhvr>
                                    </p:animMotion>
                                    <p:animEffect transition="in" filter="fade">
                                      <p:cBhvr>
                                        <p:cTn id="21" dur="1000"/>
                                        <p:tgtEl>
                                          <p:spTgt spid="125235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252355">
                                            <p:txEl>
                                              <p:pRg st="3" end="3"/>
                                            </p:txEl>
                                          </p:spTgt>
                                        </p:tgtEl>
                                        <p:attrNameLst>
                                          <p:attrName>style.visibility</p:attrName>
                                        </p:attrNameLst>
                                      </p:cBhvr>
                                      <p:to>
                                        <p:strVal val="visible"/>
                                      </p:to>
                                    </p:set>
                                    <p:animScale>
                                      <p:cBhvr>
                                        <p:cTn id="26" dur="1000" decel="50000" fill="hold">
                                          <p:stCondLst>
                                            <p:cond delay="0"/>
                                          </p:stCondLst>
                                        </p:cTn>
                                        <p:tgtEl>
                                          <p:spTgt spid="125235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252355">
                                            <p:txEl>
                                              <p:pRg st="3" end="3"/>
                                            </p:txEl>
                                          </p:spTgt>
                                        </p:tgtEl>
                                        <p:attrNameLst>
                                          <p:attrName>ppt_x</p:attrName>
                                          <p:attrName>ppt_y</p:attrName>
                                        </p:attrNameLst>
                                      </p:cBhvr>
                                    </p:animMotion>
                                    <p:animEffect transition="in" filter="fade">
                                      <p:cBhvr>
                                        <p:cTn id="28" dur="1000"/>
                                        <p:tgtEl>
                                          <p:spTgt spid="125235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1252355">
                                            <p:txEl>
                                              <p:pRg st="4" end="4"/>
                                            </p:txEl>
                                          </p:spTgt>
                                        </p:tgtEl>
                                        <p:attrNameLst>
                                          <p:attrName>style.visibility</p:attrName>
                                        </p:attrNameLst>
                                      </p:cBhvr>
                                      <p:to>
                                        <p:strVal val="visible"/>
                                      </p:to>
                                    </p:set>
                                    <p:animScale>
                                      <p:cBhvr>
                                        <p:cTn id="33" dur="1000" decel="50000" fill="hold">
                                          <p:stCondLst>
                                            <p:cond delay="0"/>
                                          </p:stCondLst>
                                        </p:cTn>
                                        <p:tgtEl>
                                          <p:spTgt spid="125235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252355">
                                            <p:txEl>
                                              <p:pRg st="4" end="4"/>
                                            </p:txEl>
                                          </p:spTgt>
                                        </p:tgtEl>
                                        <p:attrNameLst>
                                          <p:attrName>ppt_x</p:attrName>
                                          <p:attrName>ppt_y</p:attrName>
                                        </p:attrNameLst>
                                      </p:cBhvr>
                                    </p:animMotion>
                                    <p:animEffect transition="in" filter="fade">
                                      <p:cBhvr>
                                        <p:cTn id="35" dur="1000"/>
                                        <p:tgtEl>
                                          <p:spTgt spid="125235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1252355">
                                            <p:txEl>
                                              <p:pRg st="6" end="6"/>
                                            </p:txEl>
                                          </p:spTgt>
                                        </p:tgtEl>
                                        <p:attrNameLst>
                                          <p:attrName>style.visibility</p:attrName>
                                        </p:attrNameLst>
                                      </p:cBhvr>
                                      <p:to>
                                        <p:strVal val="visible"/>
                                      </p:to>
                                    </p:set>
                                    <p:animScale>
                                      <p:cBhvr>
                                        <p:cTn id="40" dur="1000" decel="50000" fill="hold">
                                          <p:stCondLst>
                                            <p:cond delay="0"/>
                                          </p:stCondLst>
                                        </p:cTn>
                                        <p:tgtEl>
                                          <p:spTgt spid="125235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252355">
                                            <p:txEl>
                                              <p:pRg st="6" end="6"/>
                                            </p:txEl>
                                          </p:spTgt>
                                        </p:tgtEl>
                                        <p:attrNameLst>
                                          <p:attrName>ppt_x</p:attrName>
                                          <p:attrName>ppt_y</p:attrName>
                                        </p:attrNameLst>
                                      </p:cBhvr>
                                    </p:animMotion>
                                    <p:animEffect transition="in" filter="fade">
                                      <p:cBhvr>
                                        <p:cTn id="42" dur="1000"/>
                                        <p:tgtEl>
                                          <p:spTgt spid="125235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252357"/>
                                        </p:tgtEl>
                                        <p:attrNameLst>
                                          <p:attrName>style.visibility</p:attrName>
                                        </p:attrNameLst>
                                      </p:cBhvr>
                                      <p:to>
                                        <p:strVal val="visible"/>
                                      </p:to>
                                    </p:set>
                                    <p:anim calcmode="lin" valueType="num">
                                      <p:cBhvr>
                                        <p:cTn id="47" dur="500" fill="hold"/>
                                        <p:tgtEl>
                                          <p:spTgt spid="1252357"/>
                                        </p:tgtEl>
                                        <p:attrNameLst>
                                          <p:attrName>ppt_w</p:attrName>
                                        </p:attrNameLst>
                                      </p:cBhvr>
                                      <p:tavLst>
                                        <p:tav tm="0">
                                          <p:val>
                                            <p:fltVal val="0"/>
                                          </p:val>
                                        </p:tav>
                                        <p:tav tm="100000">
                                          <p:val>
                                            <p:strVal val="#ppt_w"/>
                                          </p:val>
                                        </p:tav>
                                      </p:tavLst>
                                    </p:anim>
                                    <p:anim calcmode="lin" valueType="num">
                                      <p:cBhvr>
                                        <p:cTn id="48" dur="500" fill="hold"/>
                                        <p:tgtEl>
                                          <p:spTgt spid="12523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9" name="Rectangle 3"/>
          <p:cNvSpPr>
            <a:spLocks noGrp="1" noChangeArrowheads="1"/>
          </p:cNvSpPr>
          <p:nvPr>
            <p:ph idx="1"/>
          </p:nvPr>
        </p:nvSpPr>
        <p:spPr>
          <a:xfrm>
            <a:off x="507868" y="914400"/>
            <a:ext cx="8113187" cy="4724400"/>
          </a:xfrm>
        </p:spPr>
        <p:txBody>
          <a:bodyPr>
            <a:noAutofit/>
          </a:bodyPr>
          <a:lstStyle/>
          <a:p>
            <a:pPr marL="0" indent="0"/>
            <a:endParaRPr lang="en-US" sz="2400" b="1" dirty="0">
              <a:latin typeface="Calibri" pitchFamily="34" charset="0"/>
            </a:endParaRPr>
          </a:p>
          <a:p>
            <a:pPr marL="0" indent="0">
              <a:buNone/>
            </a:pPr>
            <a:endParaRPr lang="en-US" sz="2400" dirty="0">
              <a:latin typeface="Calibri" pitchFamily="34" charset="0"/>
            </a:endParaRPr>
          </a:p>
          <a:p>
            <a:pPr marL="0" indent="0">
              <a:buNone/>
            </a:pPr>
            <a:r>
              <a:rPr lang="en-US" sz="2400" dirty="0">
                <a:latin typeface="Calibri" pitchFamily="34" charset="0"/>
              </a:rPr>
              <a:t>U.S. Customs regulations specify that each person, business, government agency or other organization mush have an Importer Identification Number. These numbers are used to identify persons and organizations to meet various U.S. Tax requirements. There are </a:t>
            </a:r>
            <a:r>
              <a:rPr lang="en-US" sz="2400" dirty="0">
                <a:solidFill>
                  <a:srgbClr val="FF0000"/>
                </a:solidFill>
                <a:latin typeface="Calibri" pitchFamily="34" charset="0"/>
              </a:rPr>
              <a:t>2 types of Importer Identification Numbers:</a:t>
            </a:r>
          </a:p>
          <a:p>
            <a:pPr marL="0" indent="0"/>
            <a:endParaRPr lang="en-US" sz="2400" dirty="0">
              <a:latin typeface="Calibri" pitchFamily="34" charset="0"/>
            </a:endParaRPr>
          </a:p>
          <a:p>
            <a:pPr marL="0" indent="0">
              <a:buClr>
                <a:srgbClr val="7030A0"/>
              </a:buClr>
              <a:buFont typeface="Wingdings" pitchFamily="2" charset="2"/>
              <a:buChar char="ü"/>
            </a:pPr>
            <a:r>
              <a:rPr lang="en-US" sz="2400" dirty="0">
                <a:latin typeface="Calibri" pitchFamily="34" charset="0"/>
              </a:rPr>
              <a:t>	</a:t>
            </a:r>
            <a:r>
              <a:rPr lang="en-US" sz="2400" b="1" dirty="0">
                <a:solidFill>
                  <a:srgbClr val="FF0000"/>
                </a:solidFill>
                <a:latin typeface="Calibri" pitchFamily="34" charset="0"/>
              </a:rPr>
              <a:t>Employer Identification Number</a:t>
            </a:r>
          </a:p>
          <a:p>
            <a:pPr marL="0" indent="0">
              <a:buClr>
                <a:srgbClr val="7030A0"/>
              </a:buClr>
              <a:buFont typeface="Wingdings" pitchFamily="2" charset="2"/>
              <a:buChar char="ü"/>
            </a:pPr>
            <a:r>
              <a:rPr lang="en-US" sz="2400" b="1" dirty="0">
                <a:latin typeface="Calibri" pitchFamily="34" charset="0"/>
              </a:rPr>
              <a:t>	</a:t>
            </a:r>
            <a:r>
              <a:rPr lang="en-US" sz="2400" b="1" dirty="0">
                <a:solidFill>
                  <a:srgbClr val="FF0000"/>
                </a:solidFill>
                <a:latin typeface="Calibri" pitchFamily="34" charset="0"/>
              </a:rPr>
              <a:t>Social Security Number </a:t>
            </a:r>
          </a:p>
          <a:p>
            <a:pPr marL="0" indent="0">
              <a:buNone/>
            </a:pPr>
            <a:endParaRPr lang="en-US" sz="2400" dirty="0">
              <a:latin typeface="Calibri" pitchFamily="34" charset="0"/>
            </a:endParaRPr>
          </a:p>
          <a:p>
            <a:pPr marL="0" indent="0">
              <a:buNone/>
            </a:pPr>
            <a:r>
              <a:rPr lang="en-US" sz="2400" dirty="0">
                <a:latin typeface="Calibri" pitchFamily="34" charset="0"/>
              </a:rPr>
              <a:t>If an importer has not been assigned an Importer Identification Number, US customs will assign an importer number. </a:t>
            </a:r>
          </a:p>
        </p:txBody>
      </p:sp>
      <p:sp>
        <p:nvSpPr>
          <p:cNvPr id="5" name="Title 1"/>
          <p:cNvSpPr>
            <a:spLocks noGrp="1"/>
          </p:cNvSpPr>
          <p:nvPr>
            <p:ph type="title" idx="4294967295"/>
          </p:nvPr>
        </p:nvSpPr>
        <p:spPr>
          <a:xfrm>
            <a:off x="2208212" y="762000"/>
            <a:ext cx="7010400" cy="701675"/>
          </a:xfrm>
        </p:spPr>
        <p:txBody>
          <a:bodyPr>
            <a:noAutofit/>
          </a:bodyPr>
          <a:lstStyle/>
          <a:p>
            <a:r>
              <a:rPr lang="en-US" sz="4000" b="1" dirty="0">
                <a:solidFill>
                  <a:srgbClr val="33309C"/>
                </a:solidFill>
                <a:cs typeface="David" pitchFamily="34" charset="-79"/>
              </a:rPr>
              <a:t>Importer Identification </a:t>
            </a:r>
            <a:r>
              <a:rPr lang="en-US" sz="4000" b="1" dirty="0">
                <a:solidFill>
                  <a:srgbClr val="F68426"/>
                </a:solidFill>
                <a:cs typeface="David" pitchFamily="34" charset="-79"/>
              </a:rPr>
              <a:t>Numbers</a:t>
            </a:r>
          </a:p>
        </p:txBody>
      </p:sp>
      <p:sp>
        <p:nvSpPr>
          <p:cNvPr id="2" name="TextBox 1">
            <a:extLst>
              <a:ext uri="{FF2B5EF4-FFF2-40B4-BE49-F238E27FC236}">
                <a16:creationId xmlns:a16="http://schemas.microsoft.com/office/drawing/2014/main" id="{27D71B05-8ECA-61A7-579F-3E79D961478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1CDF1FBD-8762-61BF-139B-81712C90E5DF}"/>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1253381" name="Picture 5" descr="US Requirements"/>
          <p:cNvPicPr>
            <a:picLocks noChangeAspect="1" noChangeArrowheads="1"/>
          </p:cNvPicPr>
          <p:nvPr/>
        </p:nvPicPr>
        <p:blipFill>
          <a:blip r:embed="rId3" cstate="print"/>
          <a:srcRect/>
          <a:stretch>
            <a:fillRect/>
          </a:stretch>
        </p:blipFill>
        <p:spPr bwMode="auto">
          <a:xfrm>
            <a:off x="8609012" y="1905000"/>
            <a:ext cx="3087413" cy="431482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253379">
                                            <p:txEl>
                                              <p:pRg st="2" end="2"/>
                                            </p:txEl>
                                          </p:spTgt>
                                        </p:tgtEl>
                                        <p:attrNameLst>
                                          <p:attrName>style.visibility</p:attrName>
                                        </p:attrNameLst>
                                      </p:cBhvr>
                                      <p:to>
                                        <p:strVal val="visible"/>
                                      </p:to>
                                    </p:set>
                                    <p:animScale>
                                      <p:cBhvr>
                                        <p:cTn id="12" dur="1000" decel="50000" fill="hold">
                                          <p:stCondLst>
                                            <p:cond delay="0"/>
                                          </p:stCondLst>
                                        </p:cTn>
                                        <p:tgtEl>
                                          <p:spTgt spid="125337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253379">
                                            <p:txEl>
                                              <p:pRg st="2" end="2"/>
                                            </p:txEl>
                                          </p:spTgt>
                                        </p:tgtEl>
                                        <p:attrNameLst>
                                          <p:attrName>ppt_x</p:attrName>
                                          <p:attrName>ppt_y</p:attrName>
                                        </p:attrNameLst>
                                      </p:cBhvr>
                                    </p:animMotion>
                                    <p:animEffect transition="in" filter="fade">
                                      <p:cBhvr>
                                        <p:cTn id="14" dur="1000"/>
                                        <p:tgtEl>
                                          <p:spTgt spid="125337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53379">
                                            <p:txEl>
                                              <p:pRg st="4" end="4"/>
                                            </p:txEl>
                                          </p:spTgt>
                                        </p:tgtEl>
                                        <p:attrNameLst>
                                          <p:attrName>style.visibility</p:attrName>
                                        </p:attrNameLst>
                                      </p:cBhvr>
                                      <p:to>
                                        <p:strVal val="visible"/>
                                      </p:to>
                                    </p:set>
                                    <p:anim calcmode="lin" valueType="num">
                                      <p:cBhvr>
                                        <p:cTn id="19" dur="500" fill="hold"/>
                                        <p:tgtEl>
                                          <p:spTgt spid="1253379">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2533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53379">
                                            <p:txEl>
                                              <p:pRg st="5" end="5"/>
                                            </p:txEl>
                                          </p:spTgt>
                                        </p:tgtEl>
                                        <p:attrNameLst>
                                          <p:attrName>style.visibility</p:attrName>
                                        </p:attrNameLst>
                                      </p:cBhvr>
                                      <p:to>
                                        <p:strVal val="visible"/>
                                      </p:to>
                                    </p:set>
                                    <p:anim calcmode="lin" valueType="num">
                                      <p:cBhvr>
                                        <p:cTn id="25" dur="500" fill="hold"/>
                                        <p:tgtEl>
                                          <p:spTgt spid="125337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25337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253379">
                                            <p:txEl>
                                              <p:pRg st="7" end="7"/>
                                            </p:txEl>
                                          </p:spTgt>
                                        </p:tgtEl>
                                        <p:attrNameLst>
                                          <p:attrName>style.visibility</p:attrName>
                                        </p:attrNameLst>
                                      </p:cBhvr>
                                      <p:to>
                                        <p:strVal val="visible"/>
                                      </p:to>
                                    </p:set>
                                    <p:animScale>
                                      <p:cBhvr>
                                        <p:cTn id="31" dur="1000" decel="50000" fill="hold">
                                          <p:stCondLst>
                                            <p:cond delay="0"/>
                                          </p:stCondLst>
                                        </p:cTn>
                                        <p:tgtEl>
                                          <p:spTgt spid="1253379">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53379">
                                            <p:txEl>
                                              <p:pRg st="7" end="7"/>
                                            </p:txEl>
                                          </p:spTgt>
                                        </p:tgtEl>
                                        <p:attrNameLst>
                                          <p:attrName>ppt_x</p:attrName>
                                          <p:attrName>ppt_y</p:attrName>
                                        </p:attrNameLst>
                                      </p:cBhvr>
                                    </p:animMotion>
                                    <p:animEffect transition="in" filter="fade">
                                      <p:cBhvr>
                                        <p:cTn id="33" dur="1000"/>
                                        <p:tgtEl>
                                          <p:spTgt spid="1253379">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1253381"/>
                                        </p:tgtEl>
                                        <p:attrNameLst>
                                          <p:attrName>style.visibility</p:attrName>
                                        </p:attrNameLst>
                                      </p:cBhvr>
                                      <p:to>
                                        <p:strVal val="visible"/>
                                      </p:to>
                                    </p:set>
                                    <p:anim calcmode="lin" valueType="num">
                                      <p:cBhvr>
                                        <p:cTn id="38" dur="500" fill="hold"/>
                                        <p:tgtEl>
                                          <p:spTgt spid="1253381"/>
                                        </p:tgtEl>
                                        <p:attrNameLst>
                                          <p:attrName>ppt_w</p:attrName>
                                        </p:attrNameLst>
                                      </p:cBhvr>
                                      <p:tavLst>
                                        <p:tav tm="0">
                                          <p:val>
                                            <p:fltVal val="0"/>
                                          </p:val>
                                        </p:tav>
                                        <p:tav tm="100000">
                                          <p:val>
                                            <p:strVal val="#ppt_w"/>
                                          </p:val>
                                        </p:tav>
                                      </p:tavLst>
                                    </p:anim>
                                    <p:anim calcmode="lin" valueType="num">
                                      <p:cBhvr>
                                        <p:cTn id="39" dur="500" fill="hold"/>
                                        <p:tgtEl>
                                          <p:spTgt spid="1253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1" name="Rectangle 3"/>
          <p:cNvSpPr>
            <a:spLocks noGrp="1" noChangeArrowheads="1"/>
          </p:cNvSpPr>
          <p:nvPr>
            <p:ph idx="1"/>
          </p:nvPr>
        </p:nvSpPr>
        <p:spPr>
          <a:xfrm>
            <a:off x="455612" y="2106612"/>
            <a:ext cx="6477000" cy="4370388"/>
          </a:xfrm>
        </p:spPr>
        <p:txBody>
          <a:bodyPr>
            <a:normAutofit/>
          </a:bodyPr>
          <a:lstStyle/>
          <a:p>
            <a:pPr marL="0" indent="0">
              <a:buNone/>
            </a:pPr>
            <a:r>
              <a:rPr lang="en-US" sz="2000" dirty="0">
                <a:latin typeface="Calibri" pitchFamily="34" charset="0"/>
              </a:rPr>
              <a:t>The </a:t>
            </a:r>
            <a:r>
              <a:rPr lang="en-US" sz="2000" dirty="0">
                <a:solidFill>
                  <a:srgbClr val="FF0000"/>
                </a:solidFill>
                <a:latin typeface="Calibri" pitchFamily="34" charset="0"/>
              </a:rPr>
              <a:t>FDA Prior Notice (PN) </a:t>
            </a:r>
            <a:r>
              <a:rPr lang="en-US" sz="2000" dirty="0">
                <a:latin typeface="Calibri" pitchFamily="34" charset="0"/>
              </a:rPr>
              <a:t>is used for all </a:t>
            </a:r>
            <a:r>
              <a:rPr lang="en-US" sz="2000" dirty="0">
                <a:solidFill>
                  <a:srgbClr val="FF0000"/>
                </a:solidFill>
                <a:latin typeface="Calibri" pitchFamily="34" charset="0"/>
              </a:rPr>
              <a:t>food (foodstuff, medicines, eyeglasses, contact lenses, etc.) </a:t>
            </a:r>
            <a:r>
              <a:rPr lang="en-US" sz="2000" dirty="0">
                <a:latin typeface="Calibri" pitchFamily="34" charset="0"/>
              </a:rPr>
              <a:t>shipments, that is completed online by the shipper, especially if the total value for customs is over </a:t>
            </a:r>
            <a:r>
              <a:rPr lang="en-US" sz="2000" dirty="0">
                <a:solidFill>
                  <a:srgbClr val="FF0000"/>
                </a:solidFill>
                <a:latin typeface="Calibri" pitchFamily="34" charset="0"/>
              </a:rPr>
              <a:t>$200 USD</a:t>
            </a:r>
            <a:r>
              <a:rPr lang="en-US" sz="2000" dirty="0">
                <a:latin typeface="Calibri" pitchFamily="34" charset="0"/>
              </a:rPr>
              <a:t>.  </a:t>
            </a:r>
          </a:p>
          <a:p>
            <a:pPr marL="0" indent="0">
              <a:buNone/>
            </a:pPr>
            <a:endParaRPr lang="en-US" sz="2000" dirty="0">
              <a:latin typeface="Calibri" pitchFamily="34" charset="0"/>
            </a:endParaRPr>
          </a:p>
          <a:p>
            <a:pPr marL="0" indent="0">
              <a:buFontTx/>
              <a:buNone/>
            </a:pPr>
            <a:r>
              <a:rPr lang="en-US" sz="2000" b="1" dirty="0">
                <a:latin typeface="Calibri" pitchFamily="34" charset="0"/>
              </a:rPr>
              <a:t>Not required for:</a:t>
            </a:r>
            <a:endParaRPr lang="en-US" sz="2000" dirty="0">
              <a:latin typeface="Calibri" pitchFamily="34" charset="0"/>
            </a:endParaRPr>
          </a:p>
          <a:p>
            <a:pPr marL="0" indent="0">
              <a:buFontTx/>
              <a:buChar char="•"/>
            </a:pPr>
            <a:r>
              <a:rPr lang="en-US" sz="2000" b="1" dirty="0">
                <a:latin typeface="Calibri" pitchFamily="34" charset="0"/>
              </a:rPr>
              <a:t> </a:t>
            </a:r>
            <a:r>
              <a:rPr lang="en-US" sz="2000" dirty="0">
                <a:latin typeface="Calibri" pitchFamily="34" charset="0"/>
              </a:rPr>
              <a:t>Personal shipments (Home made food to individual) with Customs Value of less than </a:t>
            </a:r>
            <a:r>
              <a:rPr lang="en-US" sz="2000" dirty="0">
                <a:solidFill>
                  <a:srgbClr val="FF0000"/>
                </a:solidFill>
                <a:latin typeface="Calibri" pitchFamily="34" charset="0"/>
              </a:rPr>
              <a:t>$200 USD </a:t>
            </a:r>
            <a:r>
              <a:rPr lang="en-US" sz="2000" dirty="0">
                <a:latin typeface="Calibri" pitchFamily="34" charset="0"/>
              </a:rPr>
              <a:t>sent as a gift.</a:t>
            </a:r>
          </a:p>
        </p:txBody>
      </p:sp>
      <p:sp>
        <p:nvSpPr>
          <p:cNvPr id="6" name="Title 1"/>
          <p:cNvSpPr>
            <a:spLocks noGrp="1"/>
          </p:cNvSpPr>
          <p:nvPr>
            <p:ph type="title" idx="4294967295"/>
          </p:nvPr>
        </p:nvSpPr>
        <p:spPr>
          <a:xfrm>
            <a:off x="3275012" y="685800"/>
            <a:ext cx="5486400" cy="701675"/>
          </a:xfrm>
        </p:spPr>
        <p:txBody>
          <a:bodyPr>
            <a:noAutofit/>
          </a:bodyPr>
          <a:lstStyle/>
          <a:p>
            <a:r>
              <a:rPr lang="en-US" sz="4000" b="1" dirty="0">
                <a:solidFill>
                  <a:srgbClr val="33309C"/>
                </a:solidFill>
                <a:cs typeface="David" pitchFamily="34" charset="-79"/>
              </a:rPr>
              <a:t>U.S. Customs </a:t>
            </a:r>
            <a:r>
              <a:rPr lang="en-US" sz="4000" b="1" dirty="0">
                <a:solidFill>
                  <a:srgbClr val="F68426"/>
                </a:solidFill>
                <a:cs typeface="David" pitchFamily="34" charset="-79"/>
              </a:rPr>
              <a:t>Paperwork</a:t>
            </a:r>
          </a:p>
        </p:txBody>
      </p:sp>
      <p:sp>
        <p:nvSpPr>
          <p:cNvPr id="7" name="Rectangle 3"/>
          <p:cNvSpPr txBox="1">
            <a:spLocks noChangeArrowheads="1"/>
          </p:cNvSpPr>
          <p:nvPr/>
        </p:nvSpPr>
        <p:spPr>
          <a:xfrm>
            <a:off x="622139" y="1116012"/>
            <a:ext cx="6767673" cy="1017588"/>
          </a:xfrm>
          <a:prstGeom prst="rect">
            <a:avLst/>
          </a:prstGeom>
        </p:spPr>
        <p:txBody>
          <a:bodyPr vert="horz" lIns="108827" tIns="54413" rIns="108827" bIns="54413">
            <a:noAutofit/>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200" b="1" i="0" u="none" strike="noStrike" kern="1200" cap="none" spc="0" normalizeH="0" baseline="0" noProof="0" dirty="0">
              <a:ln>
                <a:noFill/>
              </a:ln>
              <a:solidFill>
                <a:srgbClr val="FF66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2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Food and</a:t>
            </a:r>
            <a:r>
              <a:rPr kumimoji="0" lang="en-US" sz="2200" b="1" i="0" u="none" strike="noStrike" kern="1200" cap="none" spc="0" normalizeH="0" noProof="0" dirty="0">
                <a:ln>
                  <a:noFill/>
                </a:ln>
                <a:solidFill>
                  <a:srgbClr val="FF0000"/>
                </a:solidFill>
                <a:effectLst/>
                <a:uLnTx/>
                <a:uFillTx/>
                <a:latin typeface="Calibri" pitchFamily="34" charset="0"/>
                <a:ea typeface="+mn-ea"/>
                <a:cs typeface="Arial" pitchFamily="34" charset="0"/>
              </a:rPr>
              <a:t> Drugs Administration (FDA) Prior Notice</a:t>
            </a:r>
            <a:endParaRPr kumimoji="0" lang="en-US" sz="2200" b="1" i="0" u="none" strike="noStrike" kern="1200" cap="none" spc="0" normalizeH="0" baseline="0" noProof="0" dirty="0">
              <a:ln>
                <a:noFill/>
              </a:ln>
              <a:solidFill>
                <a:srgbClr val="FF00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200" b="1" i="1" u="none" strike="noStrike" kern="1200" cap="none" spc="0" normalizeH="0" baseline="0" noProof="0" dirty="0">
              <a:ln>
                <a:noFill/>
              </a:ln>
              <a:solidFill>
                <a:schemeClr val="tx2"/>
              </a:solidFill>
              <a:effectLst/>
              <a:uLnTx/>
              <a:uFillTx/>
              <a:latin typeface="Calibri" pitchFamily="34" charset="0"/>
              <a:ea typeface="+mn-ea"/>
              <a:cs typeface="Arial" pitchFamily="34" charset="0"/>
            </a:endParaRPr>
          </a:p>
        </p:txBody>
      </p:sp>
      <p:pic>
        <p:nvPicPr>
          <p:cNvPr id="9219" name="Picture 3" descr="D:\Documents\2018 Projects\ISO 10015\Training Materials Revised\SGO\Pics\US FDA.jpg"/>
          <p:cNvPicPr>
            <a:picLocks noChangeAspect="1" noChangeArrowheads="1"/>
          </p:cNvPicPr>
          <p:nvPr/>
        </p:nvPicPr>
        <p:blipFill>
          <a:blip r:embed="rId2" cstate="print"/>
          <a:srcRect/>
          <a:stretch>
            <a:fillRect/>
          </a:stretch>
        </p:blipFill>
        <p:spPr bwMode="auto">
          <a:xfrm>
            <a:off x="912812" y="5138659"/>
            <a:ext cx="4572000" cy="1414541"/>
          </a:xfrm>
          <a:prstGeom prst="rect">
            <a:avLst/>
          </a:prstGeom>
          <a:noFill/>
        </p:spPr>
      </p:pic>
      <p:pic>
        <p:nvPicPr>
          <p:cNvPr id="9220" name="Picture 4"/>
          <p:cNvPicPr>
            <a:picLocks noChangeAspect="1" noChangeArrowheads="1"/>
          </p:cNvPicPr>
          <p:nvPr/>
        </p:nvPicPr>
        <p:blipFill>
          <a:blip r:embed="rId3" cstate="print"/>
          <a:srcRect/>
          <a:stretch>
            <a:fillRect/>
          </a:stretch>
        </p:blipFill>
        <p:spPr bwMode="auto">
          <a:xfrm>
            <a:off x="6856412" y="2438400"/>
            <a:ext cx="5103813" cy="2930738"/>
          </a:xfrm>
          <a:prstGeom prst="rect">
            <a:avLst/>
          </a:prstGeom>
          <a:noFill/>
          <a:ln w="9525">
            <a:noFill/>
            <a:miter lim="800000"/>
            <a:headEnd/>
            <a:tailEnd/>
          </a:ln>
        </p:spPr>
      </p:pic>
      <p:sp>
        <p:nvSpPr>
          <p:cNvPr id="2" name="TextBox 1">
            <a:extLst>
              <a:ext uri="{FF2B5EF4-FFF2-40B4-BE49-F238E27FC236}">
                <a16:creationId xmlns:a16="http://schemas.microsoft.com/office/drawing/2014/main" id="{11DF86CB-C670-87B1-8CCE-10F6CFD42A7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496F0C95-7023-D2FA-6C60-BBDAEF708E5B}"/>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Scale>
                                      <p:cBhvr>
                                        <p:cTn id="12" dur="500" decel="50000" fill="hold">
                                          <p:stCondLst>
                                            <p:cond delay="0"/>
                                          </p:stCondLst>
                                        </p:cTn>
                                        <p:tgtEl>
                                          <p:spTgt spid="7">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7">
                                            <p:txEl>
                                              <p:pRg st="1" end="1"/>
                                            </p:txEl>
                                          </p:spTgt>
                                        </p:tgtEl>
                                        <p:attrNameLst>
                                          <p:attrName>ppt_x</p:attrName>
                                          <p:attrName>ppt_y</p:attrName>
                                        </p:attrNameLst>
                                      </p:cBhvr>
                                    </p:animMotion>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 calcmode="lin" valueType="num">
                                      <p:cBhvr>
                                        <p:cTn id="19" dur="500" fill="hold"/>
                                        <p:tgtEl>
                                          <p:spTgt spid="9219"/>
                                        </p:tgtEl>
                                        <p:attrNameLst>
                                          <p:attrName>ppt_w</p:attrName>
                                        </p:attrNameLst>
                                      </p:cBhvr>
                                      <p:tavLst>
                                        <p:tav tm="0">
                                          <p:val>
                                            <p:fltVal val="0"/>
                                          </p:val>
                                        </p:tav>
                                        <p:tav tm="100000">
                                          <p:val>
                                            <p:strVal val="#ppt_w"/>
                                          </p:val>
                                        </p:tav>
                                      </p:tavLst>
                                    </p:anim>
                                    <p:anim calcmode="lin" valueType="num">
                                      <p:cBhvr>
                                        <p:cTn id="20" dur="500" fill="hold"/>
                                        <p:tgtEl>
                                          <p:spTgt spid="921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276931">
                                            <p:txEl>
                                              <p:pRg st="0" end="0"/>
                                            </p:txEl>
                                          </p:spTgt>
                                        </p:tgtEl>
                                        <p:attrNameLst>
                                          <p:attrName>style.visibility</p:attrName>
                                        </p:attrNameLst>
                                      </p:cBhvr>
                                      <p:to>
                                        <p:strVal val="visible"/>
                                      </p:to>
                                    </p:set>
                                    <p:animScale>
                                      <p:cBhvr>
                                        <p:cTn id="25" dur="500" decel="50000" fill="hold">
                                          <p:stCondLst>
                                            <p:cond delay="0"/>
                                          </p:stCondLst>
                                        </p:cTn>
                                        <p:tgtEl>
                                          <p:spTgt spid="127693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1276931">
                                            <p:txEl>
                                              <p:pRg st="0" end="0"/>
                                            </p:txEl>
                                          </p:spTgt>
                                        </p:tgtEl>
                                        <p:attrNameLst>
                                          <p:attrName>ppt_x</p:attrName>
                                          <p:attrName>ppt_y</p:attrName>
                                        </p:attrNameLst>
                                      </p:cBhvr>
                                    </p:animMotion>
                                    <p:animEffect transition="in" filter="fade">
                                      <p:cBhvr>
                                        <p:cTn id="27" dur="500"/>
                                        <p:tgtEl>
                                          <p:spTgt spid="12769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220"/>
                                        </p:tgtEl>
                                        <p:attrNameLst>
                                          <p:attrName>style.visibility</p:attrName>
                                        </p:attrNameLst>
                                      </p:cBhvr>
                                      <p:to>
                                        <p:strVal val="visible"/>
                                      </p:to>
                                    </p:set>
                                    <p:anim calcmode="lin" valueType="num">
                                      <p:cBhvr>
                                        <p:cTn id="32" dur="500" fill="hold"/>
                                        <p:tgtEl>
                                          <p:spTgt spid="9220"/>
                                        </p:tgtEl>
                                        <p:attrNameLst>
                                          <p:attrName>ppt_w</p:attrName>
                                        </p:attrNameLst>
                                      </p:cBhvr>
                                      <p:tavLst>
                                        <p:tav tm="0">
                                          <p:val>
                                            <p:fltVal val="0"/>
                                          </p:val>
                                        </p:tav>
                                        <p:tav tm="100000">
                                          <p:val>
                                            <p:strVal val="#ppt_w"/>
                                          </p:val>
                                        </p:tav>
                                      </p:tavLst>
                                    </p:anim>
                                    <p:anim calcmode="lin" valueType="num">
                                      <p:cBhvr>
                                        <p:cTn id="33" dur="500" fill="hold"/>
                                        <p:tgtEl>
                                          <p:spTgt spid="922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1276931">
                                            <p:txEl>
                                              <p:pRg st="2" end="2"/>
                                            </p:txEl>
                                          </p:spTgt>
                                        </p:tgtEl>
                                        <p:attrNameLst>
                                          <p:attrName>style.visibility</p:attrName>
                                        </p:attrNameLst>
                                      </p:cBhvr>
                                      <p:to>
                                        <p:strVal val="visible"/>
                                      </p:to>
                                    </p:set>
                                    <p:animScale>
                                      <p:cBhvr>
                                        <p:cTn id="38" dur="500" decel="50000" fill="hold">
                                          <p:stCondLst>
                                            <p:cond delay="0"/>
                                          </p:stCondLst>
                                        </p:cTn>
                                        <p:tgtEl>
                                          <p:spTgt spid="127693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500" decel="50000" fill="hold">
                                          <p:stCondLst>
                                            <p:cond delay="0"/>
                                          </p:stCondLst>
                                        </p:cTn>
                                        <p:tgtEl>
                                          <p:spTgt spid="1276931">
                                            <p:txEl>
                                              <p:pRg st="2" end="2"/>
                                            </p:txEl>
                                          </p:spTgt>
                                        </p:tgtEl>
                                        <p:attrNameLst>
                                          <p:attrName>ppt_x</p:attrName>
                                          <p:attrName>ppt_y</p:attrName>
                                        </p:attrNameLst>
                                      </p:cBhvr>
                                    </p:animMotion>
                                    <p:animEffect transition="in" filter="fade">
                                      <p:cBhvr>
                                        <p:cTn id="40" dur="500"/>
                                        <p:tgtEl>
                                          <p:spTgt spid="1276931">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276931">
                                            <p:txEl>
                                              <p:pRg st="3" end="3"/>
                                            </p:txEl>
                                          </p:spTgt>
                                        </p:tgtEl>
                                        <p:attrNameLst>
                                          <p:attrName>style.visibility</p:attrName>
                                        </p:attrNameLst>
                                      </p:cBhvr>
                                      <p:to>
                                        <p:strVal val="visible"/>
                                      </p:to>
                                    </p:set>
                                    <p:anim calcmode="lin" valueType="num">
                                      <p:cBhvr>
                                        <p:cTn id="45" dur="500" fill="hold"/>
                                        <p:tgtEl>
                                          <p:spTgt spid="1276931">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276931">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12769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3" name="Rectangle 3"/>
          <p:cNvSpPr>
            <a:spLocks noGrp="1" noChangeArrowheads="1"/>
          </p:cNvSpPr>
          <p:nvPr>
            <p:ph idx="1"/>
          </p:nvPr>
        </p:nvSpPr>
        <p:spPr>
          <a:xfrm>
            <a:off x="531812" y="2286000"/>
            <a:ext cx="4572000" cy="4370388"/>
          </a:xfrm>
        </p:spPr>
        <p:txBody>
          <a:bodyPr>
            <a:normAutofit/>
          </a:bodyPr>
          <a:lstStyle/>
          <a:p>
            <a:pPr marL="0" indent="0">
              <a:buNone/>
            </a:pPr>
            <a:r>
              <a:rPr lang="en-US" sz="2000" dirty="0">
                <a:latin typeface="Calibri" pitchFamily="34" charset="0"/>
              </a:rPr>
              <a:t>The </a:t>
            </a:r>
            <a:r>
              <a:rPr lang="en-US" sz="2000" dirty="0">
                <a:solidFill>
                  <a:srgbClr val="FF0000"/>
                </a:solidFill>
                <a:latin typeface="Calibri" pitchFamily="34" charset="0"/>
              </a:rPr>
              <a:t>FCC Form </a:t>
            </a:r>
            <a:r>
              <a:rPr lang="en-US" sz="2000" dirty="0">
                <a:latin typeface="Calibri" pitchFamily="34" charset="0"/>
              </a:rPr>
              <a:t>is used for </a:t>
            </a:r>
            <a:r>
              <a:rPr lang="en-US" sz="2000" dirty="0">
                <a:solidFill>
                  <a:srgbClr val="FF0000"/>
                </a:solidFill>
                <a:latin typeface="Calibri" pitchFamily="34" charset="0"/>
              </a:rPr>
              <a:t>all non-US origin commodities imported </a:t>
            </a:r>
            <a:r>
              <a:rPr lang="en-US" sz="2000" dirty="0">
                <a:latin typeface="Calibri" pitchFamily="34" charset="0"/>
              </a:rPr>
              <a:t>into the US categorizes as </a:t>
            </a:r>
            <a:r>
              <a:rPr lang="en-US" sz="2000" dirty="0">
                <a:solidFill>
                  <a:srgbClr val="FF0000"/>
                </a:solidFill>
                <a:latin typeface="Calibri" pitchFamily="34" charset="0"/>
              </a:rPr>
              <a:t>“radio frequency devices or sub-assemblies”</a:t>
            </a:r>
            <a:r>
              <a:rPr lang="en-US" sz="2000" dirty="0">
                <a:latin typeface="Calibri" pitchFamily="34" charset="0"/>
              </a:rPr>
              <a:t> and over </a:t>
            </a:r>
            <a:r>
              <a:rPr lang="en-US" sz="2000" dirty="0">
                <a:solidFill>
                  <a:srgbClr val="FF0000"/>
                </a:solidFill>
                <a:latin typeface="Calibri" pitchFamily="34" charset="0"/>
              </a:rPr>
              <a:t>$200 USD</a:t>
            </a:r>
            <a:r>
              <a:rPr lang="en-US" sz="2000" dirty="0">
                <a:latin typeface="Calibri" pitchFamily="34" charset="0"/>
              </a:rPr>
              <a:t>. </a:t>
            </a:r>
          </a:p>
          <a:p>
            <a:pPr marL="0" indent="0">
              <a:buNone/>
            </a:pPr>
            <a:r>
              <a:rPr lang="en-US" sz="2000" dirty="0">
                <a:latin typeface="Calibri" pitchFamily="34" charset="0"/>
              </a:rPr>
              <a:t>Supply this form with all shipments of this nature &amp; must be used for </a:t>
            </a:r>
            <a:r>
              <a:rPr lang="en-US" sz="2000" b="1" dirty="0">
                <a:solidFill>
                  <a:srgbClr val="FF0000"/>
                </a:solidFill>
                <a:latin typeface="Calibri" pitchFamily="34" charset="0"/>
              </a:rPr>
              <a:t>EACH </a:t>
            </a:r>
            <a:r>
              <a:rPr lang="en-US" sz="2000" dirty="0">
                <a:latin typeface="Calibri" pitchFamily="34" charset="0"/>
              </a:rPr>
              <a:t>piece regardless of quantity.</a:t>
            </a:r>
          </a:p>
          <a:p>
            <a:pPr marL="0" indent="0">
              <a:buNone/>
            </a:pPr>
            <a:endParaRPr lang="en-US" sz="2000" dirty="0">
              <a:latin typeface="Calibri" pitchFamily="34" charset="0"/>
            </a:endParaRPr>
          </a:p>
          <a:p>
            <a:pPr marL="0" indent="0">
              <a:buNone/>
            </a:pPr>
            <a:r>
              <a:rPr lang="en-US" sz="2000" dirty="0">
                <a:latin typeface="Calibri" pitchFamily="34" charset="0"/>
              </a:rPr>
              <a:t>The FCC Form is </a:t>
            </a:r>
            <a:r>
              <a:rPr lang="en-US" sz="2000" dirty="0">
                <a:solidFill>
                  <a:srgbClr val="FF0000"/>
                </a:solidFill>
                <a:latin typeface="Calibri" pitchFamily="34" charset="0"/>
              </a:rPr>
              <a:t>not required </a:t>
            </a:r>
            <a:r>
              <a:rPr lang="en-US" sz="2000" dirty="0">
                <a:latin typeface="Calibri" pitchFamily="34" charset="0"/>
              </a:rPr>
              <a:t>if </a:t>
            </a:r>
            <a:r>
              <a:rPr lang="en-US" sz="2000" b="1" dirty="0">
                <a:solidFill>
                  <a:srgbClr val="FF0000"/>
                </a:solidFill>
                <a:latin typeface="Calibri" pitchFamily="34" charset="0"/>
              </a:rPr>
              <a:t>3 or fewer radio frequency devices </a:t>
            </a:r>
            <a:r>
              <a:rPr lang="en-US" sz="2000" dirty="0">
                <a:latin typeface="Calibri" pitchFamily="34" charset="0"/>
              </a:rPr>
              <a:t>are being imported for </a:t>
            </a:r>
            <a:r>
              <a:rPr lang="en-US" sz="2000" dirty="0">
                <a:solidFill>
                  <a:srgbClr val="FF0000"/>
                </a:solidFill>
                <a:latin typeface="Calibri" pitchFamily="34" charset="0"/>
              </a:rPr>
              <a:t>personal use </a:t>
            </a:r>
            <a:r>
              <a:rPr lang="en-US" sz="2000" dirty="0">
                <a:latin typeface="Calibri" pitchFamily="34" charset="0"/>
              </a:rPr>
              <a:t>and </a:t>
            </a:r>
            <a:r>
              <a:rPr lang="en-US" sz="2000" dirty="0">
                <a:solidFill>
                  <a:srgbClr val="FF0000"/>
                </a:solidFill>
                <a:latin typeface="Calibri" pitchFamily="34" charset="0"/>
              </a:rPr>
              <a:t>not for resale</a:t>
            </a:r>
            <a:r>
              <a:rPr lang="en-US" sz="2000" dirty="0">
                <a:latin typeface="Calibri" pitchFamily="34" charset="0"/>
              </a:rPr>
              <a:t>.</a:t>
            </a:r>
          </a:p>
          <a:p>
            <a:pPr marL="0" indent="0"/>
            <a:endParaRPr lang="en-US" sz="2000" dirty="0">
              <a:latin typeface="Calibri" pitchFamily="34" charset="0"/>
            </a:endParaRPr>
          </a:p>
          <a:p>
            <a:pPr marL="0" indent="0"/>
            <a:endParaRPr lang="en-US" sz="2000" dirty="0">
              <a:latin typeface="Calibri" pitchFamily="34" charset="0"/>
            </a:endParaRPr>
          </a:p>
        </p:txBody>
      </p:sp>
      <p:sp>
        <p:nvSpPr>
          <p:cNvPr id="6" name="Title 1"/>
          <p:cNvSpPr>
            <a:spLocks noGrp="1"/>
          </p:cNvSpPr>
          <p:nvPr>
            <p:ph type="title" idx="4294967295"/>
          </p:nvPr>
        </p:nvSpPr>
        <p:spPr>
          <a:xfrm>
            <a:off x="3275012" y="685800"/>
            <a:ext cx="5486400" cy="701675"/>
          </a:xfrm>
        </p:spPr>
        <p:txBody>
          <a:bodyPr>
            <a:noAutofit/>
          </a:bodyPr>
          <a:lstStyle/>
          <a:p>
            <a:r>
              <a:rPr lang="en-US" sz="4000" b="1" dirty="0">
                <a:solidFill>
                  <a:srgbClr val="33309C"/>
                </a:solidFill>
                <a:cs typeface="David" pitchFamily="34" charset="-79"/>
              </a:rPr>
              <a:t>U.S. Customs </a:t>
            </a:r>
            <a:r>
              <a:rPr lang="en-US" sz="4000" b="1" dirty="0">
                <a:solidFill>
                  <a:srgbClr val="F68426"/>
                </a:solidFill>
                <a:cs typeface="David" pitchFamily="34" charset="-79"/>
              </a:rPr>
              <a:t>Paperwork</a:t>
            </a:r>
          </a:p>
        </p:txBody>
      </p:sp>
      <p:sp>
        <p:nvSpPr>
          <p:cNvPr id="7" name="Rectangle 3"/>
          <p:cNvSpPr txBox="1">
            <a:spLocks noChangeArrowheads="1"/>
          </p:cNvSpPr>
          <p:nvPr/>
        </p:nvSpPr>
        <p:spPr>
          <a:xfrm>
            <a:off x="622139" y="1116012"/>
            <a:ext cx="6767673" cy="1017588"/>
          </a:xfrm>
          <a:prstGeom prst="rect">
            <a:avLst/>
          </a:prstGeom>
        </p:spPr>
        <p:txBody>
          <a:bodyPr vert="horz" lIns="108827" tIns="54413" rIns="108827" bIns="54413">
            <a:noAutofit/>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200" b="1" i="0" u="none" strike="noStrike" kern="1200" cap="none" spc="0" normalizeH="0" baseline="0" noProof="0" dirty="0">
              <a:ln>
                <a:noFill/>
              </a:ln>
              <a:solidFill>
                <a:srgbClr val="FF66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2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Federal Communication Commission</a:t>
            </a:r>
            <a:r>
              <a:rPr kumimoji="0" lang="en-US" sz="2200" b="1" i="0" u="none" strike="noStrike" kern="1200" cap="none" spc="0" normalizeH="0" noProof="0" dirty="0">
                <a:ln>
                  <a:noFill/>
                </a:ln>
                <a:solidFill>
                  <a:srgbClr val="FF0000"/>
                </a:solidFill>
                <a:effectLst/>
                <a:uLnTx/>
                <a:uFillTx/>
                <a:latin typeface="Calibri" pitchFamily="34" charset="0"/>
                <a:ea typeface="+mn-ea"/>
                <a:cs typeface="Arial" pitchFamily="34" charset="0"/>
              </a:rPr>
              <a:t> (FCC) Form 740 </a:t>
            </a:r>
            <a:endParaRPr kumimoji="0" lang="en-US" sz="2200" b="1" i="0" u="none" strike="noStrike" kern="1200" cap="none" spc="0" normalizeH="0" baseline="0" noProof="0" dirty="0">
              <a:ln>
                <a:noFill/>
              </a:ln>
              <a:solidFill>
                <a:srgbClr val="FF00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200" b="1" i="1" u="none" strike="noStrike" kern="1200" cap="none" spc="0" normalizeH="0" baseline="0" noProof="0" dirty="0">
              <a:ln>
                <a:noFill/>
              </a:ln>
              <a:solidFill>
                <a:schemeClr val="tx2"/>
              </a:solidFill>
              <a:effectLst/>
              <a:uLnTx/>
              <a:uFillTx/>
              <a:latin typeface="Calibri" pitchFamily="34" charset="0"/>
              <a:ea typeface="+mn-ea"/>
              <a:cs typeface="Arial" pitchFamily="34" charset="0"/>
            </a:endParaRPr>
          </a:p>
        </p:txBody>
      </p:sp>
      <p:pic>
        <p:nvPicPr>
          <p:cNvPr id="10242" name="Picture 2" descr="D:\Documents\2018 Projects\ISO 10015\Training Materials Revised\SGO\Pics\FCC Form 740.png"/>
          <p:cNvPicPr>
            <a:picLocks noChangeAspect="1" noChangeArrowheads="1"/>
          </p:cNvPicPr>
          <p:nvPr/>
        </p:nvPicPr>
        <p:blipFill>
          <a:blip r:embed="rId2" cstate="print"/>
          <a:srcRect/>
          <a:stretch>
            <a:fillRect/>
          </a:stretch>
        </p:blipFill>
        <p:spPr bwMode="auto">
          <a:xfrm>
            <a:off x="7999412" y="1351016"/>
            <a:ext cx="3722054" cy="4821184"/>
          </a:xfrm>
          <a:prstGeom prst="rect">
            <a:avLst/>
          </a:prstGeom>
          <a:noFill/>
        </p:spPr>
      </p:pic>
      <p:pic>
        <p:nvPicPr>
          <p:cNvPr id="10244" name="Picture 4" descr="D:\Documents\2018 Projects\ISO 10015\Training Materials Revised\SGO\Pics\Electronic Devices.jpg"/>
          <p:cNvPicPr>
            <a:picLocks noChangeAspect="1" noChangeArrowheads="1"/>
          </p:cNvPicPr>
          <p:nvPr/>
        </p:nvPicPr>
        <p:blipFill>
          <a:blip r:embed="rId3" cstate="print"/>
          <a:srcRect/>
          <a:stretch>
            <a:fillRect/>
          </a:stretch>
        </p:blipFill>
        <p:spPr bwMode="auto">
          <a:xfrm>
            <a:off x="5027612" y="2743200"/>
            <a:ext cx="2911821" cy="2362200"/>
          </a:xfrm>
          <a:prstGeom prst="rect">
            <a:avLst/>
          </a:prstGeom>
          <a:noFill/>
        </p:spPr>
      </p:pic>
      <p:sp>
        <p:nvSpPr>
          <p:cNvPr id="2" name="TextBox 1">
            <a:extLst>
              <a:ext uri="{FF2B5EF4-FFF2-40B4-BE49-F238E27FC236}">
                <a16:creationId xmlns:a16="http://schemas.microsoft.com/office/drawing/2014/main" id="{0D8CF7EF-D7A4-5BE3-D759-FAE12C8166A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9EAC2AAD-AD93-214B-A878-6FE5A9E41BC5}"/>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Scale>
                                      <p:cBhvr>
                                        <p:cTn id="12" dur="500" decel="50000" fill="hold">
                                          <p:stCondLst>
                                            <p:cond delay="0"/>
                                          </p:stCondLst>
                                        </p:cTn>
                                        <p:tgtEl>
                                          <p:spTgt spid="7">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7">
                                            <p:txEl>
                                              <p:pRg st="1" end="1"/>
                                            </p:txEl>
                                          </p:spTgt>
                                        </p:tgtEl>
                                        <p:attrNameLst>
                                          <p:attrName>ppt_x</p:attrName>
                                          <p:attrName>ppt_y</p:attrName>
                                        </p:attrNameLst>
                                      </p:cBhvr>
                                    </p:animMotion>
                                    <p:animEffect transition="in" filter="fade">
                                      <p:cBhvr>
                                        <p:cTn id="14" dur="500"/>
                                        <p:tgtEl>
                                          <p:spTgt spid="7">
                                            <p:txEl>
                                              <p:pRg st="1" end="1"/>
                                            </p:txEl>
                                          </p:spTgt>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10242"/>
                                        </p:tgtEl>
                                        <p:attrNameLst>
                                          <p:attrName>style.visibility</p:attrName>
                                        </p:attrNameLst>
                                      </p:cBhvr>
                                      <p:to>
                                        <p:strVal val="visible"/>
                                      </p:to>
                                    </p:set>
                                    <p:anim calcmode="lin" valueType="num">
                                      <p:cBhvr>
                                        <p:cTn id="18" dur="500" fill="hold"/>
                                        <p:tgtEl>
                                          <p:spTgt spid="10242"/>
                                        </p:tgtEl>
                                        <p:attrNameLst>
                                          <p:attrName>ppt_w</p:attrName>
                                        </p:attrNameLst>
                                      </p:cBhvr>
                                      <p:tavLst>
                                        <p:tav tm="0">
                                          <p:val>
                                            <p:fltVal val="0"/>
                                          </p:val>
                                        </p:tav>
                                        <p:tav tm="100000">
                                          <p:val>
                                            <p:strVal val="#ppt_w"/>
                                          </p:val>
                                        </p:tav>
                                      </p:tavLst>
                                    </p:anim>
                                    <p:anim calcmode="lin" valueType="num">
                                      <p:cBhvr>
                                        <p:cTn id="19" dur="500" fill="hold"/>
                                        <p:tgtEl>
                                          <p:spTgt spid="1024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1280003">
                                            <p:txEl>
                                              <p:pRg st="0" end="0"/>
                                            </p:txEl>
                                          </p:spTgt>
                                        </p:tgtEl>
                                        <p:attrNameLst>
                                          <p:attrName>style.visibility</p:attrName>
                                        </p:attrNameLst>
                                      </p:cBhvr>
                                      <p:to>
                                        <p:strVal val="visible"/>
                                      </p:to>
                                    </p:set>
                                    <p:animScale>
                                      <p:cBhvr>
                                        <p:cTn id="24" dur="500" decel="50000" fill="hold">
                                          <p:stCondLst>
                                            <p:cond delay="0"/>
                                          </p:stCondLst>
                                        </p:cTn>
                                        <p:tgtEl>
                                          <p:spTgt spid="128000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500" decel="50000" fill="hold">
                                          <p:stCondLst>
                                            <p:cond delay="0"/>
                                          </p:stCondLst>
                                        </p:cTn>
                                        <p:tgtEl>
                                          <p:spTgt spid="1280003">
                                            <p:txEl>
                                              <p:pRg st="0" end="0"/>
                                            </p:txEl>
                                          </p:spTgt>
                                        </p:tgtEl>
                                        <p:attrNameLst>
                                          <p:attrName>ppt_x</p:attrName>
                                          <p:attrName>ppt_y</p:attrName>
                                        </p:attrNameLst>
                                      </p:cBhvr>
                                    </p:animMotion>
                                    <p:animEffect transition="in" filter="fade">
                                      <p:cBhvr>
                                        <p:cTn id="26" dur="500"/>
                                        <p:tgtEl>
                                          <p:spTgt spid="1280003">
                                            <p:txEl>
                                              <p:pRg st="0" end="0"/>
                                            </p:txEl>
                                          </p:spTgt>
                                        </p:tgtEl>
                                      </p:cBhvr>
                                    </p:animEffect>
                                  </p:childTnLst>
                                </p:cTn>
                              </p:par>
                            </p:childTnLst>
                          </p:cTn>
                        </p:par>
                        <p:par>
                          <p:cTn id="27" fill="hold">
                            <p:stCondLst>
                              <p:cond delay="500"/>
                            </p:stCondLst>
                            <p:childTnLst>
                              <p:par>
                                <p:cTn id="28" presetID="23" presetClass="entr" presetSubtype="16" fill="hold" nodeType="afterEffect">
                                  <p:stCondLst>
                                    <p:cond delay="0"/>
                                  </p:stCondLst>
                                  <p:childTnLst>
                                    <p:set>
                                      <p:cBhvr>
                                        <p:cTn id="29" dur="1" fill="hold">
                                          <p:stCondLst>
                                            <p:cond delay="0"/>
                                          </p:stCondLst>
                                        </p:cTn>
                                        <p:tgtEl>
                                          <p:spTgt spid="10244"/>
                                        </p:tgtEl>
                                        <p:attrNameLst>
                                          <p:attrName>style.visibility</p:attrName>
                                        </p:attrNameLst>
                                      </p:cBhvr>
                                      <p:to>
                                        <p:strVal val="visible"/>
                                      </p:to>
                                    </p:set>
                                    <p:anim calcmode="lin" valueType="num">
                                      <p:cBhvr>
                                        <p:cTn id="30" dur="500" fill="hold"/>
                                        <p:tgtEl>
                                          <p:spTgt spid="10244"/>
                                        </p:tgtEl>
                                        <p:attrNameLst>
                                          <p:attrName>ppt_w</p:attrName>
                                        </p:attrNameLst>
                                      </p:cBhvr>
                                      <p:tavLst>
                                        <p:tav tm="0">
                                          <p:val>
                                            <p:fltVal val="0"/>
                                          </p:val>
                                        </p:tav>
                                        <p:tav tm="100000">
                                          <p:val>
                                            <p:strVal val="#ppt_w"/>
                                          </p:val>
                                        </p:tav>
                                      </p:tavLst>
                                    </p:anim>
                                    <p:anim calcmode="lin" valueType="num">
                                      <p:cBhvr>
                                        <p:cTn id="31" dur="500" fill="hold"/>
                                        <p:tgtEl>
                                          <p:spTgt spid="10244"/>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1280003">
                                            <p:txEl>
                                              <p:pRg st="1" end="1"/>
                                            </p:txEl>
                                          </p:spTgt>
                                        </p:tgtEl>
                                        <p:attrNameLst>
                                          <p:attrName>style.visibility</p:attrName>
                                        </p:attrNameLst>
                                      </p:cBhvr>
                                      <p:to>
                                        <p:strVal val="visible"/>
                                      </p:to>
                                    </p:set>
                                    <p:animScale>
                                      <p:cBhvr>
                                        <p:cTn id="36" dur="500" decel="50000" fill="hold">
                                          <p:stCondLst>
                                            <p:cond delay="0"/>
                                          </p:stCondLst>
                                        </p:cTn>
                                        <p:tgtEl>
                                          <p:spTgt spid="128000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80003">
                                            <p:txEl>
                                              <p:pRg st="1" end="1"/>
                                            </p:txEl>
                                          </p:spTgt>
                                        </p:tgtEl>
                                        <p:attrNameLst>
                                          <p:attrName>ppt_x</p:attrName>
                                          <p:attrName>ppt_y</p:attrName>
                                        </p:attrNameLst>
                                      </p:cBhvr>
                                    </p:animMotion>
                                    <p:animEffect transition="in" filter="fade">
                                      <p:cBhvr>
                                        <p:cTn id="38" dur="500"/>
                                        <p:tgtEl>
                                          <p:spTgt spid="128000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nodeType="clickEffect">
                                  <p:stCondLst>
                                    <p:cond delay="0"/>
                                  </p:stCondLst>
                                  <p:childTnLst>
                                    <p:set>
                                      <p:cBhvr>
                                        <p:cTn id="42" dur="1" fill="hold">
                                          <p:stCondLst>
                                            <p:cond delay="0"/>
                                          </p:stCondLst>
                                        </p:cTn>
                                        <p:tgtEl>
                                          <p:spTgt spid="1280003">
                                            <p:txEl>
                                              <p:pRg st="3" end="3"/>
                                            </p:txEl>
                                          </p:spTgt>
                                        </p:tgtEl>
                                        <p:attrNameLst>
                                          <p:attrName>style.visibility</p:attrName>
                                        </p:attrNameLst>
                                      </p:cBhvr>
                                      <p:to>
                                        <p:strVal val="visible"/>
                                      </p:to>
                                    </p:set>
                                    <p:animScale>
                                      <p:cBhvr>
                                        <p:cTn id="43" dur="500" decel="50000" fill="hold">
                                          <p:stCondLst>
                                            <p:cond delay="0"/>
                                          </p:stCondLst>
                                        </p:cTn>
                                        <p:tgtEl>
                                          <p:spTgt spid="128000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280003">
                                            <p:txEl>
                                              <p:pRg st="3" end="3"/>
                                            </p:txEl>
                                          </p:spTgt>
                                        </p:tgtEl>
                                        <p:attrNameLst>
                                          <p:attrName>ppt_x</p:attrName>
                                          <p:attrName>ppt_y</p:attrName>
                                        </p:attrNameLst>
                                      </p:cBhvr>
                                    </p:animMotion>
                                    <p:animEffect transition="in" filter="fade">
                                      <p:cBhvr>
                                        <p:cTn id="45" dur="500"/>
                                        <p:tgtEl>
                                          <p:spTgt spid="12800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9" name="Rectangle 3"/>
          <p:cNvSpPr>
            <a:spLocks noGrp="1" noChangeArrowheads="1"/>
          </p:cNvSpPr>
          <p:nvPr>
            <p:ph idx="1"/>
          </p:nvPr>
        </p:nvSpPr>
        <p:spPr>
          <a:xfrm>
            <a:off x="303212" y="1524000"/>
            <a:ext cx="6400800" cy="4343400"/>
          </a:xfrm>
        </p:spPr>
        <p:txBody>
          <a:bodyPr>
            <a:noAutofit/>
          </a:bodyPr>
          <a:lstStyle/>
          <a:p>
            <a:pPr>
              <a:lnSpc>
                <a:spcPct val="90000"/>
              </a:lnSpc>
            </a:pPr>
            <a:endParaRPr lang="en-US" sz="2000" dirty="0">
              <a:latin typeface="Calibri" pitchFamily="34" charset="0"/>
            </a:endParaRPr>
          </a:p>
          <a:p>
            <a:pPr>
              <a:lnSpc>
                <a:spcPct val="90000"/>
              </a:lnSpc>
              <a:buNone/>
            </a:pPr>
            <a:r>
              <a:rPr lang="en-US" sz="2000" dirty="0">
                <a:latin typeface="Calibri" pitchFamily="34" charset="0"/>
              </a:rPr>
              <a:t>The following is a general list of radio frequency devices:</a:t>
            </a:r>
          </a:p>
          <a:p>
            <a:pPr>
              <a:lnSpc>
                <a:spcPct val="90000"/>
              </a:lnSpc>
            </a:pPr>
            <a:endParaRPr lang="en-US" sz="2000" dirty="0">
              <a:latin typeface="Calibri" pitchFamily="34" charset="0"/>
            </a:endParaRPr>
          </a:p>
          <a:p>
            <a:pPr>
              <a:lnSpc>
                <a:spcPct val="90000"/>
              </a:lnSpc>
              <a:buFontTx/>
              <a:buChar char="•"/>
            </a:pPr>
            <a:r>
              <a:rPr lang="en-US" sz="2000" dirty="0">
                <a:latin typeface="Calibri" pitchFamily="34" charset="0"/>
              </a:rPr>
              <a:t>Disc drive units</a:t>
            </a:r>
          </a:p>
          <a:p>
            <a:pPr>
              <a:lnSpc>
                <a:spcPct val="90000"/>
              </a:lnSpc>
              <a:buFontTx/>
              <a:buChar char="•"/>
            </a:pPr>
            <a:r>
              <a:rPr lang="en-US" sz="2000" dirty="0">
                <a:latin typeface="Calibri" pitchFamily="34" charset="0"/>
              </a:rPr>
              <a:t>Storage units for data processing machines</a:t>
            </a:r>
          </a:p>
          <a:p>
            <a:pPr>
              <a:lnSpc>
                <a:spcPct val="90000"/>
              </a:lnSpc>
              <a:buFontTx/>
              <a:buChar char="•"/>
            </a:pPr>
            <a:r>
              <a:rPr lang="en-US" sz="2000" dirty="0">
                <a:latin typeface="Calibri" pitchFamily="34" charset="0"/>
              </a:rPr>
              <a:t>Printer units for data processing machines</a:t>
            </a:r>
          </a:p>
          <a:p>
            <a:pPr>
              <a:lnSpc>
                <a:spcPct val="90000"/>
              </a:lnSpc>
              <a:buFontTx/>
              <a:buChar char="•"/>
            </a:pPr>
            <a:r>
              <a:rPr lang="en-US" sz="2000" dirty="0">
                <a:latin typeface="Calibri" pitchFamily="34" charset="0"/>
              </a:rPr>
              <a:t>Parts of keyboard units, storage units, disc drives &amp; printer units</a:t>
            </a:r>
          </a:p>
          <a:p>
            <a:pPr>
              <a:lnSpc>
                <a:spcPct val="90000"/>
              </a:lnSpc>
              <a:buFontTx/>
              <a:buChar char="•"/>
            </a:pPr>
            <a:r>
              <a:rPr lang="en-US" sz="2000" dirty="0">
                <a:latin typeface="Calibri" pitchFamily="34" charset="0"/>
              </a:rPr>
              <a:t>Cartridge type radio player combinations</a:t>
            </a:r>
          </a:p>
          <a:p>
            <a:pPr>
              <a:lnSpc>
                <a:spcPct val="90000"/>
              </a:lnSpc>
              <a:buFontTx/>
              <a:buChar char="•"/>
            </a:pPr>
            <a:r>
              <a:rPr lang="en-US" sz="2000" dirty="0">
                <a:latin typeface="Calibri" pitchFamily="34" charset="0"/>
              </a:rPr>
              <a:t>All other radio-tape &amp; phonograph-tape player combinations</a:t>
            </a:r>
          </a:p>
          <a:p>
            <a:pPr>
              <a:lnSpc>
                <a:spcPct val="90000"/>
              </a:lnSpc>
              <a:buFontTx/>
              <a:buChar char="•"/>
            </a:pPr>
            <a:r>
              <a:rPr lang="en-US" sz="2000" dirty="0">
                <a:latin typeface="Calibri" pitchFamily="34" charset="0"/>
              </a:rPr>
              <a:t>Digital Electronic weighing machine</a:t>
            </a:r>
          </a:p>
          <a:p>
            <a:pPr>
              <a:lnSpc>
                <a:spcPct val="90000"/>
              </a:lnSpc>
              <a:buFontTx/>
              <a:buChar char="•"/>
            </a:pPr>
            <a:r>
              <a:rPr lang="en-US" sz="2000" dirty="0">
                <a:latin typeface="Calibri" pitchFamily="34" charset="0"/>
              </a:rPr>
              <a:t>Industrial robots</a:t>
            </a:r>
          </a:p>
          <a:p>
            <a:pPr>
              <a:lnSpc>
                <a:spcPct val="90000"/>
              </a:lnSpc>
              <a:buFontTx/>
              <a:buChar char="•"/>
            </a:pPr>
            <a:r>
              <a:rPr lang="en-US" sz="2000" dirty="0">
                <a:latin typeface="Calibri" pitchFamily="34" charset="0"/>
              </a:rPr>
              <a:t>Automatic typewriters</a:t>
            </a:r>
          </a:p>
          <a:p>
            <a:pPr>
              <a:lnSpc>
                <a:spcPct val="90000"/>
              </a:lnSpc>
              <a:buFontTx/>
              <a:buNone/>
            </a:pPr>
            <a:r>
              <a:rPr lang="en-US" sz="2000" i="1" dirty="0">
                <a:solidFill>
                  <a:srgbClr val="FF0000"/>
                </a:solidFill>
                <a:latin typeface="Calibri" pitchFamily="34" charset="0"/>
              </a:rPr>
              <a:t>** Not required for gifts &amp; personal usage less than 3 devices</a:t>
            </a:r>
          </a:p>
        </p:txBody>
      </p:sp>
      <p:sp>
        <p:nvSpPr>
          <p:cNvPr id="1278981" name="Rectangle 5"/>
          <p:cNvSpPr>
            <a:spLocks noChangeArrowheads="1"/>
          </p:cNvSpPr>
          <p:nvPr/>
        </p:nvSpPr>
        <p:spPr bwMode="auto">
          <a:xfrm>
            <a:off x="6337137" y="1905000"/>
            <a:ext cx="5472275" cy="4114800"/>
          </a:xfrm>
          <a:prstGeom prst="rect">
            <a:avLst/>
          </a:prstGeom>
          <a:noFill/>
          <a:ln w="9525">
            <a:noFill/>
            <a:miter lim="800000"/>
            <a:headEnd/>
            <a:tailEnd/>
          </a:ln>
        </p:spPr>
        <p:txBody>
          <a:bodyPr lIns="36000" tIns="36000" rIns="36000" bIns="396000"/>
          <a:lstStyle/>
          <a:p>
            <a:pPr marL="342900" indent="-342900">
              <a:buFont typeface="Arial" charset="0"/>
              <a:buNone/>
            </a:pPr>
            <a:endParaRPr lang="en-US" sz="1800" dirty="0">
              <a:latin typeface="Calibri" pitchFamily="34" charset="0"/>
            </a:endParaRPr>
          </a:p>
          <a:p>
            <a:pPr marL="342900" indent="-342900">
              <a:buFont typeface="Arial" charset="0"/>
              <a:buNone/>
            </a:pPr>
            <a:endParaRPr lang="en-US" sz="1800" dirty="0">
              <a:latin typeface="Calibri" pitchFamily="34" charset="0"/>
            </a:endParaRPr>
          </a:p>
          <a:p>
            <a:pPr marL="342900" indent="-342900">
              <a:buFont typeface="Arial" charset="0"/>
              <a:buNone/>
            </a:pPr>
            <a:endParaRPr lang="en-US" sz="1800" dirty="0">
              <a:latin typeface="Calibri" pitchFamily="34" charset="0"/>
            </a:endParaRP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Microwave ovens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Calculating machines for multiplying &amp; dividing</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Electric adding machines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Cash registers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Electrostatic copying machines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Photocopying machines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Video games &amp; parts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Pacemakers</a:t>
            </a:r>
          </a:p>
          <a:p>
            <a:pPr marL="326480" indent="-326480" eaLnBrk="1" hangingPunct="1">
              <a:lnSpc>
                <a:spcPct val="70000"/>
              </a:lnSpc>
              <a:buClr>
                <a:schemeClr val="accent3"/>
              </a:buClr>
              <a:buSzPct val="95000"/>
              <a:buFontTx/>
              <a:buChar char="•"/>
            </a:pPr>
            <a:r>
              <a:rPr lang="en-US" sz="1900" dirty="0">
                <a:solidFill>
                  <a:schemeClr val="tx2"/>
                </a:solidFill>
                <a:latin typeface="Calibri" pitchFamily="34" charset="0"/>
                <a:cs typeface="Arial" pitchFamily="34" charset="0"/>
              </a:rPr>
              <a:t>Telephone apparatus, instruments &amp; parts</a:t>
            </a:r>
          </a:p>
        </p:txBody>
      </p:sp>
      <p:pic>
        <p:nvPicPr>
          <p:cNvPr id="1278982" name="Picture 27" descr="http://gizmovil.com/wp-content/uploads/2007/03/fcc-logo.gif"/>
          <p:cNvPicPr>
            <a:picLocks noChangeAspect="1" noChangeArrowheads="1"/>
          </p:cNvPicPr>
          <p:nvPr/>
        </p:nvPicPr>
        <p:blipFill>
          <a:blip r:embed="rId2" cstate="print"/>
          <a:srcRect/>
          <a:stretch>
            <a:fillRect/>
          </a:stretch>
        </p:blipFill>
        <p:spPr bwMode="auto">
          <a:xfrm>
            <a:off x="7770812" y="5557837"/>
            <a:ext cx="1726750" cy="1300163"/>
          </a:xfrm>
          <a:prstGeom prst="rect">
            <a:avLst/>
          </a:prstGeom>
          <a:noFill/>
          <a:ln w="9525">
            <a:noFill/>
            <a:miter lim="800000"/>
            <a:headEnd/>
            <a:tailEnd/>
          </a:ln>
        </p:spPr>
      </p:pic>
      <p:sp>
        <p:nvSpPr>
          <p:cNvPr id="6" name="Rectangle 3"/>
          <p:cNvSpPr txBox="1">
            <a:spLocks noChangeArrowheads="1"/>
          </p:cNvSpPr>
          <p:nvPr/>
        </p:nvSpPr>
        <p:spPr>
          <a:xfrm>
            <a:off x="622139" y="914400"/>
            <a:ext cx="6767673" cy="1017588"/>
          </a:xfrm>
          <a:prstGeom prst="rect">
            <a:avLst/>
          </a:prstGeom>
        </p:spPr>
        <p:txBody>
          <a:bodyPr vert="horz" lIns="108827" tIns="54413" rIns="108827" bIns="54413">
            <a:noAutofit/>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200" b="1" i="0" u="none" strike="noStrike" kern="1200" cap="none" spc="0" normalizeH="0" baseline="0" noProof="0" dirty="0">
              <a:ln>
                <a:noFill/>
              </a:ln>
              <a:solidFill>
                <a:srgbClr val="FF66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2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Federal Communication Commission</a:t>
            </a:r>
            <a:r>
              <a:rPr kumimoji="0" lang="en-US" sz="2200" b="1" i="0" u="none" strike="noStrike" kern="1200" cap="none" spc="0" normalizeH="0" noProof="0" dirty="0">
                <a:ln>
                  <a:noFill/>
                </a:ln>
                <a:solidFill>
                  <a:srgbClr val="FF0000"/>
                </a:solidFill>
                <a:effectLst/>
                <a:uLnTx/>
                <a:uFillTx/>
                <a:latin typeface="Calibri" pitchFamily="34" charset="0"/>
                <a:ea typeface="+mn-ea"/>
                <a:cs typeface="Arial" pitchFamily="34" charset="0"/>
              </a:rPr>
              <a:t> (FCC) Form 740 </a:t>
            </a:r>
            <a:endParaRPr kumimoji="0" lang="en-US" sz="2200" b="1" i="0" u="none" strike="noStrike" kern="1200" cap="none" spc="0" normalizeH="0" baseline="0" noProof="0" dirty="0">
              <a:ln>
                <a:noFill/>
              </a:ln>
              <a:solidFill>
                <a:srgbClr val="FF0000"/>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200" b="1" i="1" u="none" strike="noStrike" kern="1200" cap="none" spc="0" normalizeH="0" baseline="0" noProof="0" dirty="0">
              <a:ln>
                <a:noFill/>
              </a:ln>
              <a:solidFill>
                <a:schemeClr val="tx2"/>
              </a:solidFill>
              <a:effectLst/>
              <a:uLnTx/>
              <a:uFillTx/>
              <a:latin typeface="Calibri" pitchFamily="34" charset="0"/>
              <a:ea typeface="+mn-ea"/>
              <a:cs typeface="Arial" pitchFamily="34" charset="0"/>
            </a:endParaRPr>
          </a:p>
        </p:txBody>
      </p:sp>
      <p:sp>
        <p:nvSpPr>
          <p:cNvPr id="7" name="Title 1"/>
          <p:cNvSpPr>
            <a:spLocks noGrp="1"/>
          </p:cNvSpPr>
          <p:nvPr>
            <p:ph type="title" idx="4294967295"/>
          </p:nvPr>
        </p:nvSpPr>
        <p:spPr>
          <a:xfrm>
            <a:off x="3275012" y="685800"/>
            <a:ext cx="5486400" cy="701675"/>
          </a:xfrm>
        </p:spPr>
        <p:txBody>
          <a:bodyPr>
            <a:noAutofit/>
          </a:bodyPr>
          <a:lstStyle/>
          <a:p>
            <a:r>
              <a:rPr lang="en-US" sz="4000" b="1" dirty="0">
                <a:solidFill>
                  <a:srgbClr val="33309C"/>
                </a:solidFill>
                <a:cs typeface="David" pitchFamily="34" charset="-79"/>
              </a:rPr>
              <a:t>U.S. Customs </a:t>
            </a:r>
            <a:r>
              <a:rPr lang="en-US" sz="4000" b="1" dirty="0">
                <a:solidFill>
                  <a:srgbClr val="F68426"/>
                </a:solidFill>
                <a:cs typeface="David" pitchFamily="34" charset="-79"/>
              </a:rPr>
              <a:t>Paperwork</a:t>
            </a:r>
          </a:p>
        </p:txBody>
      </p:sp>
      <p:sp>
        <p:nvSpPr>
          <p:cNvPr id="2" name="TextBox 1">
            <a:extLst>
              <a:ext uri="{FF2B5EF4-FFF2-40B4-BE49-F238E27FC236}">
                <a16:creationId xmlns:a16="http://schemas.microsoft.com/office/drawing/2014/main" id="{40154600-3789-7644-3A01-40C52A8D116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0EBCE654-F009-F060-5B2D-EE0AD0260517}"/>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Scale>
                                      <p:cBhvr>
                                        <p:cTn id="12" dur="5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6">
                                            <p:txEl>
                                              <p:pRg st="1" end="1"/>
                                            </p:txEl>
                                          </p:spTgt>
                                        </p:tgtEl>
                                        <p:attrNameLst>
                                          <p:attrName>ppt_x</p:attrName>
                                          <p:attrName>ppt_y</p:attrName>
                                        </p:attrNameLst>
                                      </p:cBhvr>
                                    </p:animMotion>
                                    <p:animEffect transition="in" filter="fade">
                                      <p:cBhvr>
                                        <p:cTn id="14" dur="500"/>
                                        <p:tgtEl>
                                          <p:spTgt spid="6">
                                            <p:txEl>
                                              <p:pRg st="1" end="1"/>
                                            </p:txEl>
                                          </p:spTgt>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1278982"/>
                                        </p:tgtEl>
                                        <p:attrNameLst>
                                          <p:attrName>style.visibility</p:attrName>
                                        </p:attrNameLst>
                                      </p:cBhvr>
                                      <p:to>
                                        <p:strVal val="visible"/>
                                      </p:to>
                                    </p:set>
                                    <p:anim calcmode="lin" valueType="num">
                                      <p:cBhvr>
                                        <p:cTn id="18" dur="500" fill="hold"/>
                                        <p:tgtEl>
                                          <p:spTgt spid="1278982"/>
                                        </p:tgtEl>
                                        <p:attrNameLst>
                                          <p:attrName>ppt_w</p:attrName>
                                        </p:attrNameLst>
                                      </p:cBhvr>
                                      <p:tavLst>
                                        <p:tav tm="0">
                                          <p:val>
                                            <p:fltVal val="0"/>
                                          </p:val>
                                        </p:tav>
                                        <p:tav tm="100000">
                                          <p:val>
                                            <p:strVal val="#ppt_w"/>
                                          </p:val>
                                        </p:tav>
                                      </p:tavLst>
                                    </p:anim>
                                    <p:anim calcmode="lin" valueType="num">
                                      <p:cBhvr>
                                        <p:cTn id="19" dur="500" fill="hold"/>
                                        <p:tgtEl>
                                          <p:spTgt spid="127898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1278979">
                                            <p:txEl>
                                              <p:pRg st="1" end="1"/>
                                            </p:txEl>
                                          </p:spTgt>
                                        </p:tgtEl>
                                        <p:attrNameLst>
                                          <p:attrName>style.visibility</p:attrName>
                                        </p:attrNameLst>
                                      </p:cBhvr>
                                      <p:to>
                                        <p:strVal val="visible"/>
                                      </p:to>
                                    </p:set>
                                    <p:animScale>
                                      <p:cBhvr>
                                        <p:cTn id="24" dur="1000" decel="50000" fill="hold">
                                          <p:stCondLst>
                                            <p:cond delay="0"/>
                                          </p:stCondLst>
                                        </p:cTn>
                                        <p:tgtEl>
                                          <p:spTgt spid="127897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78979">
                                            <p:txEl>
                                              <p:pRg st="1" end="1"/>
                                            </p:txEl>
                                          </p:spTgt>
                                        </p:tgtEl>
                                        <p:attrNameLst>
                                          <p:attrName>ppt_x</p:attrName>
                                          <p:attrName>ppt_y</p:attrName>
                                        </p:attrNameLst>
                                      </p:cBhvr>
                                    </p:animMotion>
                                    <p:animEffect transition="in" filter="fade">
                                      <p:cBhvr>
                                        <p:cTn id="26" dur="1000"/>
                                        <p:tgtEl>
                                          <p:spTgt spid="127897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278979">
                                            <p:txEl>
                                              <p:pRg st="3" end="3"/>
                                            </p:txEl>
                                          </p:spTgt>
                                        </p:tgtEl>
                                        <p:attrNameLst>
                                          <p:attrName>style.visibility</p:attrName>
                                        </p:attrNameLst>
                                      </p:cBhvr>
                                      <p:to>
                                        <p:strVal val="visible"/>
                                      </p:to>
                                    </p:set>
                                    <p:anim calcmode="lin" valueType="num">
                                      <p:cBhvr>
                                        <p:cTn id="31" dur="500" fill="hold"/>
                                        <p:tgtEl>
                                          <p:spTgt spid="127897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278979">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1278979">
                                            <p:txEl>
                                              <p:pRg st="3" end="3"/>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1278979">
                                            <p:txEl>
                                              <p:pRg st="4" end="4"/>
                                            </p:txEl>
                                          </p:spTgt>
                                        </p:tgtEl>
                                        <p:attrNameLst>
                                          <p:attrName>style.visibility</p:attrName>
                                        </p:attrNameLst>
                                      </p:cBhvr>
                                      <p:to>
                                        <p:strVal val="visible"/>
                                      </p:to>
                                    </p:set>
                                    <p:anim calcmode="lin" valueType="num">
                                      <p:cBhvr>
                                        <p:cTn id="36" dur="500" fill="hold"/>
                                        <p:tgtEl>
                                          <p:spTgt spid="127897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1278979">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1278979">
                                            <p:txEl>
                                              <p:pRg st="4" end="4"/>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1278979">
                                            <p:txEl>
                                              <p:pRg st="5" end="5"/>
                                            </p:txEl>
                                          </p:spTgt>
                                        </p:tgtEl>
                                        <p:attrNameLst>
                                          <p:attrName>style.visibility</p:attrName>
                                        </p:attrNameLst>
                                      </p:cBhvr>
                                      <p:to>
                                        <p:strVal val="visible"/>
                                      </p:to>
                                    </p:set>
                                    <p:anim calcmode="lin" valueType="num">
                                      <p:cBhvr>
                                        <p:cTn id="41" dur="500" fill="hold"/>
                                        <p:tgtEl>
                                          <p:spTgt spid="1278979">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1278979">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1278979">
                                            <p:txEl>
                                              <p:pRg st="5" end="5"/>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1278979">
                                            <p:txEl>
                                              <p:pRg st="6" end="6"/>
                                            </p:txEl>
                                          </p:spTgt>
                                        </p:tgtEl>
                                        <p:attrNameLst>
                                          <p:attrName>style.visibility</p:attrName>
                                        </p:attrNameLst>
                                      </p:cBhvr>
                                      <p:to>
                                        <p:strVal val="visible"/>
                                      </p:to>
                                    </p:set>
                                    <p:anim calcmode="lin" valueType="num">
                                      <p:cBhvr>
                                        <p:cTn id="46" dur="500" fill="hold"/>
                                        <p:tgtEl>
                                          <p:spTgt spid="1278979">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1278979">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1278979">
                                            <p:txEl>
                                              <p:pRg st="6" end="6"/>
                                            </p:txEl>
                                          </p:spTgt>
                                        </p:tgtEl>
                                      </p:cBhvr>
                                    </p:animEffect>
                                  </p:childTnLst>
                                </p:cTn>
                              </p:par>
                              <p:par>
                                <p:cTn id="49" presetID="53" presetClass="entr" presetSubtype="0" fill="hold" nodeType="withEffect">
                                  <p:stCondLst>
                                    <p:cond delay="0"/>
                                  </p:stCondLst>
                                  <p:childTnLst>
                                    <p:set>
                                      <p:cBhvr>
                                        <p:cTn id="50" dur="1" fill="hold">
                                          <p:stCondLst>
                                            <p:cond delay="0"/>
                                          </p:stCondLst>
                                        </p:cTn>
                                        <p:tgtEl>
                                          <p:spTgt spid="1278979">
                                            <p:txEl>
                                              <p:pRg st="7" end="7"/>
                                            </p:txEl>
                                          </p:spTgt>
                                        </p:tgtEl>
                                        <p:attrNameLst>
                                          <p:attrName>style.visibility</p:attrName>
                                        </p:attrNameLst>
                                      </p:cBhvr>
                                      <p:to>
                                        <p:strVal val="visible"/>
                                      </p:to>
                                    </p:set>
                                    <p:anim calcmode="lin" valueType="num">
                                      <p:cBhvr>
                                        <p:cTn id="51" dur="500" fill="hold"/>
                                        <p:tgtEl>
                                          <p:spTgt spid="1278979">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1278979">
                                            <p:txEl>
                                              <p:pRg st="7" end="7"/>
                                            </p:txEl>
                                          </p:spTgt>
                                        </p:tgtEl>
                                        <p:attrNameLst>
                                          <p:attrName>ppt_h</p:attrName>
                                        </p:attrNameLst>
                                      </p:cBhvr>
                                      <p:tavLst>
                                        <p:tav tm="0">
                                          <p:val>
                                            <p:fltVal val="0"/>
                                          </p:val>
                                        </p:tav>
                                        <p:tav tm="100000">
                                          <p:val>
                                            <p:strVal val="#ppt_h"/>
                                          </p:val>
                                        </p:tav>
                                      </p:tavLst>
                                    </p:anim>
                                    <p:animEffect transition="in" filter="fade">
                                      <p:cBhvr>
                                        <p:cTn id="53" dur="500"/>
                                        <p:tgtEl>
                                          <p:spTgt spid="1278979">
                                            <p:txEl>
                                              <p:pRg st="7" end="7"/>
                                            </p:txEl>
                                          </p:spTgt>
                                        </p:tgtEl>
                                      </p:cBhvr>
                                    </p:animEffect>
                                  </p:childTnLst>
                                </p:cTn>
                              </p:par>
                              <p:par>
                                <p:cTn id="54" presetID="53" presetClass="entr" presetSubtype="0" fill="hold" nodeType="withEffect">
                                  <p:stCondLst>
                                    <p:cond delay="0"/>
                                  </p:stCondLst>
                                  <p:childTnLst>
                                    <p:set>
                                      <p:cBhvr>
                                        <p:cTn id="55" dur="1" fill="hold">
                                          <p:stCondLst>
                                            <p:cond delay="0"/>
                                          </p:stCondLst>
                                        </p:cTn>
                                        <p:tgtEl>
                                          <p:spTgt spid="1278979">
                                            <p:txEl>
                                              <p:pRg st="8" end="8"/>
                                            </p:txEl>
                                          </p:spTgt>
                                        </p:tgtEl>
                                        <p:attrNameLst>
                                          <p:attrName>style.visibility</p:attrName>
                                        </p:attrNameLst>
                                      </p:cBhvr>
                                      <p:to>
                                        <p:strVal val="visible"/>
                                      </p:to>
                                    </p:set>
                                    <p:anim calcmode="lin" valueType="num">
                                      <p:cBhvr>
                                        <p:cTn id="56" dur="500" fill="hold"/>
                                        <p:tgtEl>
                                          <p:spTgt spid="1278979">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1278979">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1278979">
                                            <p:txEl>
                                              <p:pRg st="8" end="8"/>
                                            </p:txEl>
                                          </p:spTgt>
                                        </p:tgtEl>
                                      </p:cBhvr>
                                    </p:animEffect>
                                  </p:childTnLst>
                                </p:cTn>
                              </p:par>
                              <p:par>
                                <p:cTn id="59" presetID="53" presetClass="entr" presetSubtype="0" fill="hold" nodeType="withEffect">
                                  <p:stCondLst>
                                    <p:cond delay="0"/>
                                  </p:stCondLst>
                                  <p:childTnLst>
                                    <p:set>
                                      <p:cBhvr>
                                        <p:cTn id="60" dur="1" fill="hold">
                                          <p:stCondLst>
                                            <p:cond delay="0"/>
                                          </p:stCondLst>
                                        </p:cTn>
                                        <p:tgtEl>
                                          <p:spTgt spid="1278979">
                                            <p:txEl>
                                              <p:pRg st="9" end="9"/>
                                            </p:txEl>
                                          </p:spTgt>
                                        </p:tgtEl>
                                        <p:attrNameLst>
                                          <p:attrName>style.visibility</p:attrName>
                                        </p:attrNameLst>
                                      </p:cBhvr>
                                      <p:to>
                                        <p:strVal val="visible"/>
                                      </p:to>
                                    </p:set>
                                    <p:anim calcmode="lin" valueType="num">
                                      <p:cBhvr>
                                        <p:cTn id="61" dur="500" fill="hold"/>
                                        <p:tgtEl>
                                          <p:spTgt spid="1278979">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278979">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1278979">
                                            <p:txEl>
                                              <p:pRg st="9" end="9"/>
                                            </p:txEl>
                                          </p:spTgt>
                                        </p:tgtEl>
                                      </p:cBhvr>
                                    </p:animEffect>
                                  </p:childTnLst>
                                </p:cTn>
                              </p:par>
                              <p:par>
                                <p:cTn id="64" presetID="53" presetClass="entr" presetSubtype="0" fill="hold" nodeType="withEffect">
                                  <p:stCondLst>
                                    <p:cond delay="0"/>
                                  </p:stCondLst>
                                  <p:childTnLst>
                                    <p:set>
                                      <p:cBhvr>
                                        <p:cTn id="65" dur="1" fill="hold">
                                          <p:stCondLst>
                                            <p:cond delay="0"/>
                                          </p:stCondLst>
                                        </p:cTn>
                                        <p:tgtEl>
                                          <p:spTgt spid="1278979">
                                            <p:txEl>
                                              <p:pRg st="10" end="10"/>
                                            </p:txEl>
                                          </p:spTgt>
                                        </p:tgtEl>
                                        <p:attrNameLst>
                                          <p:attrName>style.visibility</p:attrName>
                                        </p:attrNameLst>
                                      </p:cBhvr>
                                      <p:to>
                                        <p:strVal val="visible"/>
                                      </p:to>
                                    </p:set>
                                    <p:anim calcmode="lin" valueType="num">
                                      <p:cBhvr>
                                        <p:cTn id="66" dur="500" fill="hold"/>
                                        <p:tgtEl>
                                          <p:spTgt spid="1278979">
                                            <p:txEl>
                                              <p:pRg st="10" end="10"/>
                                            </p:txEl>
                                          </p:spTgt>
                                        </p:tgtEl>
                                        <p:attrNameLst>
                                          <p:attrName>ppt_w</p:attrName>
                                        </p:attrNameLst>
                                      </p:cBhvr>
                                      <p:tavLst>
                                        <p:tav tm="0">
                                          <p:val>
                                            <p:fltVal val="0"/>
                                          </p:val>
                                        </p:tav>
                                        <p:tav tm="100000">
                                          <p:val>
                                            <p:strVal val="#ppt_w"/>
                                          </p:val>
                                        </p:tav>
                                      </p:tavLst>
                                    </p:anim>
                                    <p:anim calcmode="lin" valueType="num">
                                      <p:cBhvr>
                                        <p:cTn id="67" dur="500" fill="hold"/>
                                        <p:tgtEl>
                                          <p:spTgt spid="1278979">
                                            <p:txEl>
                                              <p:pRg st="10" end="10"/>
                                            </p:txEl>
                                          </p:spTgt>
                                        </p:tgtEl>
                                        <p:attrNameLst>
                                          <p:attrName>ppt_h</p:attrName>
                                        </p:attrNameLst>
                                      </p:cBhvr>
                                      <p:tavLst>
                                        <p:tav tm="0">
                                          <p:val>
                                            <p:fltVal val="0"/>
                                          </p:val>
                                        </p:tav>
                                        <p:tav tm="100000">
                                          <p:val>
                                            <p:strVal val="#ppt_h"/>
                                          </p:val>
                                        </p:tav>
                                      </p:tavLst>
                                    </p:anim>
                                    <p:animEffect transition="in" filter="fade">
                                      <p:cBhvr>
                                        <p:cTn id="68" dur="500"/>
                                        <p:tgtEl>
                                          <p:spTgt spid="1278979">
                                            <p:txEl>
                                              <p:pRg st="10" end="10"/>
                                            </p:txEl>
                                          </p:spTgt>
                                        </p:tgtEl>
                                      </p:cBhvr>
                                    </p:animEffect>
                                  </p:childTnLst>
                                </p:cTn>
                              </p:par>
                              <p:par>
                                <p:cTn id="69" presetID="53" presetClass="entr" presetSubtype="0" fill="hold" nodeType="withEffect">
                                  <p:stCondLst>
                                    <p:cond delay="0"/>
                                  </p:stCondLst>
                                  <p:childTnLst>
                                    <p:set>
                                      <p:cBhvr>
                                        <p:cTn id="70" dur="1" fill="hold">
                                          <p:stCondLst>
                                            <p:cond delay="0"/>
                                          </p:stCondLst>
                                        </p:cTn>
                                        <p:tgtEl>
                                          <p:spTgt spid="1278979">
                                            <p:txEl>
                                              <p:pRg st="11" end="11"/>
                                            </p:txEl>
                                          </p:spTgt>
                                        </p:tgtEl>
                                        <p:attrNameLst>
                                          <p:attrName>style.visibility</p:attrName>
                                        </p:attrNameLst>
                                      </p:cBhvr>
                                      <p:to>
                                        <p:strVal val="visible"/>
                                      </p:to>
                                    </p:set>
                                    <p:anim calcmode="lin" valueType="num">
                                      <p:cBhvr>
                                        <p:cTn id="71" dur="500" fill="hold"/>
                                        <p:tgtEl>
                                          <p:spTgt spid="1278979">
                                            <p:txEl>
                                              <p:pRg st="11" end="11"/>
                                            </p:txEl>
                                          </p:spTgt>
                                        </p:tgtEl>
                                        <p:attrNameLst>
                                          <p:attrName>ppt_w</p:attrName>
                                        </p:attrNameLst>
                                      </p:cBhvr>
                                      <p:tavLst>
                                        <p:tav tm="0">
                                          <p:val>
                                            <p:fltVal val="0"/>
                                          </p:val>
                                        </p:tav>
                                        <p:tav tm="100000">
                                          <p:val>
                                            <p:strVal val="#ppt_w"/>
                                          </p:val>
                                        </p:tav>
                                      </p:tavLst>
                                    </p:anim>
                                    <p:anim calcmode="lin" valueType="num">
                                      <p:cBhvr>
                                        <p:cTn id="72" dur="500" fill="hold"/>
                                        <p:tgtEl>
                                          <p:spTgt spid="1278979">
                                            <p:txEl>
                                              <p:pRg st="11" end="11"/>
                                            </p:txEl>
                                          </p:spTgt>
                                        </p:tgtEl>
                                        <p:attrNameLst>
                                          <p:attrName>ppt_h</p:attrName>
                                        </p:attrNameLst>
                                      </p:cBhvr>
                                      <p:tavLst>
                                        <p:tav tm="0">
                                          <p:val>
                                            <p:fltVal val="0"/>
                                          </p:val>
                                        </p:tav>
                                        <p:tav tm="100000">
                                          <p:val>
                                            <p:strVal val="#ppt_h"/>
                                          </p:val>
                                        </p:tav>
                                      </p:tavLst>
                                    </p:anim>
                                    <p:animEffect transition="in" filter="fade">
                                      <p:cBhvr>
                                        <p:cTn id="73" dur="500"/>
                                        <p:tgtEl>
                                          <p:spTgt spid="1278979">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1278981">
                                            <p:txEl>
                                              <p:pRg st="3" end="3"/>
                                            </p:txEl>
                                          </p:spTgt>
                                        </p:tgtEl>
                                        <p:attrNameLst>
                                          <p:attrName>style.visibility</p:attrName>
                                        </p:attrNameLst>
                                      </p:cBhvr>
                                      <p:to>
                                        <p:strVal val="visible"/>
                                      </p:to>
                                    </p:set>
                                    <p:anim calcmode="lin" valueType="num">
                                      <p:cBhvr>
                                        <p:cTn id="78" dur="500" fill="hold"/>
                                        <p:tgtEl>
                                          <p:spTgt spid="1278981">
                                            <p:txEl>
                                              <p:pRg st="3" end="3"/>
                                            </p:txEl>
                                          </p:spTgt>
                                        </p:tgtEl>
                                        <p:attrNameLst>
                                          <p:attrName>ppt_w</p:attrName>
                                        </p:attrNameLst>
                                      </p:cBhvr>
                                      <p:tavLst>
                                        <p:tav tm="0">
                                          <p:val>
                                            <p:fltVal val="0"/>
                                          </p:val>
                                        </p:tav>
                                        <p:tav tm="100000">
                                          <p:val>
                                            <p:strVal val="#ppt_w"/>
                                          </p:val>
                                        </p:tav>
                                      </p:tavLst>
                                    </p:anim>
                                    <p:anim calcmode="lin" valueType="num">
                                      <p:cBhvr>
                                        <p:cTn id="79" dur="500" fill="hold"/>
                                        <p:tgtEl>
                                          <p:spTgt spid="1278981">
                                            <p:txEl>
                                              <p:pRg st="3" end="3"/>
                                            </p:txEl>
                                          </p:spTgt>
                                        </p:tgtEl>
                                        <p:attrNameLst>
                                          <p:attrName>ppt_h</p:attrName>
                                        </p:attrNameLst>
                                      </p:cBhvr>
                                      <p:tavLst>
                                        <p:tav tm="0">
                                          <p:val>
                                            <p:fltVal val="0"/>
                                          </p:val>
                                        </p:tav>
                                        <p:tav tm="100000">
                                          <p:val>
                                            <p:strVal val="#ppt_h"/>
                                          </p:val>
                                        </p:tav>
                                      </p:tavLst>
                                    </p:anim>
                                    <p:animEffect transition="in" filter="fade">
                                      <p:cBhvr>
                                        <p:cTn id="80" dur="500"/>
                                        <p:tgtEl>
                                          <p:spTgt spid="1278981">
                                            <p:txEl>
                                              <p:pRg st="3" end="3"/>
                                            </p:txEl>
                                          </p:spTgt>
                                        </p:tgtEl>
                                      </p:cBhvr>
                                    </p:animEffect>
                                  </p:childTnLst>
                                </p:cTn>
                              </p:par>
                              <p:par>
                                <p:cTn id="81" presetID="53" presetClass="entr" presetSubtype="0" fill="hold" nodeType="withEffect">
                                  <p:stCondLst>
                                    <p:cond delay="0"/>
                                  </p:stCondLst>
                                  <p:childTnLst>
                                    <p:set>
                                      <p:cBhvr>
                                        <p:cTn id="82" dur="1" fill="hold">
                                          <p:stCondLst>
                                            <p:cond delay="0"/>
                                          </p:stCondLst>
                                        </p:cTn>
                                        <p:tgtEl>
                                          <p:spTgt spid="1278981">
                                            <p:txEl>
                                              <p:pRg st="4" end="4"/>
                                            </p:txEl>
                                          </p:spTgt>
                                        </p:tgtEl>
                                        <p:attrNameLst>
                                          <p:attrName>style.visibility</p:attrName>
                                        </p:attrNameLst>
                                      </p:cBhvr>
                                      <p:to>
                                        <p:strVal val="visible"/>
                                      </p:to>
                                    </p:set>
                                    <p:anim calcmode="lin" valueType="num">
                                      <p:cBhvr>
                                        <p:cTn id="83" dur="500" fill="hold"/>
                                        <p:tgtEl>
                                          <p:spTgt spid="1278981">
                                            <p:txEl>
                                              <p:pRg st="4" end="4"/>
                                            </p:txEl>
                                          </p:spTgt>
                                        </p:tgtEl>
                                        <p:attrNameLst>
                                          <p:attrName>ppt_w</p:attrName>
                                        </p:attrNameLst>
                                      </p:cBhvr>
                                      <p:tavLst>
                                        <p:tav tm="0">
                                          <p:val>
                                            <p:fltVal val="0"/>
                                          </p:val>
                                        </p:tav>
                                        <p:tav tm="100000">
                                          <p:val>
                                            <p:strVal val="#ppt_w"/>
                                          </p:val>
                                        </p:tav>
                                      </p:tavLst>
                                    </p:anim>
                                    <p:anim calcmode="lin" valueType="num">
                                      <p:cBhvr>
                                        <p:cTn id="84" dur="500" fill="hold"/>
                                        <p:tgtEl>
                                          <p:spTgt spid="1278981">
                                            <p:txEl>
                                              <p:pRg st="4" end="4"/>
                                            </p:txEl>
                                          </p:spTgt>
                                        </p:tgtEl>
                                        <p:attrNameLst>
                                          <p:attrName>ppt_h</p:attrName>
                                        </p:attrNameLst>
                                      </p:cBhvr>
                                      <p:tavLst>
                                        <p:tav tm="0">
                                          <p:val>
                                            <p:fltVal val="0"/>
                                          </p:val>
                                        </p:tav>
                                        <p:tav tm="100000">
                                          <p:val>
                                            <p:strVal val="#ppt_h"/>
                                          </p:val>
                                        </p:tav>
                                      </p:tavLst>
                                    </p:anim>
                                    <p:animEffect transition="in" filter="fade">
                                      <p:cBhvr>
                                        <p:cTn id="85" dur="500"/>
                                        <p:tgtEl>
                                          <p:spTgt spid="1278981">
                                            <p:txEl>
                                              <p:pRg st="4" end="4"/>
                                            </p:txEl>
                                          </p:spTgt>
                                        </p:tgtEl>
                                      </p:cBhvr>
                                    </p:animEffect>
                                  </p:childTnLst>
                                </p:cTn>
                              </p:par>
                              <p:par>
                                <p:cTn id="86" presetID="53" presetClass="entr" presetSubtype="0" fill="hold" nodeType="withEffect">
                                  <p:stCondLst>
                                    <p:cond delay="0"/>
                                  </p:stCondLst>
                                  <p:childTnLst>
                                    <p:set>
                                      <p:cBhvr>
                                        <p:cTn id="87" dur="1" fill="hold">
                                          <p:stCondLst>
                                            <p:cond delay="0"/>
                                          </p:stCondLst>
                                        </p:cTn>
                                        <p:tgtEl>
                                          <p:spTgt spid="1278981">
                                            <p:txEl>
                                              <p:pRg st="5" end="5"/>
                                            </p:txEl>
                                          </p:spTgt>
                                        </p:tgtEl>
                                        <p:attrNameLst>
                                          <p:attrName>style.visibility</p:attrName>
                                        </p:attrNameLst>
                                      </p:cBhvr>
                                      <p:to>
                                        <p:strVal val="visible"/>
                                      </p:to>
                                    </p:set>
                                    <p:anim calcmode="lin" valueType="num">
                                      <p:cBhvr>
                                        <p:cTn id="88" dur="500" fill="hold"/>
                                        <p:tgtEl>
                                          <p:spTgt spid="1278981">
                                            <p:txEl>
                                              <p:pRg st="5" end="5"/>
                                            </p:txEl>
                                          </p:spTgt>
                                        </p:tgtEl>
                                        <p:attrNameLst>
                                          <p:attrName>ppt_w</p:attrName>
                                        </p:attrNameLst>
                                      </p:cBhvr>
                                      <p:tavLst>
                                        <p:tav tm="0">
                                          <p:val>
                                            <p:fltVal val="0"/>
                                          </p:val>
                                        </p:tav>
                                        <p:tav tm="100000">
                                          <p:val>
                                            <p:strVal val="#ppt_w"/>
                                          </p:val>
                                        </p:tav>
                                      </p:tavLst>
                                    </p:anim>
                                    <p:anim calcmode="lin" valueType="num">
                                      <p:cBhvr>
                                        <p:cTn id="89" dur="500" fill="hold"/>
                                        <p:tgtEl>
                                          <p:spTgt spid="1278981">
                                            <p:txEl>
                                              <p:pRg st="5" end="5"/>
                                            </p:txEl>
                                          </p:spTgt>
                                        </p:tgtEl>
                                        <p:attrNameLst>
                                          <p:attrName>ppt_h</p:attrName>
                                        </p:attrNameLst>
                                      </p:cBhvr>
                                      <p:tavLst>
                                        <p:tav tm="0">
                                          <p:val>
                                            <p:fltVal val="0"/>
                                          </p:val>
                                        </p:tav>
                                        <p:tav tm="100000">
                                          <p:val>
                                            <p:strVal val="#ppt_h"/>
                                          </p:val>
                                        </p:tav>
                                      </p:tavLst>
                                    </p:anim>
                                    <p:animEffect transition="in" filter="fade">
                                      <p:cBhvr>
                                        <p:cTn id="90" dur="500"/>
                                        <p:tgtEl>
                                          <p:spTgt spid="1278981">
                                            <p:txEl>
                                              <p:pRg st="5" end="5"/>
                                            </p:txEl>
                                          </p:spTgt>
                                        </p:tgtEl>
                                      </p:cBhvr>
                                    </p:animEffect>
                                  </p:childTnLst>
                                </p:cTn>
                              </p:par>
                              <p:par>
                                <p:cTn id="91" presetID="53" presetClass="entr" presetSubtype="0" fill="hold" nodeType="withEffect">
                                  <p:stCondLst>
                                    <p:cond delay="0"/>
                                  </p:stCondLst>
                                  <p:childTnLst>
                                    <p:set>
                                      <p:cBhvr>
                                        <p:cTn id="92" dur="1" fill="hold">
                                          <p:stCondLst>
                                            <p:cond delay="0"/>
                                          </p:stCondLst>
                                        </p:cTn>
                                        <p:tgtEl>
                                          <p:spTgt spid="1278981">
                                            <p:txEl>
                                              <p:pRg st="6" end="6"/>
                                            </p:txEl>
                                          </p:spTgt>
                                        </p:tgtEl>
                                        <p:attrNameLst>
                                          <p:attrName>style.visibility</p:attrName>
                                        </p:attrNameLst>
                                      </p:cBhvr>
                                      <p:to>
                                        <p:strVal val="visible"/>
                                      </p:to>
                                    </p:set>
                                    <p:anim calcmode="lin" valueType="num">
                                      <p:cBhvr>
                                        <p:cTn id="93" dur="500" fill="hold"/>
                                        <p:tgtEl>
                                          <p:spTgt spid="1278981">
                                            <p:txEl>
                                              <p:pRg st="6" end="6"/>
                                            </p:txEl>
                                          </p:spTgt>
                                        </p:tgtEl>
                                        <p:attrNameLst>
                                          <p:attrName>ppt_w</p:attrName>
                                        </p:attrNameLst>
                                      </p:cBhvr>
                                      <p:tavLst>
                                        <p:tav tm="0">
                                          <p:val>
                                            <p:fltVal val="0"/>
                                          </p:val>
                                        </p:tav>
                                        <p:tav tm="100000">
                                          <p:val>
                                            <p:strVal val="#ppt_w"/>
                                          </p:val>
                                        </p:tav>
                                      </p:tavLst>
                                    </p:anim>
                                    <p:anim calcmode="lin" valueType="num">
                                      <p:cBhvr>
                                        <p:cTn id="94" dur="500" fill="hold"/>
                                        <p:tgtEl>
                                          <p:spTgt spid="1278981">
                                            <p:txEl>
                                              <p:pRg st="6" end="6"/>
                                            </p:txEl>
                                          </p:spTgt>
                                        </p:tgtEl>
                                        <p:attrNameLst>
                                          <p:attrName>ppt_h</p:attrName>
                                        </p:attrNameLst>
                                      </p:cBhvr>
                                      <p:tavLst>
                                        <p:tav tm="0">
                                          <p:val>
                                            <p:fltVal val="0"/>
                                          </p:val>
                                        </p:tav>
                                        <p:tav tm="100000">
                                          <p:val>
                                            <p:strVal val="#ppt_h"/>
                                          </p:val>
                                        </p:tav>
                                      </p:tavLst>
                                    </p:anim>
                                    <p:animEffect transition="in" filter="fade">
                                      <p:cBhvr>
                                        <p:cTn id="95" dur="500"/>
                                        <p:tgtEl>
                                          <p:spTgt spid="1278981">
                                            <p:txEl>
                                              <p:pRg st="6" end="6"/>
                                            </p:txEl>
                                          </p:spTgt>
                                        </p:tgtEl>
                                      </p:cBhvr>
                                    </p:animEffect>
                                  </p:childTnLst>
                                </p:cTn>
                              </p:par>
                              <p:par>
                                <p:cTn id="96" presetID="53" presetClass="entr" presetSubtype="0" fill="hold" nodeType="withEffect">
                                  <p:stCondLst>
                                    <p:cond delay="0"/>
                                  </p:stCondLst>
                                  <p:childTnLst>
                                    <p:set>
                                      <p:cBhvr>
                                        <p:cTn id="97" dur="1" fill="hold">
                                          <p:stCondLst>
                                            <p:cond delay="0"/>
                                          </p:stCondLst>
                                        </p:cTn>
                                        <p:tgtEl>
                                          <p:spTgt spid="1278981">
                                            <p:txEl>
                                              <p:pRg st="7" end="7"/>
                                            </p:txEl>
                                          </p:spTgt>
                                        </p:tgtEl>
                                        <p:attrNameLst>
                                          <p:attrName>style.visibility</p:attrName>
                                        </p:attrNameLst>
                                      </p:cBhvr>
                                      <p:to>
                                        <p:strVal val="visible"/>
                                      </p:to>
                                    </p:set>
                                    <p:anim calcmode="lin" valueType="num">
                                      <p:cBhvr>
                                        <p:cTn id="98" dur="500" fill="hold"/>
                                        <p:tgtEl>
                                          <p:spTgt spid="1278981">
                                            <p:txEl>
                                              <p:pRg st="7" end="7"/>
                                            </p:txEl>
                                          </p:spTgt>
                                        </p:tgtEl>
                                        <p:attrNameLst>
                                          <p:attrName>ppt_w</p:attrName>
                                        </p:attrNameLst>
                                      </p:cBhvr>
                                      <p:tavLst>
                                        <p:tav tm="0">
                                          <p:val>
                                            <p:fltVal val="0"/>
                                          </p:val>
                                        </p:tav>
                                        <p:tav tm="100000">
                                          <p:val>
                                            <p:strVal val="#ppt_w"/>
                                          </p:val>
                                        </p:tav>
                                      </p:tavLst>
                                    </p:anim>
                                    <p:anim calcmode="lin" valueType="num">
                                      <p:cBhvr>
                                        <p:cTn id="99" dur="500" fill="hold"/>
                                        <p:tgtEl>
                                          <p:spTgt spid="1278981">
                                            <p:txEl>
                                              <p:pRg st="7" end="7"/>
                                            </p:txEl>
                                          </p:spTgt>
                                        </p:tgtEl>
                                        <p:attrNameLst>
                                          <p:attrName>ppt_h</p:attrName>
                                        </p:attrNameLst>
                                      </p:cBhvr>
                                      <p:tavLst>
                                        <p:tav tm="0">
                                          <p:val>
                                            <p:fltVal val="0"/>
                                          </p:val>
                                        </p:tav>
                                        <p:tav tm="100000">
                                          <p:val>
                                            <p:strVal val="#ppt_h"/>
                                          </p:val>
                                        </p:tav>
                                      </p:tavLst>
                                    </p:anim>
                                    <p:animEffect transition="in" filter="fade">
                                      <p:cBhvr>
                                        <p:cTn id="100" dur="500"/>
                                        <p:tgtEl>
                                          <p:spTgt spid="1278981">
                                            <p:txEl>
                                              <p:pRg st="7" end="7"/>
                                            </p:txEl>
                                          </p:spTgt>
                                        </p:tgtEl>
                                      </p:cBhvr>
                                    </p:animEffect>
                                  </p:childTnLst>
                                </p:cTn>
                              </p:par>
                              <p:par>
                                <p:cTn id="101" presetID="53" presetClass="entr" presetSubtype="0" fill="hold" nodeType="withEffect">
                                  <p:stCondLst>
                                    <p:cond delay="0"/>
                                  </p:stCondLst>
                                  <p:childTnLst>
                                    <p:set>
                                      <p:cBhvr>
                                        <p:cTn id="102" dur="1" fill="hold">
                                          <p:stCondLst>
                                            <p:cond delay="0"/>
                                          </p:stCondLst>
                                        </p:cTn>
                                        <p:tgtEl>
                                          <p:spTgt spid="1278981">
                                            <p:txEl>
                                              <p:pRg st="8" end="8"/>
                                            </p:txEl>
                                          </p:spTgt>
                                        </p:tgtEl>
                                        <p:attrNameLst>
                                          <p:attrName>style.visibility</p:attrName>
                                        </p:attrNameLst>
                                      </p:cBhvr>
                                      <p:to>
                                        <p:strVal val="visible"/>
                                      </p:to>
                                    </p:set>
                                    <p:anim calcmode="lin" valueType="num">
                                      <p:cBhvr>
                                        <p:cTn id="103" dur="500" fill="hold"/>
                                        <p:tgtEl>
                                          <p:spTgt spid="1278981">
                                            <p:txEl>
                                              <p:pRg st="8" end="8"/>
                                            </p:txEl>
                                          </p:spTgt>
                                        </p:tgtEl>
                                        <p:attrNameLst>
                                          <p:attrName>ppt_w</p:attrName>
                                        </p:attrNameLst>
                                      </p:cBhvr>
                                      <p:tavLst>
                                        <p:tav tm="0">
                                          <p:val>
                                            <p:fltVal val="0"/>
                                          </p:val>
                                        </p:tav>
                                        <p:tav tm="100000">
                                          <p:val>
                                            <p:strVal val="#ppt_w"/>
                                          </p:val>
                                        </p:tav>
                                      </p:tavLst>
                                    </p:anim>
                                    <p:anim calcmode="lin" valueType="num">
                                      <p:cBhvr>
                                        <p:cTn id="104" dur="500" fill="hold"/>
                                        <p:tgtEl>
                                          <p:spTgt spid="1278981">
                                            <p:txEl>
                                              <p:pRg st="8" end="8"/>
                                            </p:txEl>
                                          </p:spTgt>
                                        </p:tgtEl>
                                        <p:attrNameLst>
                                          <p:attrName>ppt_h</p:attrName>
                                        </p:attrNameLst>
                                      </p:cBhvr>
                                      <p:tavLst>
                                        <p:tav tm="0">
                                          <p:val>
                                            <p:fltVal val="0"/>
                                          </p:val>
                                        </p:tav>
                                        <p:tav tm="100000">
                                          <p:val>
                                            <p:strVal val="#ppt_h"/>
                                          </p:val>
                                        </p:tav>
                                      </p:tavLst>
                                    </p:anim>
                                    <p:animEffect transition="in" filter="fade">
                                      <p:cBhvr>
                                        <p:cTn id="105" dur="500"/>
                                        <p:tgtEl>
                                          <p:spTgt spid="1278981">
                                            <p:txEl>
                                              <p:pRg st="8" end="8"/>
                                            </p:txEl>
                                          </p:spTgt>
                                        </p:tgtEl>
                                      </p:cBhvr>
                                    </p:animEffect>
                                  </p:childTnLst>
                                </p:cTn>
                              </p:par>
                              <p:par>
                                <p:cTn id="106" presetID="53" presetClass="entr" presetSubtype="0" fill="hold" nodeType="withEffect">
                                  <p:stCondLst>
                                    <p:cond delay="0"/>
                                  </p:stCondLst>
                                  <p:childTnLst>
                                    <p:set>
                                      <p:cBhvr>
                                        <p:cTn id="107" dur="1" fill="hold">
                                          <p:stCondLst>
                                            <p:cond delay="0"/>
                                          </p:stCondLst>
                                        </p:cTn>
                                        <p:tgtEl>
                                          <p:spTgt spid="1278981">
                                            <p:txEl>
                                              <p:pRg st="9" end="9"/>
                                            </p:txEl>
                                          </p:spTgt>
                                        </p:tgtEl>
                                        <p:attrNameLst>
                                          <p:attrName>style.visibility</p:attrName>
                                        </p:attrNameLst>
                                      </p:cBhvr>
                                      <p:to>
                                        <p:strVal val="visible"/>
                                      </p:to>
                                    </p:set>
                                    <p:anim calcmode="lin" valueType="num">
                                      <p:cBhvr>
                                        <p:cTn id="108" dur="500" fill="hold"/>
                                        <p:tgtEl>
                                          <p:spTgt spid="1278981">
                                            <p:txEl>
                                              <p:pRg st="9" end="9"/>
                                            </p:txEl>
                                          </p:spTgt>
                                        </p:tgtEl>
                                        <p:attrNameLst>
                                          <p:attrName>ppt_w</p:attrName>
                                        </p:attrNameLst>
                                      </p:cBhvr>
                                      <p:tavLst>
                                        <p:tav tm="0">
                                          <p:val>
                                            <p:fltVal val="0"/>
                                          </p:val>
                                        </p:tav>
                                        <p:tav tm="100000">
                                          <p:val>
                                            <p:strVal val="#ppt_w"/>
                                          </p:val>
                                        </p:tav>
                                      </p:tavLst>
                                    </p:anim>
                                    <p:anim calcmode="lin" valueType="num">
                                      <p:cBhvr>
                                        <p:cTn id="109" dur="500" fill="hold"/>
                                        <p:tgtEl>
                                          <p:spTgt spid="1278981">
                                            <p:txEl>
                                              <p:pRg st="9" end="9"/>
                                            </p:txEl>
                                          </p:spTgt>
                                        </p:tgtEl>
                                        <p:attrNameLst>
                                          <p:attrName>ppt_h</p:attrName>
                                        </p:attrNameLst>
                                      </p:cBhvr>
                                      <p:tavLst>
                                        <p:tav tm="0">
                                          <p:val>
                                            <p:fltVal val="0"/>
                                          </p:val>
                                        </p:tav>
                                        <p:tav tm="100000">
                                          <p:val>
                                            <p:strVal val="#ppt_h"/>
                                          </p:val>
                                        </p:tav>
                                      </p:tavLst>
                                    </p:anim>
                                    <p:animEffect transition="in" filter="fade">
                                      <p:cBhvr>
                                        <p:cTn id="110" dur="500"/>
                                        <p:tgtEl>
                                          <p:spTgt spid="1278981">
                                            <p:txEl>
                                              <p:pRg st="9" end="9"/>
                                            </p:txEl>
                                          </p:spTgt>
                                        </p:tgtEl>
                                      </p:cBhvr>
                                    </p:animEffect>
                                  </p:childTnLst>
                                </p:cTn>
                              </p:par>
                              <p:par>
                                <p:cTn id="111" presetID="53" presetClass="entr" presetSubtype="0" fill="hold" nodeType="withEffect">
                                  <p:stCondLst>
                                    <p:cond delay="0"/>
                                  </p:stCondLst>
                                  <p:childTnLst>
                                    <p:set>
                                      <p:cBhvr>
                                        <p:cTn id="112" dur="1" fill="hold">
                                          <p:stCondLst>
                                            <p:cond delay="0"/>
                                          </p:stCondLst>
                                        </p:cTn>
                                        <p:tgtEl>
                                          <p:spTgt spid="1278981">
                                            <p:txEl>
                                              <p:pRg st="10" end="10"/>
                                            </p:txEl>
                                          </p:spTgt>
                                        </p:tgtEl>
                                        <p:attrNameLst>
                                          <p:attrName>style.visibility</p:attrName>
                                        </p:attrNameLst>
                                      </p:cBhvr>
                                      <p:to>
                                        <p:strVal val="visible"/>
                                      </p:to>
                                    </p:set>
                                    <p:anim calcmode="lin" valueType="num">
                                      <p:cBhvr>
                                        <p:cTn id="113" dur="500" fill="hold"/>
                                        <p:tgtEl>
                                          <p:spTgt spid="1278981">
                                            <p:txEl>
                                              <p:pRg st="10" end="10"/>
                                            </p:txEl>
                                          </p:spTgt>
                                        </p:tgtEl>
                                        <p:attrNameLst>
                                          <p:attrName>ppt_w</p:attrName>
                                        </p:attrNameLst>
                                      </p:cBhvr>
                                      <p:tavLst>
                                        <p:tav tm="0">
                                          <p:val>
                                            <p:fltVal val="0"/>
                                          </p:val>
                                        </p:tav>
                                        <p:tav tm="100000">
                                          <p:val>
                                            <p:strVal val="#ppt_w"/>
                                          </p:val>
                                        </p:tav>
                                      </p:tavLst>
                                    </p:anim>
                                    <p:anim calcmode="lin" valueType="num">
                                      <p:cBhvr>
                                        <p:cTn id="114" dur="500" fill="hold"/>
                                        <p:tgtEl>
                                          <p:spTgt spid="1278981">
                                            <p:txEl>
                                              <p:pRg st="10" end="10"/>
                                            </p:txEl>
                                          </p:spTgt>
                                        </p:tgtEl>
                                        <p:attrNameLst>
                                          <p:attrName>ppt_h</p:attrName>
                                        </p:attrNameLst>
                                      </p:cBhvr>
                                      <p:tavLst>
                                        <p:tav tm="0">
                                          <p:val>
                                            <p:fltVal val="0"/>
                                          </p:val>
                                        </p:tav>
                                        <p:tav tm="100000">
                                          <p:val>
                                            <p:strVal val="#ppt_h"/>
                                          </p:val>
                                        </p:tav>
                                      </p:tavLst>
                                    </p:anim>
                                    <p:animEffect transition="in" filter="fade">
                                      <p:cBhvr>
                                        <p:cTn id="115" dur="500"/>
                                        <p:tgtEl>
                                          <p:spTgt spid="1278981">
                                            <p:txEl>
                                              <p:pRg st="10" end="10"/>
                                            </p:txEl>
                                          </p:spTgt>
                                        </p:tgtEl>
                                      </p:cBhvr>
                                    </p:animEffect>
                                  </p:childTnLst>
                                </p:cTn>
                              </p:par>
                              <p:par>
                                <p:cTn id="116" presetID="53" presetClass="entr" presetSubtype="0" fill="hold" nodeType="withEffect">
                                  <p:stCondLst>
                                    <p:cond delay="0"/>
                                  </p:stCondLst>
                                  <p:childTnLst>
                                    <p:set>
                                      <p:cBhvr>
                                        <p:cTn id="117" dur="1" fill="hold">
                                          <p:stCondLst>
                                            <p:cond delay="0"/>
                                          </p:stCondLst>
                                        </p:cTn>
                                        <p:tgtEl>
                                          <p:spTgt spid="1278981">
                                            <p:txEl>
                                              <p:pRg st="11" end="11"/>
                                            </p:txEl>
                                          </p:spTgt>
                                        </p:tgtEl>
                                        <p:attrNameLst>
                                          <p:attrName>style.visibility</p:attrName>
                                        </p:attrNameLst>
                                      </p:cBhvr>
                                      <p:to>
                                        <p:strVal val="visible"/>
                                      </p:to>
                                    </p:set>
                                    <p:anim calcmode="lin" valueType="num">
                                      <p:cBhvr>
                                        <p:cTn id="118" dur="500" fill="hold"/>
                                        <p:tgtEl>
                                          <p:spTgt spid="1278981">
                                            <p:txEl>
                                              <p:pRg st="11" end="11"/>
                                            </p:txEl>
                                          </p:spTgt>
                                        </p:tgtEl>
                                        <p:attrNameLst>
                                          <p:attrName>ppt_w</p:attrName>
                                        </p:attrNameLst>
                                      </p:cBhvr>
                                      <p:tavLst>
                                        <p:tav tm="0">
                                          <p:val>
                                            <p:fltVal val="0"/>
                                          </p:val>
                                        </p:tav>
                                        <p:tav tm="100000">
                                          <p:val>
                                            <p:strVal val="#ppt_w"/>
                                          </p:val>
                                        </p:tav>
                                      </p:tavLst>
                                    </p:anim>
                                    <p:anim calcmode="lin" valueType="num">
                                      <p:cBhvr>
                                        <p:cTn id="119" dur="500" fill="hold"/>
                                        <p:tgtEl>
                                          <p:spTgt spid="1278981">
                                            <p:txEl>
                                              <p:pRg st="11" end="11"/>
                                            </p:txEl>
                                          </p:spTgt>
                                        </p:tgtEl>
                                        <p:attrNameLst>
                                          <p:attrName>ppt_h</p:attrName>
                                        </p:attrNameLst>
                                      </p:cBhvr>
                                      <p:tavLst>
                                        <p:tav tm="0">
                                          <p:val>
                                            <p:fltVal val="0"/>
                                          </p:val>
                                        </p:tav>
                                        <p:tav tm="100000">
                                          <p:val>
                                            <p:strVal val="#ppt_h"/>
                                          </p:val>
                                        </p:tav>
                                      </p:tavLst>
                                    </p:anim>
                                    <p:animEffect transition="in" filter="fade">
                                      <p:cBhvr>
                                        <p:cTn id="120" dur="500"/>
                                        <p:tgtEl>
                                          <p:spTgt spid="1278981">
                                            <p:txEl>
                                              <p:pRg st="11" end="1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nodeType="clickEffect">
                                  <p:stCondLst>
                                    <p:cond delay="0"/>
                                  </p:stCondLst>
                                  <p:childTnLst>
                                    <p:set>
                                      <p:cBhvr>
                                        <p:cTn id="124" dur="1" fill="hold">
                                          <p:stCondLst>
                                            <p:cond delay="0"/>
                                          </p:stCondLst>
                                        </p:cTn>
                                        <p:tgtEl>
                                          <p:spTgt spid="1278979">
                                            <p:txEl>
                                              <p:pRg st="12" end="12"/>
                                            </p:txEl>
                                          </p:spTgt>
                                        </p:tgtEl>
                                        <p:attrNameLst>
                                          <p:attrName>style.visibility</p:attrName>
                                        </p:attrNameLst>
                                      </p:cBhvr>
                                      <p:to>
                                        <p:strVal val="visible"/>
                                      </p:to>
                                    </p:set>
                                    <p:anim calcmode="lin" valueType="num">
                                      <p:cBhvr>
                                        <p:cTn id="125" dur="500" fill="hold"/>
                                        <p:tgtEl>
                                          <p:spTgt spid="1278979">
                                            <p:txEl>
                                              <p:pRg st="12" end="12"/>
                                            </p:txEl>
                                          </p:spTgt>
                                        </p:tgtEl>
                                        <p:attrNameLst>
                                          <p:attrName>ppt_w</p:attrName>
                                        </p:attrNameLst>
                                      </p:cBhvr>
                                      <p:tavLst>
                                        <p:tav tm="0">
                                          <p:val>
                                            <p:fltVal val="0"/>
                                          </p:val>
                                        </p:tav>
                                        <p:tav tm="100000">
                                          <p:val>
                                            <p:strVal val="#ppt_w"/>
                                          </p:val>
                                        </p:tav>
                                      </p:tavLst>
                                    </p:anim>
                                    <p:anim calcmode="lin" valueType="num">
                                      <p:cBhvr>
                                        <p:cTn id="126" dur="500" fill="hold"/>
                                        <p:tgtEl>
                                          <p:spTgt spid="1278979">
                                            <p:txEl>
                                              <p:pRg st="12" end="1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1" name="Rectangle 3"/>
          <p:cNvSpPr>
            <a:spLocks noGrp="1" noChangeArrowheads="1"/>
          </p:cNvSpPr>
          <p:nvPr>
            <p:ph idx="1"/>
          </p:nvPr>
        </p:nvSpPr>
        <p:spPr>
          <a:xfrm>
            <a:off x="608013" y="1600200"/>
            <a:ext cx="7010400" cy="4522788"/>
          </a:xfrm>
        </p:spPr>
        <p:txBody>
          <a:bodyPr>
            <a:normAutofit/>
          </a:bodyPr>
          <a:lstStyle/>
          <a:p>
            <a:pPr marL="0" indent="0">
              <a:lnSpc>
                <a:spcPct val="80000"/>
              </a:lnSpc>
            </a:pPr>
            <a:endParaRPr lang="en-US" sz="2200" b="1" dirty="0">
              <a:latin typeface="Calibri" pitchFamily="34" charset="0"/>
            </a:endParaRPr>
          </a:p>
          <a:p>
            <a:pPr marL="0" indent="0">
              <a:lnSpc>
                <a:spcPct val="80000"/>
              </a:lnSpc>
              <a:buNone/>
            </a:pPr>
            <a:endParaRPr lang="en-US" sz="2000" dirty="0">
              <a:solidFill>
                <a:srgbClr val="FF0000"/>
              </a:solidFill>
              <a:latin typeface="Calibri" pitchFamily="34" charset="0"/>
            </a:endParaRPr>
          </a:p>
          <a:p>
            <a:pPr marL="0" indent="0">
              <a:lnSpc>
                <a:spcPct val="80000"/>
              </a:lnSpc>
              <a:buNone/>
            </a:pPr>
            <a:r>
              <a:rPr lang="en-US" sz="2000" dirty="0">
                <a:latin typeface="Calibri" pitchFamily="34" charset="0"/>
              </a:rPr>
              <a:t>The </a:t>
            </a:r>
            <a:r>
              <a:rPr lang="en-US" sz="2000" dirty="0">
                <a:solidFill>
                  <a:srgbClr val="FF0000"/>
                </a:solidFill>
                <a:latin typeface="Calibri" pitchFamily="34" charset="0"/>
              </a:rPr>
              <a:t>Customs Form 3299 (CF 3299) </a:t>
            </a:r>
            <a:r>
              <a:rPr lang="en-US" sz="2000" dirty="0">
                <a:latin typeface="Calibri" pitchFamily="34" charset="0"/>
              </a:rPr>
              <a:t>is used when sending Personal Effects items to the U.S., whether it is </a:t>
            </a:r>
            <a:r>
              <a:rPr lang="en-US" sz="2000" dirty="0">
                <a:solidFill>
                  <a:srgbClr val="FF0000"/>
                </a:solidFill>
                <a:latin typeface="Calibri" pitchFamily="34" charset="0"/>
              </a:rPr>
              <a:t>New or Used</a:t>
            </a:r>
            <a:r>
              <a:rPr lang="en-US" sz="2000" dirty="0">
                <a:latin typeface="Calibri" pitchFamily="34" charset="0"/>
              </a:rPr>
              <a:t>.</a:t>
            </a:r>
            <a:endParaRPr lang="en-US" sz="2000" dirty="0">
              <a:solidFill>
                <a:srgbClr val="FF0000"/>
              </a:solidFill>
              <a:latin typeface="Calibri" pitchFamily="34" charset="0"/>
            </a:endParaRPr>
          </a:p>
          <a:p>
            <a:pPr marL="0" indent="0">
              <a:lnSpc>
                <a:spcPct val="80000"/>
              </a:lnSpc>
              <a:buFontTx/>
              <a:buChar char="•"/>
            </a:pPr>
            <a:r>
              <a:rPr lang="en-US" sz="2000" b="1" dirty="0">
                <a:latin typeface="Calibri" pitchFamily="34" charset="0"/>
              </a:rPr>
              <a:t> </a:t>
            </a:r>
            <a:r>
              <a:rPr lang="en-US" sz="2000" dirty="0">
                <a:latin typeface="Calibri" pitchFamily="34" charset="0"/>
              </a:rPr>
              <a:t>All documents must indicate </a:t>
            </a:r>
            <a:r>
              <a:rPr lang="en-US" sz="2000" dirty="0">
                <a:solidFill>
                  <a:srgbClr val="FF0000"/>
                </a:solidFill>
                <a:latin typeface="Calibri" pitchFamily="34" charset="0"/>
              </a:rPr>
              <a:t>“Personal Use not for Resale” </a:t>
            </a:r>
          </a:p>
          <a:p>
            <a:pPr marL="0" indent="0">
              <a:lnSpc>
                <a:spcPct val="80000"/>
              </a:lnSpc>
              <a:buFontTx/>
              <a:buChar char="•"/>
            </a:pPr>
            <a:r>
              <a:rPr lang="en-US" sz="2000" dirty="0">
                <a:latin typeface="Calibri" pitchFamily="34" charset="0"/>
              </a:rPr>
              <a:t> </a:t>
            </a:r>
            <a:r>
              <a:rPr lang="en-US" sz="2000" dirty="0">
                <a:solidFill>
                  <a:srgbClr val="FF0000"/>
                </a:solidFill>
                <a:latin typeface="Calibri" pitchFamily="34" charset="0"/>
              </a:rPr>
              <a:t>Duty-free </a:t>
            </a:r>
            <a:r>
              <a:rPr lang="en-US" sz="2000" dirty="0">
                <a:latin typeface="Calibri" pitchFamily="34" charset="0"/>
              </a:rPr>
              <a:t>under </a:t>
            </a:r>
            <a:r>
              <a:rPr lang="en-US" sz="2000" dirty="0">
                <a:solidFill>
                  <a:srgbClr val="FF0000"/>
                </a:solidFill>
                <a:latin typeface="Calibri" pitchFamily="34" charset="0"/>
              </a:rPr>
              <a:t>$200 USD</a:t>
            </a:r>
            <a:r>
              <a:rPr lang="en-US" sz="2000" dirty="0">
                <a:latin typeface="Calibri" pitchFamily="34" charset="0"/>
              </a:rPr>
              <a:t>. Generic description needed</a:t>
            </a:r>
            <a:r>
              <a:rPr lang="en-US" sz="2000" dirty="0">
                <a:solidFill>
                  <a:srgbClr val="FF0000"/>
                </a:solidFill>
                <a:latin typeface="Calibri" pitchFamily="34" charset="0"/>
              </a:rPr>
              <a:t>*</a:t>
            </a:r>
          </a:p>
          <a:p>
            <a:pPr marL="0" indent="0">
              <a:lnSpc>
                <a:spcPct val="80000"/>
              </a:lnSpc>
              <a:buFontTx/>
              <a:buChar char="•"/>
            </a:pPr>
            <a:r>
              <a:rPr lang="en-US" sz="2000" dirty="0">
                <a:solidFill>
                  <a:srgbClr val="FF0000"/>
                </a:solidFill>
                <a:latin typeface="Calibri" pitchFamily="34" charset="0"/>
              </a:rPr>
              <a:t> Dutiable</a:t>
            </a:r>
            <a:r>
              <a:rPr lang="en-US" sz="2000" dirty="0">
                <a:latin typeface="Calibri" pitchFamily="34" charset="0"/>
              </a:rPr>
              <a:t> from </a:t>
            </a:r>
            <a:r>
              <a:rPr lang="en-US" sz="2000" dirty="0">
                <a:solidFill>
                  <a:srgbClr val="FF0000"/>
                </a:solidFill>
                <a:latin typeface="Calibri" pitchFamily="34" charset="0"/>
              </a:rPr>
              <a:t>$200.01 USD</a:t>
            </a:r>
            <a:r>
              <a:rPr lang="en-US" sz="2000" dirty="0">
                <a:latin typeface="Calibri" pitchFamily="34" charset="0"/>
              </a:rPr>
              <a:t>. Detailed description needed </a:t>
            </a:r>
          </a:p>
          <a:p>
            <a:pPr marL="0" indent="0">
              <a:lnSpc>
                <a:spcPct val="80000"/>
              </a:lnSpc>
              <a:buFontTx/>
              <a:buChar char="•"/>
            </a:pPr>
            <a:r>
              <a:rPr lang="en-US" sz="2000" dirty="0">
                <a:latin typeface="Calibri" pitchFamily="34" charset="0"/>
              </a:rPr>
              <a:t> If valued over </a:t>
            </a:r>
            <a:r>
              <a:rPr lang="en-US" sz="2000" dirty="0">
                <a:solidFill>
                  <a:srgbClr val="FF0000"/>
                </a:solidFill>
                <a:latin typeface="Calibri" pitchFamily="34" charset="0"/>
              </a:rPr>
              <a:t>$2000 USD</a:t>
            </a:r>
            <a:r>
              <a:rPr lang="en-US" sz="2000" dirty="0">
                <a:latin typeface="Calibri" pitchFamily="34" charset="0"/>
              </a:rPr>
              <a:t>, </a:t>
            </a:r>
            <a:r>
              <a:rPr lang="en-US" sz="2000" dirty="0">
                <a:solidFill>
                  <a:srgbClr val="FF0000"/>
                </a:solidFill>
                <a:latin typeface="Calibri" pitchFamily="34" charset="0"/>
              </a:rPr>
              <a:t>SSN</a:t>
            </a:r>
            <a:r>
              <a:rPr lang="en-US" sz="2000" dirty="0">
                <a:latin typeface="Calibri" pitchFamily="34" charset="0"/>
              </a:rPr>
              <a:t> is also required.</a:t>
            </a:r>
          </a:p>
          <a:p>
            <a:pPr marL="0" indent="0">
              <a:lnSpc>
                <a:spcPct val="80000"/>
              </a:lnSpc>
              <a:buFontTx/>
              <a:buChar char="•"/>
            </a:pPr>
            <a:r>
              <a:rPr lang="en-US" sz="2000" dirty="0">
                <a:latin typeface="Calibri" pitchFamily="34" charset="0"/>
              </a:rPr>
              <a:t> No other forms needed such as textile declaration, footwear form,  FCC 740 etc</a:t>
            </a:r>
          </a:p>
          <a:p>
            <a:pPr marL="0" indent="0">
              <a:lnSpc>
                <a:spcPct val="80000"/>
              </a:lnSpc>
              <a:buFontTx/>
              <a:buChar char="•"/>
            </a:pPr>
            <a:endParaRPr lang="en-US" sz="2200" dirty="0">
              <a:latin typeface="Calibri" pitchFamily="34" charset="0"/>
            </a:endParaRPr>
          </a:p>
          <a:p>
            <a:pPr marL="0" indent="0">
              <a:lnSpc>
                <a:spcPct val="80000"/>
              </a:lnSpc>
              <a:buFontTx/>
              <a:buChar char="•"/>
            </a:pPr>
            <a:endParaRPr lang="en-US" sz="2200" b="1" dirty="0">
              <a:latin typeface="Calibri" pitchFamily="34" charset="0"/>
            </a:endParaRPr>
          </a:p>
          <a:p>
            <a:pPr marL="0" indent="0">
              <a:lnSpc>
                <a:spcPct val="80000"/>
              </a:lnSpc>
              <a:buFontTx/>
              <a:buChar char="•"/>
            </a:pPr>
            <a:endParaRPr lang="en-US" sz="2200" dirty="0">
              <a:latin typeface="Calibri" pitchFamily="34" charset="0"/>
            </a:endParaRPr>
          </a:p>
          <a:p>
            <a:pPr marL="0" indent="0">
              <a:lnSpc>
                <a:spcPct val="80000"/>
              </a:lnSpc>
              <a:buFontTx/>
              <a:buNone/>
            </a:pPr>
            <a:endParaRPr lang="en-US" sz="2200" b="1" dirty="0">
              <a:latin typeface="Calibri" pitchFamily="34" charset="0"/>
            </a:endParaRPr>
          </a:p>
        </p:txBody>
      </p:sp>
      <p:sp>
        <p:nvSpPr>
          <p:cNvPr id="98307" name="Rectangle 4"/>
          <p:cNvSpPr>
            <a:spLocks/>
          </p:cNvSpPr>
          <p:nvPr/>
        </p:nvSpPr>
        <p:spPr bwMode="auto">
          <a:xfrm>
            <a:off x="455612" y="1295400"/>
            <a:ext cx="6094413" cy="533400"/>
          </a:xfrm>
          <a:prstGeom prst="rect">
            <a:avLst/>
          </a:prstGeom>
          <a:noFill/>
          <a:ln w="9525">
            <a:noFill/>
            <a:miter lim="800000"/>
            <a:headEnd/>
            <a:tailEnd/>
          </a:ln>
        </p:spPr>
        <p:txBody>
          <a:bodyPr anchor="ctr"/>
          <a:lstStyle/>
          <a:p>
            <a:pPr>
              <a:spcBef>
                <a:spcPct val="0"/>
              </a:spcBef>
              <a:buFontTx/>
              <a:buNone/>
            </a:pPr>
            <a:r>
              <a:rPr lang="en-US" sz="2200" b="1" dirty="0">
                <a:solidFill>
                  <a:srgbClr val="FF0000"/>
                </a:solidFill>
                <a:latin typeface="+mj-lt"/>
              </a:rPr>
              <a:t>Personal Effects – New &amp; Used </a:t>
            </a:r>
          </a:p>
        </p:txBody>
      </p:sp>
      <p:sp>
        <p:nvSpPr>
          <p:cNvPr id="4" name="Title 1"/>
          <p:cNvSpPr>
            <a:spLocks noGrp="1"/>
          </p:cNvSpPr>
          <p:nvPr>
            <p:ph type="title" idx="4294967295"/>
          </p:nvPr>
        </p:nvSpPr>
        <p:spPr>
          <a:xfrm>
            <a:off x="3275012" y="685800"/>
            <a:ext cx="5486400" cy="701675"/>
          </a:xfrm>
        </p:spPr>
        <p:txBody>
          <a:bodyPr>
            <a:noAutofit/>
          </a:bodyPr>
          <a:lstStyle/>
          <a:p>
            <a:r>
              <a:rPr lang="en-US" sz="4000" b="1" dirty="0">
                <a:solidFill>
                  <a:srgbClr val="33309C"/>
                </a:solidFill>
                <a:cs typeface="David" pitchFamily="34" charset="-79"/>
              </a:rPr>
              <a:t>U.S. Customs </a:t>
            </a:r>
            <a:r>
              <a:rPr lang="en-US" sz="4000" b="1" dirty="0">
                <a:solidFill>
                  <a:srgbClr val="F68426"/>
                </a:solidFill>
                <a:cs typeface="David" pitchFamily="34" charset="-79"/>
              </a:rPr>
              <a:t>Paperwork</a:t>
            </a:r>
          </a:p>
        </p:txBody>
      </p:sp>
      <p:pic>
        <p:nvPicPr>
          <p:cNvPr id="11266" name="Picture 2" descr="D:\Documents\2018 Projects\ISO 10015\Training Materials Revised\SGO\Pics\Personal Effects New.jpg"/>
          <p:cNvPicPr>
            <a:picLocks noChangeAspect="1" noChangeArrowheads="1"/>
          </p:cNvPicPr>
          <p:nvPr/>
        </p:nvPicPr>
        <p:blipFill>
          <a:blip r:embed="rId2" cstate="print"/>
          <a:srcRect/>
          <a:stretch>
            <a:fillRect/>
          </a:stretch>
        </p:blipFill>
        <p:spPr bwMode="auto">
          <a:xfrm>
            <a:off x="4418012" y="4648200"/>
            <a:ext cx="2057400" cy="2057400"/>
          </a:xfrm>
          <a:prstGeom prst="rect">
            <a:avLst/>
          </a:prstGeom>
          <a:noFill/>
        </p:spPr>
      </p:pic>
      <p:sp>
        <p:nvSpPr>
          <p:cNvPr id="7" name="TextBox 6"/>
          <p:cNvSpPr txBox="1"/>
          <p:nvPr/>
        </p:nvSpPr>
        <p:spPr>
          <a:xfrm>
            <a:off x="836612" y="5410200"/>
            <a:ext cx="3124200" cy="830997"/>
          </a:xfrm>
          <a:prstGeom prst="rect">
            <a:avLst/>
          </a:prstGeom>
          <a:noFill/>
        </p:spPr>
        <p:txBody>
          <a:bodyPr wrap="square" rtlCol="0">
            <a:spAutoFit/>
          </a:bodyPr>
          <a:lstStyle/>
          <a:p>
            <a:pPr>
              <a:buNone/>
            </a:pPr>
            <a:r>
              <a:rPr lang="en-US" i="1" dirty="0">
                <a:solidFill>
                  <a:srgbClr val="FF0000"/>
                </a:solidFill>
              </a:rPr>
              <a:t>* CF 3299 is not required if value of the shipment is less than $200 USD.</a:t>
            </a:r>
          </a:p>
        </p:txBody>
      </p:sp>
      <p:sp>
        <p:nvSpPr>
          <p:cNvPr id="2" name="TextBox 1">
            <a:extLst>
              <a:ext uri="{FF2B5EF4-FFF2-40B4-BE49-F238E27FC236}">
                <a16:creationId xmlns:a16="http://schemas.microsoft.com/office/drawing/2014/main" id="{CB50E6C6-2076-58C8-2B4C-37988365F99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00F7F9A2-FFC0-26A7-1CFC-575C38073CF8}"/>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1267" name="Picture 3" descr="D:\Documents\2018 Projects\ISO 10015\Training Materials Revised\SGO\Pics\CF 3299 - Personal Effects.jpg"/>
          <p:cNvPicPr>
            <a:picLocks noChangeAspect="1" noChangeArrowheads="1"/>
          </p:cNvPicPr>
          <p:nvPr/>
        </p:nvPicPr>
        <p:blipFill>
          <a:blip r:embed="rId4" cstate="print"/>
          <a:srcRect/>
          <a:stretch>
            <a:fillRect/>
          </a:stretch>
        </p:blipFill>
        <p:spPr bwMode="auto">
          <a:xfrm>
            <a:off x="7466012" y="1524000"/>
            <a:ext cx="3829050" cy="508635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98307"/>
                                        </p:tgtEl>
                                        <p:attrNameLst>
                                          <p:attrName>style.visibility</p:attrName>
                                        </p:attrNameLst>
                                      </p:cBhvr>
                                      <p:to>
                                        <p:strVal val="visible"/>
                                      </p:to>
                                    </p:set>
                                    <p:animScale>
                                      <p:cBhvr>
                                        <p:cTn id="12" dur="500" decel="50000" fill="hold">
                                          <p:stCondLst>
                                            <p:cond delay="0"/>
                                          </p:stCondLst>
                                        </p:cTn>
                                        <p:tgtEl>
                                          <p:spTgt spid="983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98307"/>
                                        </p:tgtEl>
                                        <p:attrNameLst>
                                          <p:attrName>ppt_x</p:attrName>
                                          <p:attrName>ppt_y</p:attrName>
                                        </p:attrNameLst>
                                      </p:cBhvr>
                                    </p:animMotion>
                                    <p:animEffect transition="in" filter="fade">
                                      <p:cBhvr>
                                        <p:cTn id="14" dur="500"/>
                                        <p:tgtEl>
                                          <p:spTgt spid="98307"/>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 calcmode="lin" valueType="num">
                                      <p:cBhvr>
                                        <p:cTn id="19" dur="500" fill="hold"/>
                                        <p:tgtEl>
                                          <p:spTgt spid="11266"/>
                                        </p:tgtEl>
                                        <p:attrNameLst>
                                          <p:attrName>ppt_w</p:attrName>
                                        </p:attrNameLst>
                                      </p:cBhvr>
                                      <p:tavLst>
                                        <p:tav tm="0">
                                          <p:val>
                                            <p:fltVal val="0"/>
                                          </p:val>
                                        </p:tav>
                                        <p:tav tm="100000">
                                          <p:val>
                                            <p:strVal val="#ppt_w"/>
                                          </p:val>
                                        </p:tav>
                                      </p:tavLst>
                                    </p:anim>
                                    <p:anim calcmode="lin" valueType="num">
                                      <p:cBhvr>
                                        <p:cTn id="20" dur="500" fill="hold"/>
                                        <p:tgtEl>
                                          <p:spTgt spid="1126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323011">
                                            <p:txEl>
                                              <p:pRg st="2" end="2"/>
                                            </p:txEl>
                                          </p:spTgt>
                                        </p:tgtEl>
                                        <p:attrNameLst>
                                          <p:attrName>style.visibility</p:attrName>
                                        </p:attrNameLst>
                                      </p:cBhvr>
                                      <p:to>
                                        <p:strVal val="visible"/>
                                      </p:to>
                                    </p:set>
                                    <p:animScale>
                                      <p:cBhvr>
                                        <p:cTn id="25" dur="1000" decel="50000" fill="hold">
                                          <p:stCondLst>
                                            <p:cond delay="0"/>
                                          </p:stCondLst>
                                        </p:cTn>
                                        <p:tgtEl>
                                          <p:spTgt spid="132301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323011">
                                            <p:txEl>
                                              <p:pRg st="2" end="2"/>
                                            </p:txEl>
                                          </p:spTgt>
                                        </p:tgtEl>
                                        <p:attrNameLst>
                                          <p:attrName>ppt_x</p:attrName>
                                          <p:attrName>ppt_y</p:attrName>
                                        </p:attrNameLst>
                                      </p:cBhvr>
                                    </p:animMotion>
                                    <p:animEffect transition="in" filter="fade">
                                      <p:cBhvr>
                                        <p:cTn id="27" dur="1000"/>
                                        <p:tgtEl>
                                          <p:spTgt spid="13230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1267"/>
                                        </p:tgtEl>
                                        <p:attrNameLst>
                                          <p:attrName>style.visibility</p:attrName>
                                        </p:attrNameLst>
                                      </p:cBhvr>
                                      <p:to>
                                        <p:strVal val="visible"/>
                                      </p:to>
                                    </p:set>
                                    <p:anim calcmode="lin" valueType="num">
                                      <p:cBhvr>
                                        <p:cTn id="32" dur="500" fill="hold"/>
                                        <p:tgtEl>
                                          <p:spTgt spid="11267"/>
                                        </p:tgtEl>
                                        <p:attrNameLst>
                                          <p:attrName>ppt_w</p:attrName>
                                        </p:attrNameLst>
                                      </p:cBhvr>
                                      <p:tavLst>
                                        <p:tav tm="0">
                                          <p:val>
                                            <p:fltVal val="0"/>
                                          </p:val>
                                        </p:tav>
                                        <p:tav tm="100000">
                                          <p:val>
                                            <p:strVal val="#ppt_w"/>
                                          </p:val>
                                        </p:tav>
                                      </p:tavLst>
                                    </p:anim>
                                    <p:anim calcmode="lin" valueType="num">
                                      <p:cBhvr>
                                        <p:cTn id="33" dur="500" fill="hold"/>
                                        <p:tgtEl>
                                          <p:spTgt spid="1126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1323011">
                                            <p:txEl>
                                              <p:pRg st="3" end="3"/>
                                            </p:txEl>
                                          </p:spTgt>
                                        </p:tgtEl>
                                        <p:attrNameLst>
                                          <p:attrName>style.visibility</p:attrName>
                                        </p:attrNameLst>
                                      </p:cBhvr>
                                      <p:to>
                                        <p:strVal val="visible"/>
                                      </p:to>
                                    </p:set>
                                    <p:anim calcmode="lin" valueType="num">
                                      <p:cBhvr>
                                        <p:cTn id="38" dur="500" fill="hold"/>
                                        <p:tgtEl>
                                          <p:spTgt spid="1323011">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1323011">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1323011">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323011">
                                            <p:txEl>
                                              <p:pRg st="4" end="4"/>
                                            </p:txEl>
                                          </p:spTgt>
                                        </p:tgtEl>
                                        <p:attrNameLst>
                                          <p:attrName>style.visibility</p:attrName>
                                        </p:attrNameLst>
                                      </p:cBhvr>
                                      <p:to>
                                        <p:strVal val="visible"/>
                                      </p:to>
                                    </p:set>
                                    <p:anim calcmode="lin" valueType="num">
                                      <p:cBhvr>
                                        <p:cTn id="45" dur="500" fill="hold"/>
                                        <p:tgtEl>
                                          <p:spTgt spid="1323011">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323011">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132301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1323011">
                                            <p:txEl>
                                              <p:pRg st="5" end="5"/>
                                            </p:txEl>
                                          </p:spTgt>
                                        </p:tgtEl>
                                        <p:attrNameLst>
                                          <p:attrName>style.visibility</p:attrName>
                                        </p:attrNameLst>
                                      </p:cBhvr>
                                      <p:to>
                                        <p:strVal val="visible"/>
                                      </p:to>
                                    </p:set>
                                    <p:anim calcmode="lin" valueType="num">
                                      <p:cBhvr>
                                        <p:cTn id="52" dur="500" fill="hold"/>
                                        <p:tgtEl>
                                          <p:spTgt spid="1323011">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23011">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323011">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323011">
                                            <p:txEl>
                                              <p:pRg st="6" end="6"/>
                                            </p:txEl>
                                          </p:spTgt>
                                        </p:tgtEl>
                                        <p:attrNameLst>
                                          <p:attrName>style.visibility</p:attrName>
                                        </p:attrNameLst>
                                      </p:cBhvr>
                                      <p:to>
                                        <p:strVal val="visible"/>
                                      </p:to>
                                    </p:set>
                                    <p:anim calcmode="lin" valueType="num">
                                      <p:cBhvr>
                                        <p:cTn id="59" dur="500" fill="hold"/>
                                        <p:tgtEl>
                                          <p:spTgt spid="1323011">
                                            <p:txEl>
                                              <p:pRg st="6" end="6"/>
                                            </p:txEl>
                                          </p:spTgt>
                                        </p:tgtEl>
                                        <p:attrNameLst>
                                          <p:attrName>ppt_w</p:attrName>
                                        </p:attrNameLst>
                                      </p:cBhvr>
                                      <p:tavLst>
                                        <p:tav tm="0">
                                          <p:val>
                                            <p:fltVal val="0"/>
                                          </p:val>
                                        </p:tav>
                                        <p:tav tm="100000">
                                          <p:val>
                                            <p:strVal val="#ppt_w"/>
                                          </p:val>
                                        </p:tav>
                                      </p:tavLst>
                                    </p:anim>
                                    <p:anim calcmode="lin" valueType="num">
                                      <p:cBhvr>
                                        <p:cTn id="60" dur="500" fill="hold"/>
                                        <p:tgtEl>
                                          <p:spTgt spid="1323011">
                                            <p:txEl>
                                              <p:pRg st="6" end="6"/>
                                            </p:txEl>
                                          </p:spTgt>
                                        </p:tgtEl>
                                        <p:attrNameLst>
                                          <p:attrName>ppt_h</p:attrName>
                                        </p:attrNameLst>
                                      </p:cBhvr>
                                      <p:tavLst>
                                        <p:tav tm="0">
                                          <p:val>
                                            <p:fltVal val="0"/>
                                          </p:val>
                                        </p:tav>
                                        <p:tav tm="100000">
                                          <p:val>
                                            <p:strVal val="#ppt_h"/>
                                          </p:val>
                                        </p:tav>
                                      </p:tavLst>
                                    </p:anim>
                                    <p:animEffect transition="in" filter="fade">
                                      <p:cBhvr>
                                        <p:cTn id="61" dur="500"/>
                                        <p:tgtEl>
                                          <p:spTgt spid="1323011">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1323011">
                                            <p:txEl>
                                              <p:pRg st="7" end="7"/>
                                            </p:txEl>
                                          </p:spTgt>
                                        </p:tgtEl>
                                        <p:attrNameLst>
                                          <p:attrName>style.visibility</p:attrName>
                                        </p:attrNameLst>
                                      </p:cBhvr>
                                      <p:to>
                                        <p:strVal val="visible"/>
                                      </p:to>
                                    </p:set>
                                    <p:anim calcmode="lin" valueType="num">
                                      <p:cBhvr>
                                        <p:cTn id="66" dur="500" fill="hold"/>
                                        <p:tgtEl>
                                          <p:spTgt spid="1323011">
                                            <p:txEl>
                                              <p:pRg st="7" end="7"/>
                                            </p:txEl>
                                          </p:spTgt>
                                        </p:tgtEl>
                                        <p:attrNameLst>
                                          <p:attrName>ppt_w</p:attrName>
                                        </p:attrNameLst>
                                      </p:cBhvr>
                                      <p:tavLst>
                                        <p:tav tm="0">
                                          <p:val>
                                            <p:fltVal val="0"/>
                                          </p:val>
                                        </p:tav>
                                        <p:tav tm="100000">
                                          <p:val>
                                            <p:strVal val="#ppt_w"/>
                                          </p:val>
                                        </p:tav>
                                      </p:tavLst>
                                    </p:anim>
                                    <p:anim calcmode="lin" valueType="num">
                                      <p:cBhvr>
                                        <p:cTn id="67" dur="500" fill="hold"/>
                                        <p:tgtEl>
                                          <p:spTgt spid="1323011">
                                            <p:txEl>
                                              <p:pRg st="7" end="7"/>
                                            </p:txEl>
                                          </p:spTgt>
                                        </p:tgtEl>
                                        <p:attrNameLst>
                                          <p:attrName>ppt_h</p:attrName>
                                        </p:attrNameLst>
                                      </p:cBhvr>
                                      <p:tavLst>
                                        <p:tav tm="0">
                                          <p:val>
                                            <p:fltVal val="0"/>
                                          </p:val>
                                        </p:tav>
                                        <p:tav tm="100000">
                                          <p:val>
                                            <p:strVal val="#ppt_h"/>
                                          </p:val>
                                        </p:tav>
                                      </p:tavLst>
                                    </p:anim>
                                    <p:animEffect transition="in" filter="fade">
                                      <p:cBhvr>
                                        <p:cTn id="68" dur="500"/>
                                        <p:tgtEl>
                                          <p:spTgt spid="1323011">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4"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5" name="Rectangle 3"/>
          <p:cNvSpPr>
            <a:spLocks noGrp="1" noChangeArrowheads="1"/>
          </p:cNvSpPr>
          <p:nvPr>
            <p:ph idx="1"/>
          </p:nvPr>
        </p:nvSpPr>
        <p:spPr>
          <a:xfrm>
            <a:off x="684212" y="2335212"/>
            <a:ext cx="6678796" cy="4522788"/>
          </a:xfrm>
        </p:spPr>
        <p:txBody>
          <a:bodyPr>
            <a:normAutofit/>
          </a:bodyPr>
          <a:lstStyle/>
          <a:p>
            <a:pPr marL="0" indent="0">
              <a:buNone/>
            </a:pPr>
            <a:r>
              <a:rPr lang="en-US" sz="2000" dirty="0">
                <a:latin typeface="Calibri" pitchFamily="34" charset="0"/>
              </a:rPr>
              <a:t>All gifts under </a:t>
            </a:r>
            <a:r>
              <a:rPr lang="en-US" sz="2000" b="1" dirty="0">
                <a:solidFill>
                  <a:srgbClr val="FF0000"/>
                </a:solidFill>
                <a:latin typeface="Calibri" pitchFamily="34" charset="0"/>
              </a:rPr>
              <a:t>$100 USD per person </a:t>
            </a:r>
            <a:r>
              <a:rPr lang="en-US" sz="2000" dirty="0">
                <a:latin typeface="Calibri" pitchFamily="34" charset="0"/>
              </a:rPr>
              <a:t>can be sent to the U.S. and will enter </a:t>
            </a:r>
            <a:r>
              <a:rPr lang="en-US" sz="2000" dirty="0">
                <a:solidFill>
                  <a:srgbClr val="FF0000"/>
                </a:solidFill>
                <a:latin typeface="Calibri" pitchFamily="34" charset="0"/>
              </a:rPr>
              <a:t>duty-free</a:t>
            </a:r>
            <a:r>
              <a:rPr lang="en-US" sz="2000" dirty="0">
                <a:latin typeface="Calibri" pitchFamily="34" charset="0"/>
              </a:rPr>
              <a:t> if the </a:t>
            </a:r>
            <a:r>
              <a:rPr lang="en-US" sz="2000" dirty="0">
                <a:solidFill>
                  <a:srgbClr val="FF0000"/>
                </a:solidFill>
                <a:latin typeface="Calibri" pitchFamily="34" charset="0"/>
              </a:rPr>
              <a:t>CI</a:t>
            </a:r>
            <a:r>
              <a:rPr lang="en-US" sz="2000" dirty="0">
                <a:latin typeface="Calibri" pitchFamily="34" charset="0"/>
              </a:rPr>
              <a:t> and </a:t>
            </a:r>
            <a:r>
              <a:rPr lang="en-US" sz="2000" dirty="0">
                <a:solidFill>
                  <a:srgbClr val="FF0000"/>
                </a:solidFill>
                <a:latin typeface="Calibri" pitchFamily="34" charset="0"/>
              </a:rPr>
              <a:t>AWB</a:t>
            </a:r>
            <a:r>
              <a:rPr lang="en-US" sz="2000" dirty="0">
                <a:latin typeface="Calibri" pitchFamily="34" charset="0"/>
              </a:rPr>
              <a:t> states </a:t>
            </a:r>
            <a:r>
              <a:rPr lang="en-US" sz="2000" b="1" dirty="0">
                <a:solidFill>
                  <a:srgbClr val="FF0000"/>
                </a:solidFill>
                <a:latin typeface="Calibri" pitchFamily="34" charset="0"/>
              </a:rPr>
              <a:t>“Unsolicited gifts”</a:t>
            </a:r>
            <a:r>
              <a:rPr lang="en-US" sz="2000" dirty="0">
                <a:latin typeface="Calibri" pitchFamily="34" charset="0"/>
              </a:rPr>
              <a:t>. If the gift is for </a:t>
            </a:r>
            <a:r>
              <a:rPr lang="en-US" sz="2000" dirty="0">
                <a:solidFill>
                  <a:srgbClr val="FF0000"/>
                </a:solidFill>
                <a:latin typeface="Calibri" pitchFamily="34" charset="0"/>
              </a:rPr>
              <a:t>more than 1 person</a:t>
            </a:r>
            <a:r>
              <a:rPr lang="en-US" sz="2000" dirty="0">
                <a:latin typeface="Calibri" pitchFamily="34" charset="0"/>
              </a:rPr>
              <a:t>, </a:t>
            </a:r>
            <a:r>
              <a:rPr lang="en-US" sz="2000" dirty="0">
                <a:solidFill>
                  <a:srgbClr val="FF0000"/>
                </a:solidFill>
                <a:latin typeface="Calibri" pitchFamily="34" charset="0"/>
              </a:rPr>
              <a:t>each person’s name </a:t>
            </a:r>
            <a:r>
              <a:rPr lang="en-US" sz="2000" dirty="0">
                <a:latin typeface="Calibri" pitchFamily="34" charset="0"/>
              </a:rPr>
              <a:t>should be indicated</a:t>
            </a:r>
          </a:p>
          <a:p>
            <a:pPr marL="0" indent="0"/>
            <a:endParaRPr lang="en-US" sz="2000" dirty="0">
              <a:latin typeface="Calibri" pitchFamily="34" charset="0"/>
            </a:endParaRPr>
          </a:p>
          <a:p>
            <a:pPr marL="0" indent="0">
              <a:buNone/>
            </a:pPr>
            <a:r>
              <a:rPr lang="en-US" sz="2000" b="1" dirty="0">
                <a:latin typeface="Calibri" pitchFamily="34" charset="0"/>
              </a:rPr>
              <a:t>Not allowed as Gifts:</a:t>
            </a:r>
          </a:p>
          <a:p>
            <a:pPr marL="0" indent="0">
              <a:buFontTx/>
              <a:buChar char="•"/>
            </a:pPr>
            <a:r>
              <a:rPr lang="en-US" sz="2000" dirty="0">
                <a:latin typeface="Calibri" pitchFamily="34" charset="0"/>
              </a:rPr>
              <a:t> Drugs &amp; Narcotics</a:t>
            </a:r>
          </a:p>
          <a:p>
            <a:pPr marL="0" indent="0">
              <a:buFontTx/>
              <a:buChar char="•"/>
            </a:pPr>
            <a:r>
              <a:rPr lang="en-US" sz="2000" dirty="0">
                <a:latin typeface="Calibri" pitchFamily="34" charset="0"/>
              </a:rPr>
              <a:t> Alcohol, Tobacco &amp; firearms</a:t>
            </a:r>
          </a:p>
          <a:p>
            <a:pPr marL="0" indent="0">
              <a:buFontTx/>
              <a:buChar char="•"/>
            </a:pPr>
            <a:r>
              <a:rPr lang="en-US" sz="2000" dirty="0">
                <a:latin typeface="Calibri" pitchFamily="34" charset="0"/>
              </a:rPr>
              <a:t> Items subject to TSCA restraints (pens, chemicals sec.)</a:t>
            </a:r>
          </a:p>
          <a:p>
            <a:pPr marL="0" indent="0">
              <a:buFontTx/>
              <a:buChar char="•"/>
            </a:pPr>
            <a:r>
              <a:rPr lang="en-US" sz="2000" dirty="0">
                <a:latin typeface="Calibri" pitchFamily="34" charset="0"/>
              </a:rPr>
              <a:t> Fish &amp; Wildlife restricted or regulated articles.</a:t>
            </a:r>
          </a:p>
        </p:txBody>
      </p:sp>
      <p:sp>
        <p:nvSpPr>
          <p:cNvPr id="5" name="Title 1"/>
          <p:cNvSpPr>
            <a:spLocks noGrp="1"/>
          </p:cNvSpPr>
          <p:nvPr>
            <p:ph type="title" idx="4294967295"/>
          </p:nvPr>
        </p:nvSpPr>
        <p:spPr>
          <a:xfrm>
            <a:off x="3275012" y="685800"/>
            <a:ext cx="5486400" cy="701675"/>
          </a:xfrm>
        </p:spPr>
        <p:txBody>
          <a:bodyPr>
            <a:noAutofit/>
          </a:bodyPr>
          <a:lstStyle/>
          <a:p>
            <a:r>
              <a:rPr lang="en-US" sz="4000" b="1" dirty="0">
                <a:solidFill>
                  <a:srgbClr val="33309C"/>
                </a:solidFill>
                <a:cs typeface="David" pitchFamily="34" charset="-79"/>
              </a:rPr>
              <a:t>U.S. Customs </a:t>
            </a:r>
            <a:r>
              <a:rPr lang="en-US" sz="4000" b="1" dirty="0">
                <a:solidFill>
                  <a:srgbClr val="F68426"/>
                </a:solidFill>
                <a:cs typeface="David" pitchFamily="34" charset="-79"/>
              </a:rPr>
              <a:t>Paperwork</a:t>
            </a:r>
          </a:p>
        </p:txBody>
      </p:sp>
      <p:sp>
        <p:nvSpPr>
          <p:cNvPr id="6" name="Rectangle 4"/>
          <p:cNvSpPr>
            <a:spLocks/>
          </p:cNvSpPr>
          <p:nvPr/>
        </p:nvSpPr>
        <p:spPr bwMode="auto">
          <a:xfrm>
            <a:off x="685799" y="1371600"/>
            <a:ext cx="6094413" cy="533400"/>
          </a:xfrm>
          <a:prstGeom prst="rect">
            <a:avLst/>
          </a:prstGeom>
          <a:noFill/>
          <a:ln w="9525">
            <a:noFill/>
            <a:miter lim="800000"/>
            <a:headEnd/>
            <a:tailEnd/>
          </a:ln>
        </p:spPr>
        <p:txBody>
          <a:bodyPr anchor="ctr"/>
          <a:lstStyle/>
          <a:p>
            <a:pPr>
              <a:spcBef>
                <a:spcPct val="0"/>
              </a:spcBef>
              <a:buFontTx/>
              <a:buNone/>
            </a:pPr>
            <a:r>
              <a:rPr lang="en-US" sz="2200" b="1" dirty="0">
                <a:solidFill>
                  <a:srgbClr val="FF0000"/>
                </a:solidFill>
                <a:latin typeface="+mj-lt"/>
              </a:rPr>
              <a:t>Unsolicited Gifts</a:t>
            </a:r>
          </a:p>
        </p:txBody>
      </p:sp>
      <p:pic>
        <p:nvPicPr>
          <p:cNvPr id="12290" name="Picture 2" descr="D:\Documents\2018 Projects\ISO 10015\Training Materials Revised\SGO\Pics\Gift.jpg"/>
          <p:cNvPicPr>
            <a:picLocks noChangeAspect="1" noChangeArrowheads="1"/>
          </p:cNvPicPr>
          <p:nvPr/>
        </p:nvPicPr>
        <p:blipFill>
          <a:blip r:embed="rId2" cstate="print"/>
          <a:srcRect/>
          <a:stretch>
            <a:fillRect/>
          </a:stretch>
        </p:blipFill>
        <p:spPr bwMode="auto">
          <a:xfrm>
            <a:off x="8151812" y="1295400"/>
            <a:ext cx="3743326" cy="2481598"/>
          </a:xfrm>
          <a:prstGeom prst="rect">
            <a:avLst/>
          </a:prstGeom>
          <a:noFill/>
        </p:spPr>
      </p:pic>
      <p:sp>
        <p:nvSpPr>
          <p:cNvPr id="2" name="TextBox 1">
            <a:extLst>
              <a:ext uri="{FF2B5EF4-FFF2-40B4-BE49-F238E27FC236}">
                <a16:creationId xmlns:a16="http://schemas.microsoft.com/office/drawing/2014/main" id="{B387B142-0219-E6A9-C8B0-347D9EDCE9F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446D89F-C958-F71F-DAB9-3F6AAFE2130B}"/>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2291" name="Picture 3" descr="D:\Documents\2018 Projects\ISO 10015\Training Materials Revised\SGO\Pics\Gift 2.jpg"/>
          <p:cNvPicPr>
            <a:picLocks noChangeAspect="1" noChangeArrowheads="1"/>
          </p:cNvPicPr>
          <p:nvPr/>
        </p:nvPicPr>
        <p:blipFill>
          <a:blip r:embed="rId4" cstate="print"/>
          <a:srcRect/>
          <a:stretch>
            <a:fillRect/>
          </a:stretch>
        </p:blipFill>
        <p:spPr bwMode="auto">
          <a:xfrm>
            <a:off x="7237412" y="4038600"/>
            <a:ext cx="3581400" cy="238760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6"/>
                                        </p:tgtEl>
                                        <p:attrNameLst>
                                          <p:attrName>ppt_x</p:attrName>
                                          <p:attrName>ppt_y</p:attrName>
                                        </p:attrNameLst>
                                      </p:cBhvr>
                                    </p:animMotion>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 calcmode="lin" valueType="num">
                                      <p:cBhvr>
                                        <p:cTn id="19" dur="500" fill="hold"/>
                                        <p:tgtEl>
                                          <p:spTgt spid="12290"/>
                                        </p:tgtEl>
                                        <p:attrNameLst>
                                          <p:attrName>ppt_w</p:attrName>
                                        </p:attrNameLst>
                                      </p:cBhvr>
                                      <p:tavLst>
                                        <p:tav tm="0">
                                          <p:val>
                                            <p:fltVal val="0"/>
                                          </p:val>
                                        </p:tav>
                                        <p:tav tm="100000">
                                          <p:val>
                                            <p:strVal val="#ppt_w"/>
                                          </p:val>
                                        </p:tav>
                                      </p:tavLst>
                                    </p:anim>
                                    <p:anim calcmode="lin" valueType="num">
                                      <p:cBhvr>
                                        <p:cTn id="20" dur="500" fill="hold"/>
                                        <p:tgtEl>
                                          <p:spTgt spid="1229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324035">
                                            <p:txEl>
                                              <p:pRg st="0" end="0"/>
                                            </p:txEl>
                                          </p:spTgt>
                                        </p:tgtEl>
                                        <p:attrNameLst>
                                          <p:attrName>style.visibility</p:attrName>
                                        </p:attrNameLst>
                                      </p:cBhvr>
                                      <p:to>
                                        <p:strVal val="visible"/>
                                      </p:to>
                                    </p:set>
                                    <p:animScale>
                                      <p:cBhvr>
                                        <p:cTn id="25" dur="500" decel="50000" fill="hold">
                                          <p:stCondLst>
                                            <p:cond delay="0"/>
                                          </p:stCondLst>
                                        </p:cTn>
                                        <p:tgtEl>
                                          <p:spTgt spid="132403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1324035">
                                            <p:txEl>
                                              <p:pRg st="0" end="0"/>
                                            </p:txEl>
                                          </p:spTgt>
                                        </p:tgtEl>
                                        <p:attrNameLst>
                                          <p:attrName>ppt_x</p:attrName>
                                          <p:attrName>ppt_y</p:attrName>
                                        </p:attrNameLst>
                                      </p:cBhvr>
                                    </p:animMotion>
                                    <p:animEffect transition="in" filter="fade">
                                      <p:cBhvr>
                                        <p:cTn id="27" dur="500"/>
                                        <p:tgtEl>
                                          <p:spTgt spid="132403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2291"/>
                                        </p:tgtEl>
                                        <p:attrNameLst>
                                          <p:attrName>style.visibility</p:attrName>
                                        </p:attrNameLst>
                                      </p:cBhvr>
                                      <p:to>
                                        <p:strVal val="visible"/>
                                      </p:to>
                                    </p:set>
                                    <p:anim calcmode="lin" valueType="num">
                                      <p:cBhvr>
                                        <p:cTn id="32" dur="500" fill="hold"/>
                                        <p:tgtEl>
                                          <p:spTgt spid="12291"/>
                                        </p:tgtEl>
                                        <p:attrNameLst>
                                          <p:attrName>ppt_w</p:attrName>
                                        </p:attrNameLst>
                                      </p:cBhvr>
                                      <p:tavLst>
                                        <p:tav tm="0">
                                          <p:val>
                                            <p:fltVal val="0"/>
                                          </p:val>
                                        </p:tav>
                                        <p:tav tm="100000">
                                          <p:val>
                                            <p:strVal val="#ppt_w"/>
                                          </p:val>
                                        </p:tav>
                                      </p:tavLst>
                                    </p:anim>
                                    <p:anim calcmode="lin" valueType="num">
                                      <p:cBhvr>
                                        <p:cTn id="33" dur="500" fill="hold"/>
                                        <p:tgtEl>
                                          <p:spTgt spid="12291"/>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1324035">
                                            <p:txEl>
                                              <p:pRg st="2" end="2"/>
                                            </p:txEl>
                                          </p:spTgt>
                                        </p:tgtEl>
                                        <p:attrNameLst>
                                          <p:attrName>style.visibility</p:attrName>
                                        </p:attrNameLst>
                                      </p:cBhvr>
                                      <p:to>
                                        <p:strVal val="visible"/>
                                      </p:to>
                                    </p:set>
                                    <p:animScale>
                                      <p:cBhvr>
                                        <p:cTn id="38" dur="500" decel="50000" fill="hold">
                                          <p:stCondLst>
                                            <p:cond delay="0"/>
                                          </p:stCondLst>
                                        </p:cTn>
                                        <p:tgtEl>
                                          <p:spTgt spid="132403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500" decel="50000" fill="hold">
                                          <p:stCondLst>
                                            <p:cond delay="0"/>
                                          </p:stCondLst>
                                        </p:cTn>
                                        <p:tgtEl>
                                          <p:spTgt spid="1324035">
                                            <p:txEl>
                                              <p:pRg st="2" end="2"/>
                                            </p:txEl>
                                          </p:spTgt>
                                        </p:tgtEl>
                                        <p:attrNameLst>
                                          <p:attrName>ppt_x</p:attrName>
                                          <p:attrName>ppt_y</p:attrName>
                                        </p:attrNameLst>
                                      </p:cBhvr>
                                    </p:animMotion>
                                    <p:animEffect transition="in" filter="fade">
                                      <p:cBhvr>
                                        <p:cTn id="40" dur="500"/>
                                        <p:tgtEl>
                                          <p:spTgt spid="132403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324035">
                                            <p:txEl>
                                              <p:pRg st="3" end="3"/>
                                            </p:txEl>
                                          </p:spTgt>
                                        </p:tgtEl>
                                        <p:attrNameLst>
                                          <p:attrName>style.visibility</p:attrName>
                                        </p:attrNameLst>
                                      </p:cBhvr>
                                      <p:to>
                                        <p:strVal val="visible"/>
                                      </p:to>
                                    </p:set>
                                    <p:anim calcmode="lin" valueType="num">
                                      <p:cBhvr>
                                        <p:cTn id="45" dur="500" fill="hold"/>
                                        <p:tgtEl>
                                          <p:spTgt spid="1324035">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324035">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132403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1324035">
                                            <p:txEl>
                                              <p:pRg st="4" end="4"/>
                                            </p:txEl>
                                          </p:spTgt>
                                        </p:tgtEl>
                                        <p:attrNameLst>
                                          <p:attrName>style.visibility</p:attrName>
                                        </p:attrNameLst>
                                      </p:cBhvr>
                                      <p:to>
                                        <p:strVal val="visible"/>
                                      </p:to>
                                    </p:set>
                                    <p:anim calcmode="lin" valueType="num">
                                      <p:cBhvr>
                                        <p:cTn id="52" dur="500" fill="hold"/>
                                        <p:tgtEl>
                                          <p:spTgt spid="1324035">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1324035">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1324035">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324035">
                                            <p:txEl>
                                              <p:pRg st="5" end="5"/>
                                            </p:txEl>
                                          </p:spTgt>
                                        </p:tgtEl>
                                        <p:attrNameLst>
                                          <p:attrName>style.visibility</p:attrName>
                                        </p:attrNameLst>
                                      </p:cBhvr>
                                      <p:to>
                                        <p:strVal val="visible"/>
                                      </p:to>
                                    </p:set>
                                    <p:anim calcmode="lin" valueType="num">
                                      <p:cBhvr>
                                        <p:cTn id="59" dur="500" fill="hold"/>
                                        <p:tgtEl>
                                          <p:spTgt spid="1324035">
                                            <p:txEl>
                                              <p:pRg st="5" end="5"/>
                                            </p:txEl>
                                          </p:spTgt>
                                        </p:tgtEl>
                                        <p:attrNameLst>
                                          <p:attrName>ppt_w</p:attrName>
                                        </p:attrNameLst>
                                      </p:cBhvr>
                                      <p:tavLst>
                                        <p:tav tm="0">
                                          <p:val>
                                            <p:fltVal val="0"/>
                                          </p:val>
                                        </p:tav>
                                        <p:tav tm="100000">
                                          <p:val>
                                            <p:strVal val="#ppt_w"/>
                                          </p:val>
                                        </p:tav>
                                      </p:tavLst>
                                    </p:anim>
                                    <p:anim calcmode="lin" valueType="num">
                                      <p:cBhvr>
                                        <p:cTn id="60" dur="500" fill="hold"/>
                                        <p:tgtEl>
                                          <p:spTgt spid="1324035">
                                            <p:txEl>
                                              <p:pRg st="5" end="5"/>
                                            </p:txEl>
                                          </p:spTgt>
                                        </p:tgtEl>
                                        <p:attrNameLst>
                                          <p:attrName>ppt_h</p:attrName>
                                        </p:attrNameLst>
                                      </p:cBhvr>
                                      <p:tavLst>
                                        <p:tav tm="0">
                                          <p:val>
                                            <p:fltVal val="0"/>
                                          </p:val>
                                        </p:tav>
                                        <p:tav tm="100000">
                                          <p:val>
                                            <p:strVal val="#ppt_h"/>
                                          </p:val>
                                        </p:tav>
                                      </p:tavLst>
                                    </p:anim>
                                    <p:animEffect transition="in" filter="fade">
                                      <p:cBhvr>
                                        <p:cTn id="61" dur="500"/>
                                        <p:tgtEl>
                                          <p:spTgt spid="1324035">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1324035">
                                            <p:txEl>
                                              <p:pRg st="6" end="6"/>
                                            </p:txEl>
                                          </p:spTgt>
                                        </p:tgtEl>
                                        <p:attrNameLst>
                                          <p:attrName>style.visibility</p:attrName>
                                        </p:attrNameLst>
                                      </p:cBhvr>
                                      <p:to>
                                        <p:strVal val="visible"/>
                                      </p:to>
                                    </p:set>
                                    <p:anim calcmode="lin" valueType="num">
                                      <p:cBhvr>
                                        <p:cTn id="66" dur="500" fill="hold"/>
                                        <p:tgtEl>
                                          <p:spTgt spid="1324035">
                                            <p:txEl>
                                              <p:pRg st="6" end="6"/>
                                            </p:txEl>
                                          </p:spTgt>
                                        </p:tgtEl>
                                        <p:attrNameLst>
                                          <p:attrName>ppt_w</p:attrName>
                                        </p:attrNameLst>
                                      </p:cBhvr>
                                      <p:tavLst>
                                        <p:tav tm="0">
                                          <p:val>
                                            <p:fltVal val="0"/>
                                          </p:val>
                                        </p:tav>
                                        <p:tav tm="100000">
                                          <p:val>
                                            <p:strVal val="#ppt_w"/>
                                          </p:val>
                                        </p:tav>
                                      </p:tavLst>
                                    </p:anim>
                                    <p:anim calcmode="lin" valueType="num">
                                      <p:cBhvr>
                                        <p:cTn id="67" dur="500" fill="hold"/>
                                        <p:tgtEl>
                                          <p:spTgt spid="1324035">
                                            <p:txEl>
                                              <p:pRg st="6" end="6"/>
                                            </p:txEl>
                                          </p:spTgt>
                                        </p:tgtEl>
                                        <p:attrNameLst>
                                          <p:attrName>ppt_h</p:attrName>
                                        </p:attrNameLst>
                                      </p:cBhvr>
                                      <p:tavLst>
                                        <p:tav tm="0">
                                          <p:val>
                                            <p:fltVal val="0"/>
                                          </p:val>
                                        </p:tav>
                                        <p:tav tm="100000">
                                          <p:val>
                                            <p:strVal val="#ppt_h"/>
                                          </p:val>
                                        </p:tav>
                                      </p:tavLst>
                                    </p:anim>
                                    <p:animEffect transition="in" filter="fade">
                                      <p:cBhvr>
                                        <p:cTn id="68" dur="500"/>
                                        <p:tgtEl>
                                          <p:spTgt spid="13240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674813" y="1371600"/>
            <a:ext cx="8991599" cy="819912"/>
          </a:xfrm>
        </p:spPr>
        <p:txBody>
          <a:bodyPr>
            <a:noAutofit/>
          </a:bodyPr>
          <a:lstStyle/>
          <a:p>
            <a:pPr algn="ctr"/>
            <a:r>
              <a:rPr lang="en-US" sz="8000" b="1" dirty="0">
                <a:solidFill>
                  <a:srgbClr val="33309C"/>
                </a:solidFill>
                <a:cs typeface="David" pitchFamily="34" charset="-79"/>
              </a:rPr>
              <a:t>Proper </a:t>
            </a:r>
            <a:r>
              <a:rPr lang="en-US" sz="8000" b="1" dirty="0">
                <a:solidFill>
                  <a:srgbClr val="F68426"/>
                </a:solidFill>
                <a:cs typeface="David" pitchFamily="34" charset="-79"/>
              </a:rPr>
              <a:t>Packaging </a:t>
            </a:r>
            <a:endParaRPr lang="en-US" sz="8000" dirty="0">
              <a:solidFill>
                <a:srgbClr val="00B050"/>
              </a:solidFill>
            </a:endParaRPr>
          </a:p>
        </p:txBody>
      </p:sp>
      <p:sp>
        <p:nvSpPr>
          <p:cNvPr id="2" name="TextBox 1">
            <a:extLst>
              <a:ext uri="{FF2B5EF4-FFF2-40B4-BE49-F238E27FC236}">
                <a16:creationId xmlns:a16="http://schemas.microsoft.com/office/drawing/2014/main" id="{E66F8E4A-618F-55FB-9771-2E9E6CA4B30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CCCFA792-FDF0-246D-FEB4-7C73CFAA798B}"/>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
        <p:nvSpPr>
          <p:cNvPr id="11" name="Subtitle 2"/>
          <p:cNvSpPr txBox="1">
            <a:spLocks/>
          </p:cNvSpPr>
          <p:nvPr/>
        </p:nvSpPr>
        <p:spPr>
          <a:xfrm>
            <a:off x="455612" y="2286000"/>
            <a:ext cx="10744200" cy="4038600"/>
          </a:xfrm>
          <a:prstGeom prst="rect">
            <a:avLst/>
          </a:prstGeom>
          <a:solidFill>
            <a:srgbClr val="7030A0"/>
          </a:solidFill>
        </p:spPr>
        <p:txBody>
          <a:bodyPr vert="horz" lIns="108827" tIns="54413" rIns="108827" bIns="54413">
            <a:normAutofit/>
          </a:bodyPr>
          <a:lstStyle/>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5400" b="0" i="0" u="sng"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9" name="Picture 5" descr="F:\SMSA\SMSA\MODULES\001 AA SMSA ACADEMY MODULES\SMSA GO &amp; S\Manual Development\download.jpg"/>
          <p:cNvPicPr>
            <a:picLocks noChangeAspect="1" noChangeArrowheads="1"/>
          </p:cNvPicPr>
          <p:nvPr/>
        </p:nvPicPr>
        <p:blipFill>
          <a:blip r:embed="rId4" cstate="print"/>
          <a:srcRect/>
          <a:stretch>
            <a:fillRect/>
          </a:stretch>
        </p:blipFill>
        <p:spPr bwMode="auto">
          <a:xfrm>
            <a:off x="704528" y="2362201"/>
            <a:ext cx="4856484" cy="3758711"/>
          </a:xfrm>
          <a:prstGeom prst="rect">
            <a:avLst/>
          </a:prstGeom>
          <a:noFill/>
        </p:spPr>
      </p:pic>
      <p:pic>
        <p:nvPicPr>
          <p:cNvPr id="10" name="Picture 7" descr="http://www.airseacontainers.com/blog/wp-content/uploads/2013/05/4GV-Boxes_Category__1.jpg"/>
          <p:cNvPicPr>
            <a:picLocks noChangeAspect="1" noChangeArrowheads="1"/>
          </p:cNvPicPr>
          <p:nvPr/>
        </p:nvPicPr>
        <p:blipFill>
          <a:blip r:embed="rId5" cstate="print"/>
          <a:srcRect/>
          <a:stretch>
            <a:fillRect/>
          </a:stretch>
        </p:blipFill>
        <p:spPr bwMode="auto">
          <a:xfrm>
            <a:off x="5942012" y="2362200"/>
            <a:ext cx="4926317" cy="3695700"/>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99298" y="1981200"/>
            <a:ext cx="5385514" cy="3951288"/>
          </a:xfrm>
        </p:spPr>
        <p:txBody>
          <a:bodyPr>
            <a:normAutofit lnSpcReduction="10000"/>
          </a:bodyPr>
          <a:lstStyle/>
          <a:p>
            <a:r>
              <a:rPr lang="en-US" dirty="0"/>
              <a:t>Know the importance of proper packaging</a:t>
            </a:r>
          </a:p>
          <a:p>
            <a:r>
              <a:rPr lang="en-US" dirty="0"/>
              <a:t>Identify who will be responsible for packing the shipment properly.</a:t>
            </a:r>
          </a:p>
          <a:p>
            <a:r>
              <a:rPr lang="en-US" dirty="0"/>
              <a:t>Distinguish if the shipments packaging is sufficient for shipping</a:t>
            </a:r>
          </a:p>
          <a:p>
            <a:r>
              <a:rPr lang="en-US" dirty="0"/>
              <a:t>Advise the customers of how to properly packed their shipment.</a:t>
            </a:r>
          </a:p>
        </p:txBody>
      </p:sp>
      <p:sp>
        <p:nvSpPr>
          <p:cNvPr id="11" name="Text Placeholder 10"/>
          <p:cNvSpPr>
            <a:spLocks noGrp="1"/>
          </p:cNvSpPr>
          <p:nvPr>
            <p:ph type="body" sz="quarter" idx="3"/>
          </p:nvPr>
        </p:nvSpPr>
        <p:spPr>
          <a:xfrm>
            <a:off x="6195987" y="3429000"/>
            <a:ext cx="5387630" cy="639762"/>
          </a:xfrm>
        </p:spPr>
        <p:txBody>
          <a:bodyPr/>
          <a:lstStyle/>
          <a:p>
            <a:endParaRPr lang="en-US" dirty="0"/>
          </a:p>
        </p:txBody>
      </p:sp>
      <p:pic>
        <p:nvPicPr>
          <p:cNvPr id="17409" name="Picture 1" descr="F:\SMSA\SMSA\MODULES\001 AA SMSA ACADEMY MODULES\SMSA GO &amp; S\Materials &amp; Manual Development\7-Proper Packaging\same-day-couriers.jpg"/>
          <p:cNvPicPr>
            <a:picLocks noGrp="1" noChangeAspect="1" noChangeArrowheads="1"/>
          </p:cNvPicPr>
          <p:nvPr>
            <p:ph sz="quarter" idx="4"/>
          </p:nvPr>
        </p:nvPicPr>
        <p:blipFill>
          <a:blip r:embed="rId3" cstate="print"/>
          <a:srcRect/>
          <a:stretch>
            <a:fillRect/>
          </a:stretch>
        </p:blipFill>
        <p:spPr bwMode="auto">
          <a:xfrm>
            <a:off x="5789692" y="2209801"/>
            <a:ext cx="5789692" cy="3447492"/>
          </a:xfrm>
          <a:prstGeom prst="rect">
            <a:avLst/>
          </a:prstGeom>
          <a:noFill/>
        </p:spPr>
      </p:pic>
      <p:sp>
        <p:nvSpPr>
          <p:cNvPr id="13" name="Title 1"/>
          <p:cNvSpPr>
            <a:spLocks noGrp="1"/>
          </p:cNvSpPr>
          <p:nvPr>
            <p:ph type="title" idx="4294967295"/>
          </p:nvPr>
        </p:nvSpPr>
        <p:spPr>
          <a:xfrm>
            <a:off x="912812" y="609600"/>
            <a:ext cx="5943600" cy="1006475"/>
          </a:xfrm>
        </p:spPr>
        <p:txBody>
          <a:bodyPr>
            <a:noAutofit/>
          </a:bodyPr>
          <a:lstStyle/>
          <a:p>
            <a:r>
              <a:rPr lang="en-US" sz="4000" b="1" dirty="0">
                <a:solidFill>
                  <a:srgbClr val="33309C"/>
                </a:solidFill>
                <a:cs typeface="David" pitchFamily="34" charset="-79"/>
              </a:rPr>
              <a:t>Objective:</a:t>
            </a:r>
            <a:endParaRPr lang="en-US" sz="4000" b="1" dirty="0">
              <a:solidFill>
                <a:srgbClr val="F68426"/>
              </a:solidFill>
              <a:cs typeface="David" pitchFamily="34" charset="-79"/>
            </a:endParaRPr>
          </a:p>
        </p:txBody>
      </p:sp>
      <p:sp>
        <p:nvSpPr>
          <p:cNvPr id="2" name="TextBox 1">
            <a:extLst>
              <a:ext uri="{FF2B5EF4-FFF2-40B4-BE49-F238E27FC236}">
                <a16:creationId xmlns:a16="http://schemas.microsoft.com/office/drawing/2014/main" id="{AF27D4D4-5061-DD45-666A-19727CE7B6B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4AE4EFD-A5D6-DF12-D106-14E57A31CE05}"/>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Scale>
                                      <p:cBhvr>
                                        <p:cTn id="14" dur="1000" decel="50000" fill="hold">
                                          <p:stCondLst>
                                            <p:cond delay="0"/>
                                          </p:stCondLst>
                                        </p:cTn>
                                        <p:tgtEl>
                                          <p:spTgt spid="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
                                            <p:txEl>
                                              <p:pRg st="1" end="1"/>
                                            </p:txEl>
                                          </p:spTgt>
                                        </p:tgtEl>
                                        <p:attrNameLst>
                                          <p:attrName>ppt_x</p:attrName>
                                          <p:attrName>ppt_y</p:attrName>
                                        </p:attrNameLst>
                                      </p:cBhvr>
                                    </p:animMotion>
                                    <p:animEffect transition="in" filter="fade">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Scale>
                                      <p:cBhvr>
                                        <p:cTn id="21" dur="1000" decel="50000" fill="hold">
                                          <p:stCondLst>
                                            <p:cond delay="0"/>
                                          </p:stCondLst>
                                        </p:cTn>
                                        <p:tgtEl>
                                          <p:spTgt spid="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xEl>
                                              <p:pRg st="2" end="2"/>
                                            </p:txEl>
                                          </p:spTgt>
                                        </p:tgtEl>
                                        <p:attrNameLst>
                                          <p:attrName>ppt_x</p:attrName>
                                          <p:attrName>ppt_y</p:attrName>
                                        </p:attrNameLst>
                                      </p:cBhvr>
                                    </p:animMotion>
                                    <p:animEffect transition="in" filter="fade">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Scale>
                                      <p:cBhvr>
                                        <p:cTn id="28" dur="1000" decel="50000" fill="hold">
                                          <p:stCondLst>
                                            <p:cond delay="0"/>
                                          </p:stCondLst>
                                        </p:cTn>
                                        <p:tgtEl>
                                          <p:spTgt spid="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3" end="3"/>
                                            </p:txEl>
                                          </p:spTgt>
                                        </p:tgtEl>
                                        <p:attrNameLst>
                                          <p:attrName>ppt_x</p:attrName>
                                          <p:attrName>ppt_y</p:attrName>
                                        </p:attrNameLst>
                                      </p:cBhvr>
                                    </p:animMotion>
                                    <p:animEffect transition="in" filter="fade">
                                      <p:cBhvr>
                                        <p:cTn id="30" dur="10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slide(fromTo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406294" y="1981200"/>
            <a:ext cx="5385514" cy="3951288"/>
          </a:xfrm>
        </p:spPr>
        <p:txBody>
          <a:bodyPr>
            <a:normAutofit/>
          </a:bodyPr>
          <a:lstStyle/>
          <a:p>
            <a:r>
              <a:rPr lang="en-US" dirty="0"/>
              <a:t>To protect the shipment from damages.</a:t>
            </a:r>
          </a:p>
          <a:p>
            <a:r>
              <a:rPr lang="en-US" dirty="0"/>
              <a:t>To secure the profit of the company.</a:t>
            </a:r>
          </a:p>
          <a:p>
            <a:r>
              <a:rPr lang="en-US" dirty="0"/>
              <a:t>To secure the safety of the personnel who is handling the shipment.</a:t>
            </a:r>
          </a:p>
          <a:p>
            <a:r>
              <a:rPr lang="en-US" dirty="0"/>
              <a:t>Protect the Shipper, consignee and SMSA reputation.</a:t>
            </a:r>
          </a:p>
          <a:p>
            <a:endParaRPr lang="en-US" dirty="0"/>
          </a:p>
          <a:p>
            <a:endParaRPr lang="en-US" dirty="0"/>
          </a:p>
        </p:txBody>
      </p:sp>
      <p:pic>
        <p:nvPicPr>
          <p:cNvPr id="16" name="Picture 15" descr="Hub_05.jpg.preview.jpg"/>
          <p:cNvPicPr>
            <a:picLocks noChangeAspect="1"/>
          </p:cNvPicPr>
          <p:nvPr/>
        </p:nvPicPr>
        <p:blipFill>
          <a:blip r:embed="rId3" cstate="print"/>
          <a:stretch>
            <a:fillRect/>
          </a:stretch>
        </p:blipFill>
        <p:spPr>
          <a:xfrm>
            <a:off x="6018212" y="1828800"/>
            <a:ext cx="5383398" cy="1981200"/>
          </a:xfrm>
          <a:prstGeom prst="rect">
            <a:avLst/>
          </a:prstGeom>
        </p:spPr>
      </p:pic>
      <p:sp>
        <p:nvSpPr>
          <p:cNvPr id="14" name="Title 1"/>
          <p:cNvSpPr>
            <a:spLocks noGrp="1"/>
          </p:cNvSpPr>
          <p:nvPr>
            <p:ph type="title" idx="4294967295"/>
          </p:nvPr>
        </p:nvSpPr>
        <p:spPr>
          <a:xfrm>
            <a:off x="1674812" y="517525"/>
            <a:ext cx="8382000" cy="1006475"/>
          </a:xfrm>
        </p:spPr>
        <p:txBody>
          <a:bodyPr>
            <a:noAutofit/>
          </a:bodyPr>
          <a:lstStyle/>
          <a:p>
            <a:r>
              <a:rPr lang="en-US" sz="4000" b="1" dirty="0">
                <a:solidFill>
                  <a:srgbClr val="33309C"/>
                </a:solidFill>
                <a:cs typeface="David" pitchFamily="34" charset="-79"/>
              </a:rPr>
              <a:t>Why do we need </a:t>
            </a:r>
            <a:r>
              <a:rPr lang="en-US" sz="4000" b="1" dirty="0">
                <a:solidFill>
                  <a:srgbClr val="F68426"/>
                </a:solidFill>
                <a:cs typeface="David" pitchFamily="34" charset="-79"/>
              </a:rPr>
              <a:t>proper packaging?</a:t>
            </a:r>
          </a:p>
        </p:txBody>
      </p:sp>
      <p:sp>
        <p:nvSpPr>
          <p:cNvPr id="2" name="TextBox 1">
            <a:extLst>
              <a:ext uri="{FF2B5EF4-FFF2-40B4-BE49-F238E27FC236}">
                <a16:creationId xmlns:a16="http://schemas.microsoft.com/office/drawing/2014/main" id="{3BB860DA-A2DF-7B47-B286-F20D4F2E956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ED551E8A-099E-C47E-C3EC-E9F4B9B6B809}"/>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15361" name="Picture 1" descr="F:\SMSA\SMSA\MODULES\001 AA SMSA ACADEMY MODULES\SMSA GO &amp; S\Materials &amp; Manual Development\7-Proper Packaging\soaxx201024-13_072dpi.jpg"/>
          <p:cNvPicPr>
            <a:picLocks noChangeAspect="1" noChangeArrowheads="1"/>
          </p:cNvPicPr>
          <p:nvPr/>
        </p:nvPicPr>
        <p:blipFill>
          <a:blip r:embed="rId5" cstate="print"/>
          <a:srcRect/>
          <a:stretch>
            <a:fillRect/>
          </a:stretch>
        </p:blipFill>
        <p:spPr bwMode="auto">
          <a:xfrm>
            <a:off x="6018212" y="3810001"/>
            <a:ext cx="5383398" cy="2362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Scale>
                                      <p:cBhvr>
                                        <p:cTn id="12" dur="1000" decel="50000" fill="hold">
                                          <p:stCondLst>
                                            <p:cond delay="0"/>
                                          </p:stCondLst>
                                        </p:cTn>
                                        <p:tgtEl>
                                          <p:spTgt spid="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xEl>
                                              <p:pRg st="1" end="1"/>
                                            </p:txEl>
                                          </p:spTgt>
                                        </p:tgtEl>
                                        <p:attrNameLst>
                                          <p:attrName>ppt_x</p:attrName>
                                          <p:attrName>ppt_y</p:attrName>
                                        </p:attrNameLst>
                                      </p:cBhvr>
                                    </p:animMotion>
                                    <p:animEffect transition="in" filter="fade">
                                      <p:cBhvr>
                                        <p:cTn id="14" dur="1000"/>
                                        <p:tgtEl>
                                          <p:spTgt spid="10">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Scale>
                                      <p:cBhvr>
                                        <p:cTn id="17" dur="1000" decel="50000" fill="hold">
                                          <p:stCondLst>
                                            <p:cond delay="0"/>
                                          </p:stCondLst>
                                        </p:cTn>
                                        <p:tgtEl>
                                          <p:spTgt spid="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xEl>
                                              <p:pRg st="2" end="2"/>
                                            </p:txEl>
                                          </p:spTgt>
                                        </p:tgtEl>
                                        <p:attrNameLst>
                                          <p:attrName>ppt_x</p:attrName>
                                          <p:attrName>ppt_y</p:attrName>
                                        </p:attrNameLst>
                                      </p:cBhvr>
                                    </p:animMotion>
                                    <p:animEffect transition="in" filter="fade">
                                      <p:cBhvr>
                                        <p:cTn id="19" dur="1000"/>
                                        <p:tgtEl>
                                          <p:spTgt spid="10">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Scale>
                                      <p:cBhvr>
                                        <p:cTn id="22" dur="1000" decel="50000" fill="hold">
                                          <p:stCondLst>
                                            <p:cond delay="0"/>
                                          </p:stCondLst>
                                        </p:cTn>
                                        <p:tgtEl>
                                          <p:spTgt spid="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
                                            <p:txEl>
                                              <p:pRg st="3" end="3"/>
                                            </p:txEl>
                                          </p:spTgt>
                                        </p:tgtEl>
                                        <p:attrNameLst>
                                          <p:attrName>ppt_x</p:attrName>
                                          <p:attrName>ppt_y</p:attrName>
                                        </p:attrNameLst>
                                      </p:cBhvr>
                                    </p:animMotion>
                                    <p:animEffect transition="in" filter="fade">
                                      <p:cBhvr>
                                        <p:cTn id="24" dur="1000"/>
                                        <p:tgtEl>
                                          <p:spTgt spid="10">
                                            <p:txEl>
                                              <p:pRg st="3" end="3"/>
                                            </p:txEl>
                                          </p:spTgt>
                                        </p:tgtEl>
                                      </p:cBhvr>
                                    </p:animEffect>
                                  </p:childTnLst>
                                </p:cTn>
                              </p:par>
                              <p:par>
                                <p:cTn id="25" presetID="1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plus(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lide(fromTop)">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7868" y="914400"/>
            <a:ext cx="9649486" cy="625475"/>
          </a:xfrm>
        </p:spPr>
        <p:txBody>
          <a:bodyPr>
            <a:noAutofit/>
          </a:bodyPr>
          <a:lstStyle/>
          <a:p>
            <a:r>
              <a:rPr lang="en-US" b="1" dirty="0">
                <a:solidFill>
                  <a:srgbClr val="33309C"/>
                </a:solidFill>
              </a:rPr>
              <a:t>SM</a:t>
            </a:r>
            <a:r>
              <a:rPr lang="en-US" b="1" dirty="0">
                <a:solidFill>
                  <a:srgbClr val="F68426"/>
                </a:solidFill>
              </a:rPr>
              <a:t>SA</a:t>
            </a:r>
            <a:r>
              <a:rPr lang="en-US" b="1" dirty="0">
                <a:solidFill>
                  <a:srgbClr val="FF9933"/>
                </a:solidFill>
              </a:rPr>
              <a:t> Domestic Services</a:t>
            </a:r>
          </a:p>
        </p:txBody>
      </p:sp>
      <p:sp>
        <p:nvSpPr>
          <p:cNvPr id="3" name="Text Placeholder 2"/>
          <p:cNvSpPr>
            <a:spLocks noGrp="1"/>
          </p:cNvSpPr>
          <p:nvPr>
            <p:ph type="body" sz="half" idx="4294967295"/>
          </p:nvPr>
        </p:nvSpPr>
        <p:spPr>
          <a:xfrm>
            <a:off x="240467" y="1524000"/>
            <a:ext cx="10285491" cy="2438400"/>
          </a:xfrm>
        </p:spPr>
        <p:txBody>
          <a:bodyPr>
            <a:noAutofit/>
          </a:bodyPr>
          <a:lstStyle/>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Priority Overnight (SPO)</a:t>
            </a:r>
          </a:p>
          <a:p>
            <a:pPr marL="843407" lvl="1" indent="-408100">
              <a:buFont typeface="Courier New" pitchFamily="49" charset="0"/>
              <a:buChar char="o"/>
            </a:pPr>
            <a:r>
              <a:rPr lang="en-US" sz="2000" b="1" dirty="0">
                <a:latin typeface="+mj-lt"/>
              </a:rPr>
              <a:t>Documents (SPOD)</a:t>
            </a:r>
          </a:p>
          <a:p>
            <a:pPr marL="843407" lvl="1" indent="-408100">
              <a:buFont typeface="Courier New" pitchFamily="49" charset="0"/>
              <a:buChar char="o"/>
            </a:pPr>
            <a:r>
              <a:rPr lang="en-US" sz="2000" b="1" dirty="0">
                <a:latin typeface="+mj-lt"/>
              </a:rPr>
              <a:t>Parcels (SPOP)</a:t>
            </a:r>
          </a:p>
          <a:p>
            <a:pPr marL="843407" lvl="1" indent="-408100">
              <a:buFont typeface="Courier New" pitchFamily="49" charset="0"/>
              <a:buChar char="o"/>
            </a:pPr>
            <a:r>
              <a:rPr lang="en-US" sz="2000" b="1" dirty="0">
                <a:latin typeface="+mj-lt"/>
              </a:rPr>
              <a:t>Cash on Delivery (SPO-COD)</a:t>
            </a:r>
            <a:endParaRPr lang="en-US" sz="2000" dirty="0">
              <a:latin typeface="+mj-lt"/>
            </a:endParaRP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Intra-City Domestic (ICD)</a:t>
            </a: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Fresh Box (10 kg)</a:t>
            </a: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2, 5, 10, 25, &amp; 40 kg Boxes </a:t>
            </a:r>
          </a:p>
          <a:p>
            <a:pPr marL="0" indent="0">
              <a:buNone/>
            </a:pPr>
            <a:r>
              <a:rPr lang="en-US" sz="2000" b="1" dirty="0">
                <a:latin typeface="+mj-lt"/>
              </a:rPr>
              <a:t>       (Mini BOX, SSB, SMB, SLB, SXLB)</a:t>
            </a: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Freight Service – Loose (SFS)</a:t>
            </a: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Special Packaging (SSP)</a:t>
            </a: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a:t>
            </a:r>
            <a:r>
              <a:rPr lang="en-US" sz="2000" b="1" dirty="0" err="1">
                <a:latin typeface="+mj-lt"/>
              </a:rPr>
              <a:t>SmartShip</a:t>
            </a:r>
            <a:endParaRPr lang="en-US" sz="2000" b="1" dirty="0">
              <a:latin typeface="+mj-lt"/>
            </a:endParaRPr>
          </a:p>
          <a:p>
            <a:pPr marL="408100" indent="-408100"/>
            <a:r>
              <a:rPr lang="en-US" sz="2000" b="1" dirty="0">
                <a:solidFill>
                  <a:srgbClr val="33309C"/>
                </a:solidFill>
                <a:latin typeface="+mj-lt"/>
              </a:rPr>
              <a:t>SM</a:t>
            </a:r>
            <a:r>
              <a:rPr lang="en-US" sz="2000" b="1" dirty="0">
                <a:solidFill>
                  <a:srgbClr val="F68426"/>
                </a:solidFill>
                <a:latin typeface="+mj-lt"/>
              </a:rPr>
              <a:t>SA</a:t>
            </a:r>
            <a:r>
              <a:rPr lang="en-US" sz="2000" b="1" dirty="0">
                <a:latin typeface="+mj-lt"/>
              </a:rPr>
              <a:t> Saudi Armed Forces Special Service (SAFSS)</a:t>
            </a:r>
          </a:p>
          <a:p>
            <a:pPr marL="408100" indent="-408100"/>
            <a:endParaRPr lang="en-US" sz="2400" b="1" dirty="0">
              <a:latin typeface="+mj-lt"/>
            </a:endParaRPr>
          </a:p>
          <a:p>
            <a:pPr marL="408100" indent="-408100"/>
            <a:endParaRPr lang="en-US" sz="2400" b="1" dirty="0">
              <a:latin typeface="+mj-lt"/>
            </a:endParaRPr>
          </a:p>
          <a:p>
            <a:pPr marL="408100" indent="-408100"/>
            <a:endParaRPr lang="en-US" sz="2400" dirty="0">
              <a:latin typeface="+mj-lt"/>
            </a:endParaRPr>
          </a:p>
          <a:p>
            <a:pPr marL="408100" indent="-408100"/>
            <a:endParaRPr lang="en-US" sz="2400" dirty="0">
              <a:latin typeface="+mj-lt"/>
            </a:endParaRPr>
          </a:p>
          <a:p>
            <a:pPr marL="408100" indent="-408100"/>
            <a:endParaRPr lang="en-US" sz="2400" dirty="0">
              <a:latin typeface="+mj-lt"/>
            </a:endParaRPr>
          </a:p>
          <a:p>
            <a:pPr marL="1169886" lvl="1" indent="-408100">
              <a:buFont typeface="+mj-lt"/>
              <a:buAutoNum type="arabicPeriod"/>
            </a:pPr>
            <a:endParaRPr lang="en-US" sz="2400" dirty="0">
              <a:latin typeface="+mj-lt"/>
            </a:endParaRPr>
          </a:p>
          <a:p>
            <a:pPr marL="408100" indent="-408100"/>
            <a:endParaRPr lang="en-US" sz="2400" dirty="0">
              <a:latin typeface="+mj-lt"/>
            </a:endParaRPr>
          </a:p>
        </p:txBody>
      </p:sp>
      <p:pic>
        <p:nvPicPr>
          <p:cNvPr id="6147" name="Picture 3" descr="D:\Pictures\SMSA CSE Arabic - edited.jpg"/>
          <p:cNvPicPr>
            <a:picLocks noChangeAspect="1" noChangeArrowheads="1"/>
          </p:cNvPicPr>
          <p:nvPr/>
        </p:nvPicPr>
        <p:blipFill>
          <a:blip r:embed="rId2" cstate="print"/>
          <a:srcRect/>
          <a:stretch>
            <a:fillRect/>
          </a:stretch>
        </p:blipFill>
        <p:spPr bwMode="auto">
          <a:xfrm>
            <a:off x="8456612" y="914400"/>
            <a:ext cx="2752726" cy="2290208"/>
          </a:xfrm>
          <a:prstGeom prst="rect">
            <a:avLst/>
          </a:prstGeom>
          <a:noFill/>
        </p:spPr>
      </p:pic>
      <p:pic>
        <p:nvPicPr>
          <p:cNvPr id="8" name="Picture 7" descr="Smartship Logo.JPG"/>
          <p:cNvPicPr>
            <a:picLocks noChangeAspect="1"/>
          </p:cNvPicPr>
          <p:nvPr/>
        </p:nvPicPr>
        <p:blipFill>
          <a:blip r:embed="rId3" cstate="print"/>
          <a:stretch>
            <a:fillRect/>
          </a:stretch>
        </p:blipFill>
        <p:spPr>
          <a:xfrm>
            <a:off x="5637212" y="3276600"/>
            <a:ext cx="3970116" cy="838200"/>
          </a:xfrm>
          <a:prstGeom prst="rect">
            <a:avLst/>
          </a:prstGeom>
        </p:spPr>
      </p:pic>
      <p:sp>
        <p:nvSpPr>
          <p:cNvPr id="4" name="TextBox 3">
            <a:extLst>
              <a:ext uri="{FF2B5EF4-FFF2-40B4-BE49-F238E27FC236}">
                <a16:creationId xmlns:a16="http://schemas.microsoft.com/office/drawing/2014/main" id="{926319CC-1245-B80F-2CCA-8150AA0A154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92F717CB-149D-7BCB-6955-CE0CB061799C}"/>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6148" name="Picture 4" descr="D:\Pictures\CSE SMSA Employee Pic.JPG"/>
          <p:cNvPicPr>
            <a:picLocks noChangeAspect="1" noChangeArrowheads="1"/>
          </p:cNvPicPr>
          <p:nvPr/>
        </p:nvPicPr>
        <p:blipFill>
          <a:blip r:embed="rId5" cstate="print"/>
          <a:srcRect/>
          <a:stretch>
            <a:fillRect/>
          </a:stretch>
        </p:blipFill>
        <p:spPr bwMode="auto">
          <a:xfrm>
            <a:off x="10056812" y="3276600"/>
            <a:ext cx="1884515" cy="335323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 calcmode="lin" valueType="num">
                                      <p:cBhvr>
                                        <p:cTn id="11" dur="500" fill="hold"/>
                                        <p:tgtEl>
                                          <p:spTgt spid="6147"/>
                                        </p:tgtEl>
                                        <p:attrNameLst>
                                          <p:attrName>ppt_w</p:attrName>
                                        </p:attrNameLst>
                                      </p:cBhvr>
                                      <p:tavLst>
                                        <p:tav tm="0">
                                          <p:val>
                                            <p:fltVal val="0"/>
                                          </p:val>
                                        </p:tav>
                                        <p:tav tm="100000">
                                          <p:val>
                                            <p:strVal val="#ppt_w"/>
                                          </p:val>
                                        </p:tav>
                                      </p:tavLst>
                                    </p:anim>
                                    <p:anim calcmode="lin" valueType="num">
                                      <p:cBhvr>
                                        <p:cTn id="12" dur="500" fill="hold"/>
                                        <p:tgtEl>
                                          <p:spTgt spid="6147"/>
                                        </p:tgtEl>
                                        <p:attrNameLst>
                                          <p:attrName>ppt_h</p:attrName>
                                        </p:attrNameLst>
                                      </p:cBhvr>
                                      <p:tavLst>
                                        <p:tav tm="0">
                                          <p:val>
                                            <p:fltVal val="0"/>
                                          </p:val>
                                        </p:tav>
                                        <p:tav tm="100000">
                                          <p:val>
                                            <p:strVal val="#ppt_h"/>
                                          </p:val>
                                        </p:tav>
                                      </p:tavLst>
                                    </p:anim>
                                    <p:animEffect transition="in" filter="fade">
                                      <p:cBhvr>
                                        <p:cTn id="13" dur="500"/>
                                        <p:tgtEl>
                                          <p:spTgt spid="61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6148"/>
                                        </p:tgtEl>
                                        <p:attrNameLst>
                                          <p:attrName>style.visibility</p:attrName>
                                        </p:attrNameLst>
                                      </p:cBhvr>
                                      <p:to>
                                        <p:strVal val="visible"/>
                                      </p:to>
                                    </p:set>
                                    <p:anim calcmode="lin" valueType="num">
                                      <p:cBhvr>
                                        <p:cTn id="48" dur="500" fill="hold"/>
                                        <p:tgtEl>
                                          <p:spTgt spid="6148"/>
                                        </p:tgtEl>
                                        <p:attrNameLst>
                                          <p:attrName>ppt_w</p:attrName>
                                        </p:attrNameLst>
                                      </p:cBhvr>
                                      <p:tavLst>
                                        <p:tav tm="0">
                                          <p:val>
                                            <p:fltVal val="0"/>
                                          </p:val>
                                        </p:tav>
                                        <p:tav tm="100000">
                                          <p:val>
                                            <p:strVal val="#ppt_w"/>
                                          </p:val>
                                        </p:tav>
                                      </p:tavLst>
                                    </p:anim>
                                    <p:anim calcmode="lin" valueType="num">
                                      <p:cBhvr>
                                        <p:cTn id="49" dur="500" fill="hold"/>
                                        <p:tgtEl>
                                          <p:spTgt spid="6148"/>
                                        </p:tgtEl>
                                        <p:attrNameLst>
                                          <p:attrName>ppt_h</p:attrName>
                                        </p:attrNameLst>
                                      </p:cBhvr>
                                      <p:tavLst>
                                        <p:tav tm="0">
                                          <p:val>
                                            <p:fltVal val="0"/>
                                          </p:val>
                                        </p:tav>
                                        <p:tav tm="100000">
                                          <p:val>
                                            <p:strVal val="#ppt_h"/>
                                          </p:val>
                                        </p:tav>
                                      </p:tavLst>
                                    </p:anim>
                                    <p:animEffect transition="in" filter="fade">
                                      <p:cBhvr>
                                        <p:cTn id="50" dur="500"/>
                                        <p:tgtEl>
                                          <p:spTgt spid="61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10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1000"/>
                                        <p:tgtEl>
                                          <p:spTgt spid="3">
                                            <p:txEl>
                                              <p:pRg st="10" end="1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11" end="11"/>
                                            </p:txEl>
                                          </p:spTgt>
                                        </p:tgtEl>
                                        <p:attrNameLst>
                                          <p:attrName>style.visibility</p:attrName>
                                        </p:attrNameLst>
                                      </p:cBhvr>
                                      <p:to>
                                        <p:strVal val="visible"/>
                                      </p:to>
                                    </p:set>
                                    <p:animEffect transition="in" filter="fade">
                                      <p:cBhvr>
                                        <p:cTn id="80" dur="1000"/>
                                        <p:tgtEl>
                                          <p:spTgt spid="3">
                                            <p:txEl>
                                              <p:pRg st="11" end="11"/>
                                            </p:txEl>
                                          </p:spTgt>
                                        </p:tgtEl>
                                      </p:cBhvr>
                                    </p:animEffect>
                                  </p:childTnLst>
                                </p:cTn>
                              </p:par>
                              <p:par>
                                <p:cTn id="81" presetID="53"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fltVal val="0"/>
                                          </p:val>
                                        </p:tav>
                                        <p:tav tm="100000">
                                          <p:val>
                                            <p:strVal val="#ppt_w"/>
                                          </p:val>
                                        </p:tav>
                                      </p:tavLst>
                                    </p:anim>
                                    <p:anim calcmode="lin" valueType="num">
                                      <p:cBhvr>
                                        <p:cTn id="84" dur="500" fill="hold"/>
                                        <p:tgtEl>
                                          <p:spTgt spid="8"/>
                                        </p:tgtEl>
                                        <p:attrNameLst>
                                          <p:attrName>ppt_h</p:attrName>
                                        </p:attrNameLst>
                                      </p:cBhvr>
                                      <p:tavLst>
                                        <p:tav tm="0">
                                          <p:val>
                                            <p:fltVal val="0"/>
                                          </p:val>
                                        </p:tav>
                                        <p:tav tm="100000">
                                          <p:val>
                                            <p:strVal val="#ppt_h"/>
                                          </p:val>
                                        </p:tav>
                                      </p:tavLst>
                                    </p:anim>
                                    <p:animEffect transition="in" filter="fade">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507868" y="914400"/>
            <a:ext cx="11071516" cy="609600"/>
          </a:xfrm>
          <a:solidFill>
            <a:schemeClr val="accent6">
              <a:lumMod val="75000"/>
            </a:schemeClr>
          </a:solidFill>
        </p:spPr>
        <p:txBody>
          <a:bodyPr anchor="ctr" anchorCtr="0">
            <a:noAutofit/>
          </a:bodyPr>
          <a:lstStyle/>
          <a:p>
            <a:pPr algn="ctr"/>
            <a:r>
              <a:rPr lang="en-US" sz="2800" dirty="0">
                <a:solidFill>
                  <a:schemeClr val="bg1"/>
                </a:solidFill>
              </a:rPr>
              <a:t>Who is responsible for packaging?</a:t>
            </a:r>
          </a:p>
        </p:txBody>
      </p:sp>
      <p:sp>
        <p:nvSpPr>
          <p:cNvPr id="10" name="Content Placeholder 9"/>
          <p:cNvSpPr>
            <a:spLocks noGrp="1"/>
          </p:cNvSpPr>
          <p:nvPr>
            <p:ph sz="half" idx="2"/>
          </p:nvPr>
        </p:nvSpPr>
        <p:spPr>
          <a:xfrm rot="20750317">
            <a:off x="406294" y="1941458"/>
            <a:ext cx="5385514" cy="838200"/>
          </a:xfrm>
        </p:spPr>
        <p:txBody>
          <a:bodyPr>
            <a:noAutofit/>
          </a:bodyPr>
          <a:lstStyle/>
          <a:p>
            <a:pPr algn="ctr">
              <a:buNone/>
            </a:pPr>
            <a:r>
              <a:rPr lang="en-US" sz="6000" dirty="0"/>
              <a:t>SHIPPER</a:t>
            </a:r>
          </a:p>
        </p:txBody>
      </p:sp>
      <p:sp>
        <p:nvSpPr>
          <p:cNvPr id="12" name="Content Placeholder 11"/>
          <p:cNvSpPr>
            <a:spLocks noGrp="1"/>
          </p:cNvSpPr>
          <p:nvPr>
            <p:ph sz="quarter" idx="4"/>
          </p:nvPr>
        </p:nvSpPr>
        <p:spPr>
          <a:xfrm rot="20483819">
            <a:off x="609442" y="4648200"/>
            <a:ext cx="5387630" cy="1295400"/>
          </a:xfrm>
        </p:spPr>
        <p:txBody>
          <a:bodyPr/>
          <a:lstStyle/>
          <a:p>
            <a:pPr lvl="0" algn="ctr">
              <a:buNone/>
              <a:defRPr/>
            </a:pPr>
            <a:r>
              <a:rPr lang="en-US" sz="4800" b="1" dirty="0"/>
              <a:t>COURIER</a:t>
            </a:r>
          </a:p>
          <a:p>
            <a:pPr lvl="0" algn="ctr">
              <a:buNone/>
              <a:defRPr/>
            </a:pPr>
            <a:r>
              <a:rPr lang="en-US" b="1" dirty="0"/>
              <a:t>You ( SMSA Employee)</a:t>
            </a:r>
          </a:p>
          <a:p>
            <a:endParaRPr lang="en-US" dirty="0"/>
          </a:p>
        </p:txBody>
      </p:sp>
      <p:pic>
        <p:nvPicPr>
          <p:cNvPr id="15" name="Content Placeholder 5" descr="ist2_1720715_big_box.jpg"/>
          <p:cNvPicPr>
            <a:picLocks noChangeAspect="1"/>
          </p:cNvPicPr>
          <p:nvPr/>
        </p:nvPicPr>
        <p:blipFill>
          <a:blip r:embed="rId3" cstate="print"/>
          <a:stretch>
            <a:fillRect/>
          </a:stretch>
        </p:blipFill>
        <p:spPr>
          <a:xfrm>
            <a:off x="7161212" y="1828800"/>
            <a:ext cx="3352801" cy="1524000"/>
          </a:xfrm>
          <a:prstGeom prst="rect">
            <a:avLst/>
          </a:prstGeom>
        </p:spPr>
      </p:pic>
      <p:sp>
        <p:nvSpPr>
          <p:cNvPr id="17" name="Text Placeholder 8"/>
          <p:cNvSpPr txBox="1">
            <a:spLocks/>
          </p:cNvSpPr>
          <p:nvPr/>
        </p:nvSpPr>
        <p:spPr>
          <a:xfrm>
            <a:off x="609441" y="3581400"/>
            <a:ext cx="11071516" cy="609600"/>
          </a:xfrm>
          <a:prstGeom prst="rect">
            <a:avLst/>
          </a:prstGeom>
          <a:solidFill>
            <a:schemeClr val="accent6">
              <a:lumMod val="75000"/>
            </a:schemeClr>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a:solidFill>
                  <a:schemeClr val="bg1"/>
                </a:solidFill>
              </a:rPr>
              <a:t>Who is responsible in accepting the shipment?</a:t>
            </a:r>
            <a:endParaRPr kumimoji="0" lang="en-US" sz="2800" b="1" i="0" u="none" strike="noStrike" kern="1200" cap="none" spc="0" normalizeH="0" baseline="0" noProof="0" dirty="0">
              <a:ln>
                <a:noFill/>
              </a:ln>
              <a:solidFill>
                <a:schemeClr val="bg1"/>
              </a:solidFill>
              <a:effectLst/>
              <a:uLnTx/>
              <a:uFillTx/>
              <a:latin typeface="+mn-lt"/>
              <a:ea typeface="+mn-ea"/>
              <a:cs typeface="+mn-cs"/>
            </a:endParaRPr>
          </a:p>
        </p:txBody>
      </p:sp>
      <p:pic>
        <p:nvPicPr>
          <p:cNvPr id="13313" name="Picture 1" descr="F:\SMSA\SMSA\MODULES\001 AA SMSA ACADEMY MODULES\SMSA GO &amp; S\Materials &amp; Manual Development\7-Proper Packaging\images.jpg"/>
          <p:cNvPicPr>
            <a:picLocks noChangeAspect="1" noChangeArrowheads="1"/>
          </p:cNvPicPr>
          <p:nvPr/>
        </p:nvPicPr>
        <p:blipFill>
          <a:blip r:embed="rId4" cstate="print"/>
          <a:srcRect/>
          <a:stretch>
            <a:fillRect/>
          </a:stretch>
        </p:blipFill>
        <p:spPr bwMode="auto">
          <a:xfrm>
            <a:off x="6297559" y="4495801"/>
            <a:ext cx="4062942" cy="2028305"/>
          </a:xfrm>
          <a:prstGeom prst="rect">
            <a:avLst/>
          </a:prstGeom>
          <a:noFill/>
        </p:spPr>
      </p:pic>
      <p:sp>
        <p:nvSpPr>
          <p:cNvPr id="2" name="TextBox 1">
            <a:extLst>
              <a:ext uri="{FF2B5EF4-FFF2-40B4-BE49-F238E27FC236}">
                <a16:creationId xmlns:a16="http://schemas.microsoft.com/office/drawing/2014/main" id="{7418B6B5-5E44-32C4-795E-336CB4B384D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2E504E9B-F823-31B0-FBA5-3273BE7543A5}"/>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Scale>
                                      <p:cBhvr>
                                        <p:cTn id="14"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
                                            <p:txEl>
                                              <p:pRg st="0" end="0"/>
                                            </p:txEl>
                                          </p:spTgt>
                                        </p:tgtEl>
                                        <p:attrNameLst>
                                          <p:attrName>ppt_x</p:attrName>
                                          <p:attrName>ppt_y</p:attrName>
                                        </p:attrNameLst>
                                      </p:cBhvr>
                                    </p:animMotion>
                                    <p:animEffect transition="in" filter="fade">
                                      <p:cBhvr>
                                        <p:cTn id="16" dur="10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1" nodeType="clickEffect">
                                  <p:stCondLst>
                                    <p:cond delay="0"/>
                                  </p:stCondLst>
                                  <p:childTnLst>
                                    <p:animRot by="21600000">
                                      <p:cBhvr>
                                        <p:cTn id="20" dur="2000" fill="hold"/>
                                        <p:tgtEl>
                                          <p:spTgt spid="10">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Scale>
                                      <p:cBhvr>
                                        <p:cTn id="25"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xEl>
                                              <p:pRg st="0" end="0"/>
                                            </p:txEl>
                                          </p:spTgt>
                                        </p:tgtEl>
                                        <p:attrNameLst>
                                          <p:attrName>ppt_x</p:attrName>
                                          <p:attrName>ppt_y</p:attrName>
                                        </p:attrNameLst>
                                      </p:cBhvr>
                                    </p:animMotion>
                                    <p:animEffect transition="in" filter="fade">
                                      <p:cBhvr>
                                        <p:cTn id="27" dur="10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Scale>
                                      <p:cBhvr>
                                        <p:cTn id="32"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
                                            <p:txEl>
                                              <p:pRg st="1" end="1"/>
                                            </p:txEl>
                                          </p:spTgt>
                                        </p:tgtEl>
                                        <p:attrNameLst>
                                          <p:attrName>ppt_x</p:attrName>
                                          <p:attrName>ppt_y</p:attrName>
                                        </p:attrNameLst>
                                      </p:cBhvr>
                                    </p:animMotion>
                                    <p:animEffect transition="in" filter="fade">
                                      <p:cBhvr>
                                        <p:cTn id="34" dur="10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1" nodeType="clickEffect">
                                  <p:stCondLst>
                                    <p:cond delay="0"/>
                                  </p:stCondLst>
                                  <p:childTnLst>
                                    <p:animRot by="21600000">
                                      <p:cBhvr>
                                        <p:cTn id="38" dur="2000" fill="hold"/>
                                        <p:tgtEl>
                                          <p:spTgt spid="12">
                                            <p:txEl>
                                              <p:pRg st="0" end="0"/>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1" nodeType="clickEffect">
                                  <p:stCondLst>
                                    <p:cond delay="0"/>
                                  </p:stCondLst>
                                  <p:childTnLst>
                                    <p:animRot by="21600000">
                                      <p:cBhvr>
                                        <p:cTn id="42" dur="2000" fill="hold"/>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2" grpId="0" build="p"/>
      <p:bldP spid="12" grpId="1"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r>
              <a:rPr lang="en-US" b="1" dirty="0">
                <a:solidFill>
                  <a:srgbClr val="FF0000"/>
                </a:solidFill>
              </a:rPr>
              <a:t>Shipment with Strings and Ropes</a:t>
            </a:r>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Scenario</a:t>
            </a:r>
          </a:p>
        </p:txBody>
      </p:sp>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schemeClr val="bg1"/>
                </a:solidFill>
                <a:effectLst/>
                <a:uLnTx/>
                <a:uFillTx/>
                <a:latin typeface="Arial" pitchFamily="34" charset="0"/>
                <a:cs typeface="Arial" pitchFamily="34" charset="0"/>
              </a:rPr>
              <a:t>Corrective Action</a:t>
            </a:r>
          </a:p>
        </p:txBody>
      </p:sp>
      <p:pic>
        <p:nvPicPr>
          <p:cNvPr id="15" name="Picture 14" descr="index.jpg"/>
          <p:cNvPicPr>
            <a:picLocks noChangeAspect="1"/>
          </p:cNvPicPr>
          <p:nvPr/>
        </p:nvPicPr>
        <p:blipFill>
          <a:blip r:embed="rId3" cstate="print"/>
          <a:stretch>
            <a:fillRect/>
          </a:stretch>
        </p:blipFill>
        <p:spPr>
          <a:xfrm>
            <a:off x="812589" y="4572001"/>
            <a:ext cx="2120348" cy="1590675"/>
          </a:xfrm>
          <a:prstGeom prst="rect">
            <a:avLst/>
          </a:prstGeom>
        </p:spPr>
      </p:pic>
      <p:pic>
        <p:nvPicPr>
          <p:cNvPr id="16" name="Picture 15" descr="telliegrams-favor-boxes.jpg"/>
          <p:cNvPicPr>
            <a:picLocks noChangeAspect="1"/>
          </p:cNvPicPr>
          <p:nvPr/>
        </p:nvPicPr>
        <p:blipFill>
          <a:blip r:embed="rId4" cstate="print"/>
          <a:stretch>
            <a:fillRect/>
          </a:stretch>
        </p:blipFill>
        <p:spPr>
          <a:xfrm>
            <a:off x="2539338" y="2819400"/>
            <a:ext cx="3351927" cy="2357438"/>
          </a:xfrm>
          <a:prstGeom prst="rect">
            <a:avLst/>
          </a:prstGeom>
        </p:spPr>
      </p:pic>
      <p:sp>
        <p:nvSpPr>
          <p:cNvPr id="18"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2" name="TextBox 1">
            <a:extLst>
              <a:ext uri="{FF2B5EF4-FFF2-40B4-BE49-F238E27FC236}">
                <a16:creationId xmlns:a16="http://schemas.microsoft.com/office/drawing/2014/main" id="{826078AB-0B24-39E7-A65D-B7A80BAC172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9FDE817D-FF42-53E9-76B6-715C35161281}"/>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endParaRPr lang="en-US" sz="2800" dirty="0"/>
          </a:p>
          <a:p>
            <a:r>
              <a:rPr lang="en-US" sz="2800" dirty="0"/>
              <a:t>Strings </a:t>
            </a:r>
            <a:r>
              <a:rPr lang="en-US" sz="2800" dirty="0">
                <a:solidFill>
                  <a:srgbClr val="FF0000"/>
                </a:solidFill>
              </a:rPr>
              <a:t>must be removed </a:t>
            </a:r>
            <a:r>
              <a:rPr lang="en-US" sz="2800" dirty="0"/>
              <a:t>from the shipment and </a:t>
            </a:r>
            <a:r>
              <a:rPr lang="en-US" sz="2800" dirty="0">
                <a:solidFill>
                  <a:srgbClr val="FF0000"/>
                </a:solidFill>
              </a:rPr>
              <a:t>re-taped</a:t>
            </a:r>
            <a:r>
              <a:rPr lang="en-US" sz="2800" dirty="0"/>
              <a:t> with our approved tape </a:t>
            </a:r>
          </a:p>
          <a:p>
            <a:pPr lvl="1"/>
            <a:r>
              <a:rPr lang="en-US" sz="2200" dirty="0">
                <a:solidFill>
                  <a:srgbClr val="FF0000"/>
                </a:solidFill>
              </a:rPr>
              <a:t>Note: </a:t>
            </a:r>
            <a:r>
              <a:rPr lang="en-US" sz="2200" dirty="0"/>
              <a:t>strings may get entangled in our conveyors and cause problems in our network and might as well damage the shipment.</a:t>
            </a:r>
          </a:p>
          <a:p>
            <a:endParaRPr lang="en-US" sz="2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80">
                                          <p:stCondLst>
                                            <p:cond delay="0"/>
                                          </p:stCondLst>
                                        </p:cTn>
                                        <p:tgtEl>
                                          <p:spTgt spid="10">
                                            <p:txEl>
                                              <p:pRg st="0" end="0"/>
                                            </p:txEl>
                                          </p:spTgt>
                                        </p:tgtEl>
                                      </p:cBhvr>
                                    </p:animEffect>
                                    <p:anim calcmode="lin" valueType="num">
                                      <p:cBhvr>
                                        <p:cTn id="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xEl>
                                              <p:pRg st="0" end="0"/>
                                            </p:txEl>
                                          </p:spTgt>
                                        </p:tgtEl>
                                      </p:cBhvr>
                                      <p:to x="100000" y="60000"/>
                                    </p:animScale>
                                    <p:animScale>
                                      <p:cBhvr>
                                        <p:cTn id="14" dur="166" decel="50000">
                                          <p:stCondLst>
                                            <p:cond delay="676"/>
                                          </p:stCondLst>
                                        </p:cTn>
                                        <p:tgtEl>
                                          <p:spTgt spid="10">
                                            <p:txEl>
                                              <p:pRg st="0" end="0"/>
                                            </p:txEl>
                                          </p:spTgt>
                                        </p:tgtEl>
                                      </p:cBhvr>
                                      <p:to x="100000" y="100000"/>
                                    </p:animScale>
                                    <p:animScale>
                                      <p:cBhvr>
                                        <p:cTn id="15" dur="26">
                                          <p:stCondLst>
                                            <p:cond delay="1312"/>
                                          </p:stCondLst>
                                        </p:cTn>
                                        <p:tgtEl>
                                          <p:spTgt spid="10">
                                            <p:txEl>
                                              <p:pRg st="0" end="0"/>
                                            </p:txEl>
                                          </p:spTgt>
                                        </p:tgtEl>
                                      </p:cBhvr>
                                      <p:to x="100000" y="80000"/>
                                    </p:animScale>
                                    <p:animScale>
                                      <p:cBhvr>
                                        <p:cTn id="16" dur="166" decel="50000">
                                          <p:stCondLst>
                                            <p:cond delay="1338"/>
                                          </p:stCondLst>
                                        </p:cTn>
                                        <p:tgtEl>
                                          <p:spTgt spid="10">
                                            <p:txEl>
                                              <p:pRg st="0" end="0"/>
                                            </p:txEl>
                                          </p:spTgt>
                                        </p:tgtEl>
                                      </p:cBhvr>
                                      <p:to x="100000" y="100000"/>
                                    </p:animScale>
                                    <p:animScale>
                                      <p:cBhvr>
                                        <p:cTn id="17" dur="26">
                                          <p:stCondLst>
                                            <p:cond delay="1642"/>
                                          </p:stCondLst>
                                        </p:cTn>
                                        <p:tgtEl>
                                          <p:spTgt spid="10">
                                            <p:txEl>
                                              <p:pRg st="0" end="0"/>
                                            </p:txEl>
                                          </p:spTgt>
                                        </p:tgtEl>
                                      </p:cBhvr>
                                      <p:to x="100000" y="90000"/>
                                    </p:animScale>
                                    <p:animScale>
                                      <p:cBhvr>
                                        <p:cTn id="18" dur="166" decel="50000">
                                          <p:stCondLst>
                                            <p:cond delay="1668"/>
                                          </p:stCondLst>
                                        </p:cTn>
                                        <p:tgtEl>
                                          <p:spTgt spid="10">
                                            <p:txEl>
                                              <p:pRg st="0" end="0"/>
                                            </p:txEl>
                                          </p:spTgt>
                                        </p:tgtEl>
                                      </p:cBhvr>
                                      <p:to x="100000" y="100000"/>
                                    </p:animScale>
                                    <p:animScale>
                                      <p:cBhvr>
                                        <p:cTn id="19" dur="26">
                                          <p:stCondLst>
                                            <p:cond delay="1808"/>
                                          </p:stCondLst>
                                        </p:cTn>
                                        <p:tgtEl>
                                          <p:spTgt spid="10">
                                            <p:txEl>
                                              <p:pRg st="0" end="0"/>
                                            </p:txEl>
                                          </p:spTgt>
                                        </p:tgtEl>
                                      </p:cBhvr>
                                      <p:to x="100000" y="95000"/>
                                    </p:animScale>
                                    <p:animScale>
                                      <p:cBhvr>
                                        <p:cTn id="20" dur="166" decel="50000">
                                          <p:stCondLst>
                                            <p:cond delay="1834"/>
                                          </p:stCondLst>
                                        </p:cTn>
                                        <p:tgtEl>
                                          <p:spTgt spid="1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Scale>
                                      <p:cBhvr>
                                        <p:cTn id="2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5"/>
                                        </p:tgtEl>
                                        <p:attrNameLst>
                                          <p:attrName>ppt_x</p:attrName>
                                          <p:attrName>ppt_y</p:attrName>
                                        </p:attrNameLst>
                                      </p:cBhvr>
                                    </p:animMotion>
                                    <p:animEffect transition="in" filter="fade">
                                      <p:cBhvr>
                                        <p:cTn id="27" dur="1000"/>
                                        <p:tgtEl>
                                          <p:spTgt spid="15"/>
                                        </p:tgtEl>
                                      </p:cBhvr>
                                    </p:animEffect>
                                  </p:childTnLst>
                                </p:cTn>
                              </p:par>
                              <p:par>
                                <p:cTn id="28" presetID="5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Scale>
                                      <p:cBhvr>
                                        <p:cTn id="3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6"/>
                                        </p:tgtEl>
                                        <p:attrNameLst>
                                          <p:attrName>ppt_x</p:attrName>
                                          <p:attrName>ppt_y</p:attrName>
                                        </p:attrNameLst>
                                      </p:cBhvr>
                                    </p:animMotion>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Scale>
                                      <p:cBhvr>
                                        <p:cTn id="37"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2">
                                            <p:txEl>
                                              <p:pRg st="1" end="1"/>
                                            </p:txEl>
                                          </p:spTgt>
                                        </p:tgtEl>
                                        <p:attrNameLst>
                                          <p:attrName>ppt_x</p:attrName>
                                          <p:attrName>ppt_y</p:attrName>
                                        </p:attrNameLst>
                                      </p:cBhvr>
                                    </p:animMotion>
                                    <p:animEffect transition="in" filter="fade">
                                      <p:cBhvr>
                                        <p:cTn id="39" dur="1000"/>
                                        <p:tgtEl>
                                          <p:spTgt spid="12">
                                            <p:txEl>
                                              <p:pRg st="1" end="1"/>
                                            </p:txEl>
                                          </p:spTgt>
                                        </p:tgtEl>
                                      </p:cBhvr>
                                    </p:animEffect>
                                  </p:childTnLst>
                                </p:cTn>
                              </p:par>
                              <p:par>
                                <p:cTn id="40" presetID="52" presetClass="entr" presetSubtype="0" fill="hold" nodeType="with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Scale>
                                      <p:cBhvr>
                                        <p:cTn id="42" dur="1000" decel="50000" fill="hold">
                                          <p:stCondLst>
                                            <p:cond delay="0"/>
                                          </p:stCondLst>
                                        </p:cTn>
                                        <p:tgtEl>
                                          <p:spTgt spid="1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2">
                                            <p:txEl>
                                              <p:pRg st="2" end="2"/>
                                            </p:txEl>
                                          </p:spTgt>
                                        </p:tgtEl>
                                        <p:attrNameLst>
                                          <p:attrName>ppt_x</p:attrName>
                                          <p:attrName>ppt_y</p:attrName>
                                        </p:attrNameLst>
                                      </p:cBhvr>
                                    </p:animMotion>
                                    <p:animEffect transition="in" filter="fade">
                                      <p:cBhvr>
                                        <p:cTn id="44" dur="10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lide(fromTop)">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r>
              <a:rPr lang="en-US" b="1" dirty="0">
                <a:solidFill>
                  <a:srgbClr val="FF0000"/>
                </a:solidFill>
              </a:rPr>
              <a:t>Tape</a:t>
            </a:r>
          </a:p>
          <a:p>
            <a:pPr lvl="1"/>
            <a:r>
              <a:rPr lang="en-US" dirty="0"/>
              <a:t>Shipment tape with </a:t>
            </a:r>
            <a:r>
              <a:rPr lang="en-US" dirty="0">
                <a:solidFill>
                  <a:srgbClr val="FF0000"/>
                </a:solidFill>
              </a:rPr>
              <a:t>cellophane tapes, masking tape and water activated tapes</a:t>
            </a:r>
          </a:p>
          <a:p>
            <a:endParaRPr lang="en-US" dirty="0"/>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Specifics:</a:t>
            </a:r>
          </a:p>
        </p:txBody>
      </p:sp>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marR="0" lvl="0" algn="ctr" defTabSz="914400" eaLnBrk="1" fontAlgn="auto" hangingPunct="1">
              <a:lnSpc>
                <a:spcPct val="100000"/>
              </a:lnSpc>
              <a:spcAft>
                <a:spcPts val="0"/>
              </a:spcAft>
              <a:buClr>
                <a:schemeClr val="accent3"/>
              </a:buClr>
              <a:buSzPct val="95000"/>
              <a:buNone/>
              <a:tabLst/>
              <a:defRPr/>
            </a:pPr>
            <a:r>
              <a:rPr lang="en-US" sz="2900" b="1" dirty="0">
                <a:solidFill>
                  <a:schemeClr val="bg1"/>
                </a:solidFill>
                <a:latin typeface="Arial" pitchFamily="34" charset="0"/>
                <a:cs typeface="Arial" pitchFamily="34" charset="0"/>
              </a:rPr>
              <a:t>Features/ Restrictions</a:t>
            </a:r>
          </a:p>
        </p:txBody>
      </p:sp>
      <p:pic>
        <p:nvPicPr>
          <p:cNvPr id="15" name="Picture 14" descr="water_activated_gummed_tape.jpg"/>
          <p:cNvPicPr>
            <a:picLocks noChangeAspect="1"/>
          </p:cNvPicPr>
          <p:nvPr/>
        </p:nvPicPr>
        <p:blipFill>
          <a:blip r:embed="rId3" cstate="print"/>
          <a:stretch>
            <a:fillRect/>
          </a:stretch>
        </p:blipFill>
        <p:spPr>
          <a:xfrm>
            <a:off x="914162" y="4114800"/>
            <a:ext cx="2539339" cy="1428750"/>
          </a:xfrm>
          <a:prstGeom prst="rect">
            <a:avLst/>
          </a:prstGeom>
        </p:spPr>
      </p:pic>
      <p:pic>
        <p:nvPicPr>
          <p:cNvPr id="16" name="Picture 15" descr="it0.jpg"/>
          <p:cNvPicPr>
            <a:picLocks noChangeAspect="1"/>
          </p:cNvPicPr>
          <p:nvPr/>
        </p:nvPicPr>
        <p:blipFill>
          <a:blip r:embed="rId4" cstate="print"/>
          <a:stretch>
            <a:fillRect/>
          </a:stretch>
        </p:blipFill>
        <p:spPr>
          <a:xfrm rot="2819027">
            <a:off x="4008457" y="4072883"/>
            <a:ext cx="1434555" cy="1695829"/>
          </a:xfrm>
          <a:prstGeom prst="rect">
            <a:avLst/>
          </a:prstGeom>
        </p:spPr>
      </p:pic>
      <p:sp>
        <p:nvSpPr>
          <p:cNvPr id="18"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2" name="TextBox 1">
            <a:extLst>
              <a:ext uri="{FF2B5EF4-FFF2-40B4-BE49-F238E27FC236}">
                <a16:creationId xmlns:a16="http://schemas.microsoft.com/office/drawing/2014/main" id="{5B42D8E4-492F-DCBE-DF69-4DE3FCBB1A6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ED078A46-22AF-F5CD-9935-38CF24508BCE}"/>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endParaRPr lang="en-US" sz="2400" dirty="0"/>
          </a:p>
          <a:p>
            <a:r>
              <a:rPr lang="en-US" sz="2400" dirty="0"/>
              <a:t>Kindly </a:t>
            </a:r>
            <a:r>
              <a:rPr lang="en-US" sz="2400" dirty="0">
                <a:solidFill>
                  <a:srgbClr val="FF0000"/>
                </a:solidFill>
              </a:rPr>
              <a:t>advise the customer</a:t>
            </a:r>
            <a:r>
              <a:rPr lang="en-US" sz="2400" dirty="0"/>
              <a:t> </a:t>
            </a:r>
            <a:r>
              <a:rPr lang="en-US" sz="2400" dirty="0">
                <a:solidFill>
                  <a:srgbClr val="FF0000"/>
                </a:solidFill>
              </a:rPr>
              <a:t>not to use these tapes</a:t>
            </a:r>
            <a:r>
              <a:rPr lang="en-US" sz="2400" dirty="0"/>
              <a:t> and educate them that these type of binding will not survive the transit. </a:t>
            </a:r>
          </a:p>
          <a:p>
            <a:r>
              <a:rPr lang="en-US" sz="2400" dirty="0">
                <a:solidFill>
                  <a:srgbClr val="FF0000"/>
                </a:solidFill>
              </a:rPr>
              <a:t>Show them the approved tap</a:t>
            </a:r>
            <a:r>
              <a:rPr lang="en-US" sz="2400" dirty="0"/>
              <a:t>e that has a good adhesive and sturdy enough to with stand the handling of the network.</a:t>
            </a:r>
          </a:p>
          <a:p>
            <a:pPr>
              <a:buNone/>
            </a:pPr>
            <a:endParaRPr lang="en-US" sz="24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Scale>
                                      <p:cBhvr>
                                        <p:cTn id="12" dur="1000" decel="50000" fill="hold">
                                          <p:stCondLst>
                                            <p:cond delay="0"/>
                                          </p:stCondLst>
                                        </p:cTn>
                                        <p:tgtEl>
                                          <p:spTgt spid="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xEl>
                                              <p:pRg st="1" end="1"/>
                                            </p:txEl>
                                          </p:spTgt>
                                        </p:tgtEl>
                                        <p:attrNameLst>
                                          <p:attrName>ppt_x</p:attrName>
                                          <p:attrName>ppt_y</p:attrName>
                                        </p:attrNameLst>
                                      </p:cBhvr>
                                    </p:animMotion>
                                    <p:animEffect transition="in" filter="fade">
                                      <p:cBhvr>
                                        <p:cTn id="14" dur="10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Scale>
                                      <p:cBhvr>
                                        <p:cTn id="31"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
                                            <p:txEl>
                                              <p:pRg st="1" end="1"/>
                                            </p:txEl>
                                          </p:spTgt>
                                        </p:tgtEl>
                                        <p:attrNameLst>
                                          <p:attrName>ppt_x</p:attrName>
                                          <p:attrName>ppt_y</p:attrName>
                                        </p:attrNameLst>
                                      </p:cBhvr>
                                    </p:animMotion>
                                    <p:animEffect transition="in" filter="fade">
                                      <p:cBhvr>
                                        <p:cTn id="33" dur="1000"/>
                                        <p:tgtEl>
                                          <p:spTgt spid="1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Scale>
                                      <p:cBhvr>
                                        <p:cTn id="38" dur="1000" decel="50000" fill="hold">
                                          <p:stCondLst>
                                            <p:cond delay="0"/>
                                          </p:stCondLst>
                                        </p:cTn>
                                        <p:tgtEl>
                                          <p:spTgt spid="1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2">
                                            <p:txEl>
                                              <p:pRg st="2" end="2"/>
                                            </p:txEl>
                                          </p:spTgt>
                                        </p:tgtEl>
                                        <p:attrNameLst>
                                          <p:attrName>ppt_x</p:attrName>
                                          <p:attrName>ppt_y</p:attrName>
                                        </p:attrNameLst>
                                      </p:cBhvr>
                                    </p:animMotion>
                                    <p:animEffect transition="in" filter="fade">
                                      <p:cBhvr>
                                        <p:cTn id="40" dur="1000"/>
                                        <p:tgtEl>
                                          <p:spTgt spid="1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slide(fromTop)">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0" y="2057400"/>
            <a:ext cx="3961368" cy="3951288"/>
          </a:xfrm>
        </p:spPr>
        <p:txBody>
          <a:bodyPr>
            <a:normAutofit/>
          </a:bodyPr>
          <a:lstStyle/>
          <a:p>
            <a:r>
              <a:rPr lang="en-US" sz="2800" dirty="0"/>
              <a:t>The </a:t>
            </a:r>
            <a:r>
              <a:rPr lang="en-US" sz="2800" b="1" dirty="0">
                <a:solidFill>
                  <a:srgbClr val="FF0000"/>
                </a:solidFill>
              </a:rPr>
              <a:t>H-taping method</a:t>
            </a:r>
            <a:r>
              <a:rPr lang="en-US" sz="2800" dirty="0"/>
              <a:t> helps to secure all the points of the box to be sealed</a:t>
            </a:r>
            <a:r>
              <a:rPr lang="en-US" dirty="0">
                <a:solidFill>
                  <a:srgbClr val="002060"/>
                </a:solidFill>
              </a:rPr>
              <a:t>.</a:t>
            </a:r>
          </a:p>
        </p:txBody>
      </p:sp>
      <p:sp>
        <p:nvSpPr>
          <p:cNvPr id="11" name="Text Placeholder 10"/>
          <p:cNvSpPr>
            <a:spLocks noGrp="1"/>
          </p:cNvSpPr>
          <p:nvPr>
            <p:ph type="body" sz="quarter" idx="3"/>
          </p:nvPr>
        </p:nvSpPr>
        <p:spPr>
          <a:xfrm>
            <a:off x="6195987" y="3429000"/>
            <a:ext cx="5387630" cy="639762"/>
          </a:xfrm>
        </p:spPr>
        <p:txBody>
          <a:bodyPr/>
          <a:lstStyle/>
          <a:p>
            <a:endParaRPr lang="en-US" dirty="0"/>
          </a:p>
        </p:txBody>
      </p:sp>
      <p:cxnSp>
        <p:nvCxnSpPr>
          <p:cNvPr id="15" name="Straight Arrow Connector 14"/>
          <p:cNvCxnSpPr/>
          <p:nvPr/>
        </p:nvCxnSpPr>
        <p:spPr>
          <a:xfrm flipV="1">
            <a:off x="4164515" y="2667000"/>
            <a:ext cx="2031471" cy="1295400"/>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9001707" y="3416512"/>
            <a:ext cx="1905000" cy="1625177"/>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80251" y="3276601"/>
            <a:ext cx="4788038" cy="915655"/>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281824" y="2362200"/>
            <a:ext cx="2539339" cy="914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7973285" y="2210078"/>
            <a:ext cx="1828800" cy="21330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932216" y="2844853"/>
            <a:ext cx="1371600" cy="40629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821163" y="2362200"/>
            <a:ext cx="1015735" cy="15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40045" y="2209800"/>
            <a:ext cx="2437765" cy="400110"/>
          </a:xfrm>
          <a:prstGeom prst="rect">
            <a:avLst/>
          </a:prstGeom>
          <a:noFill/>
        </p:spPr>
        <p:txBody>
          <a:bodyPr wrap="square" rtlCol="0">
            <a:spAutoFit/>
          </a:bodyPr>
          <a:lstStyle/>
          <a:p>
            <a:pPr>
              <a:buNone/>
            </a:pPr>
            <a:r>
              <a:rPr lang="en-US" sz="2000" b="1" dirty="0">
                <a:solidFill>
                  <a:schemeClr val="bg1"/>
                </a:solidFill>
              </a:rPr>
              <a:t>H-Taping Method</a:t>
            </a:r>
          </a:p>
        </p:txBody>
      </p:sp>
      <p:sp>
        <p:nvSpPr>
          <p:cNvPr id="26" name="Title 1"/>
          <p:cNvSpPr>
            <a:spLocks noGrp="1"/>
          </p:cNvSpPr>
          <p:nvPr>
            <p:ph type="title" idx="4294967295"/>
          </p:nvPr>
        </p:nvSpPr>
        <p:spPr>
          <a:xfrm>
            <a:off x="3732212" y="517525"/>
            <a:ext cx="6248400" cy="1006475"/>
          </a:xfrm>
        </p:spPr>
        <p:txBody>
          <a:bodyPr>
            <a:noAutofit/>
          </a:bodyPr>
          <a:lstStyle/>
          <a:p>
            <a:r>
              <a:rPr lang="en-US" sz="4000" b="1" dirty="0">
                <a:solidFill>
                  <a:srgbClr val="33309C"/>
                </a:solidFill>
                <a:cs typeface="David" pitchFamily="34" charset="-79"/>
              </a:rPr>
              <a:t>Proper Application </a:t>
            </a:r>
            <a:r>
              <a:rPr lang="en-US" sz="4000" b="1" dirty="0">
                <a:solidFill>
                  <a:srgbClr val="F68426"/>
                </a:solidFill>
                <a:cs typeface="David" pitchFamily="34" charset="-79"/>
              </a:rPr>
              <a:t>of Tape</a:t>
            </a:r>
          </a:p>
        </p:txBody>
      </p:sp>
      <p:sp>
        <p:nvSpPr>
          <p:cNvPr id="2" name="TextBox 1">
            <a:extLst>
              <a:ext uri="{FF2B5EF4-FFF2-40B4-BE49-F238E27FC236}">
                <a16:creationId xmlns:a16="http://schemas.microsoft.com/office/drawing/2014/main" id="{DFA9EF89-A1B3-D5F4-1789-DB6275DC982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AAEB7F8-03AF-6D63-5154-FE8F877F0F53}"/>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4" name="Content Placeholder 3" descr="usps-box-postage.jpg"/>
          <p:cNvPicPr>
            <a:picLocks noChangeAspect="1"/>
          </p:cNvPicPr>
          <p:nvPr/>
        </p:nvPicPr>
        <p:blipFill>
          <a:blip r:embed="rId4" cstate="print"/>
          <a:stretch>
            <a:fillRect/>
          </a:stretch>
        </p:blipFill>
        <p:spPr>
          <a:xfrm>
            <a:off x="4062941" y="2057401"/>
            <a:ext cx="7618016" cy="4114800"/>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Scale>
                                      <p:cBhvr>
                                        <p:cTn id="2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9"/>
                                        </p:tgtEl>
                                        <p:attrNameLst>
                                          <p:attrName>ppt_x</p:attrName>
                                          <p:attrName>ppt_y</p:attrName>
                                        </p:attrNameLst>
                                      </p:cBhvr>
                                    </p:animMotion>
                                    <p:animEffect transition="in" filter="fade">
                                      <p:cBhvr>
                                        <p:cTn id="23" dur="1000"/>
                                        <p:tgtEl>
                                          <p:spTgt spid="19"/>
                                        </p:tgtEl>
                                      </p:cBhvr>
                                    </p:animEffect>
                                  </p:childTnLst>
                                </p:cTn>
                              </p:par>
                              <p:par>
                                <p:cTn id="24" presetID="5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Scale>
                                      <p:cBhvr>
                                        <p:cTn id="2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0"/>
                                        </p:tgtEl>
                                        <p:attrNameLst>
                                          <p:attrName>ppt_x</p:attrName>
                                          <p:attrName>ppt_y</p:attrName>
                                        </p:attrNameLst>
                                      </p:cBhvr>
                                    </p:animMotion>
                                    <p:animEffect transition="in" filter="fade">
                                      <p:cBhvr>
                                        <p:cTn id="28" dur="1000"/>
                                        <p:tgtEl>
                                          <p:spTgt spid="20"/>
                                        </p:tgtEl>
                                      </p:cBhvr>
                                    </p:animEffect>
                                  </p:childTnLst>
                                </p:cTn>
                              </p:par>
                              <p:par>
                                <p:cTn id="29" presetID="5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Scale>
                                      <p:cBhvr>
                                        <p:cTn id="31"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1"/>
                                        </p:tgtEl>
                                        <p:attrNameLst>
                                          <p:attrName>ppt_x</p:attrName>
                                          <p:attrName>ppt_y</p:attrName>
                                        </p:attrNameLst>
                                      </p:cBhvr>
                                    </p:animMotion>
                                    <p:animEffect transition="in" filter="fade">
                                      <p:cBhvr>
                                        <p:cTn id="33" dur="1000"/>
                                        <p:tgtEl>
                                          <p:spTgt spid="21"/>
                                        </p:tgtEl>
                                      </p:cBhvr>
                                    </p:animEffect>
                                  </p:childTnLst>
                                </p:cTn>
                              </p:par>
                              <p:par>
                                <p:cTn id="34" presetID="5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Scale>
                                      <p:cBhvr>
                                        <p:cTn id="36"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2"/>
                                        </p:tgtEl>
                                        <p:attrNameLst>
                                          <p:attrName>ppt_x</p:attrName>
                                          <p:attrName>ppt_y</p:attrName>
                                        </p:attrNameLst>
                                      </p:cBhvr>
                                    </p:animMotion>
                                    <p:animEffect transition="in" filter="fade">
                                      <p:cBhvr>
                                        <p:cTn id="38" dur="1000"/>
                                        <p:tgtEl>
                                          <p:spTgt spid="22"/>
                                        </p:tgtEl>
                                      </p:cBhvr>
                                    </p:animEffect>
                                  </p:childTnLst>
                                </p:cTn>
                              </p:par>
                              <p:par>
                                <p:cTn id="39" presetID="52"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Scale>
                                      <p:cBhvr>
                                        <p:cTn id="41"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3"/>
                                        </p:tgtEl>
                                        <p:attrNameLst>
                                          <p:attrName>ppt_x</p:attrName>
                                          <p:attrName>ppt_y</p:attrName>
                                        </p:attrNameLst>
                                      </p:cBhvr>
                                    </p:animMotion>
                                    <p:animEffect transition="in" filter="fade">
                                      <p:cBhvr>
                                        <p:cTn id="43" dur="1000"/>
                                        <p:tgtEl>
                                          <p:spTgt spid="23"/>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Scale>
                                      <p:cBhvr>
                                        <p:cTn id="46"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24"/>
                                        </p:tgtEl>
                                        <p:attrNameLst>
                                          <p:attrName>ppt_x</p:attrName>
                                          <p:attrName>ppt_y</p:attrName>
                                        </p:attrNameLst>
                                      </p:cBhvr>
                                    </p:animMotion>
                                    <p:animEffect transition="in" filter="fade">
                                      <p:cBhvr>
                                        <p:cTn id="48" dur="1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slide(fromTop)">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r>
              <a:rPr lang="en-US" dirty="0"/>
              <a:t>If the shipper </a:t>
            </a:r>
            <a:r>
              <a:rPr lang="en-US" b="1" dirty="0">
                <a:solidFill>
                  <a:srgbClr val="FF0000"/>
                </a:solidFill>
              </a:rPr>
              <a:t>uses a re-used cartons, boxes or containers.</a:t>
            </a:r>
          </a:p>
          <a:p>
            <a:endParaRPr lang="en-US" dirty="0">
              <a:solidFill>
                <a:srgbClr val="00B0F0"/>
              </a:solidFill>
            </a:endParaRPr>
          </a:p>
          <a:p>
            <a:endParaRPr lang="en-US" dirty="0"/>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Specifics:</a:t>
            </a:r>
          </a:p>
        </p:txBody>
      </p:sp>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900" b="1" dirty="0">
                <a:solidFill>
                  <a:schemeClr val="bg1"/>
                </a:solidFill>
                <a:latin typeface="Arial" pitchFamily="34" charset="0"/>
                <a:cs typeface="Arial" pitchFamily="34" charset="0"/>
              </a:rPr>
              <a:t>Features/ Action item</a:t>
            </a:r>
          </a:p>
        </p:txBody>
      </p:sp>
      <p:pic>
        <p:nvPicPr>
          <p:cNvPr id="15" name="Picture 14" descr="7313961_e454caecf0.jpg"/>
          <p:cNvPicPr>
            <a:picLocks noChangeAspect="1"/>
          </p:cNvPicPr>
          <p:nvPr/>
        </p:nvPicPr>
        <p:blipFill>
          <a:blip r:embed="rId3" cstate="print"/>
          <a:stretch>
            <a:fillRect/>
          </a:stretch>
        </p:blipFill>
        <p:spPr>
          <a:xfrm>
            <a:off x="1286598" y="3581400"/>
            <a:ext cx="4624971" cy="2602224"/>
          </a:xfrm>
          <a:prstGeom prst="rect">
            <a:avLst/>
          </a:prstGeom>
        </p:spPr>
      </p:pic>
      <p:sp>
        <p:nvSpPr>
          <p:cNvPr id="17"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2" name="TextBox 1">
            <a:extLst>
              <a:ext uri="{FF2B5EF4-FFF2-40B4-BE49-F238E27FC236}">
                <a16:creationId xmlns:a16="http://schemas.microsoft.com/office/drawing/2014/main" id="{BFF58998-6D82-FD68-CD3F-1DF4030B3A9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BD1EFAF3-EF71-5947-FB0F-7D8B5CE3314A}"/>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endParaRPr lang="en-US" sz="2400" dirty="0"/>
          </a:p>
          <a:p>
            <a:r>
              <a:rPr lang="en-US" sz="2400" dirty="0">
                <a:solidFill>
                  <a:srgbClr val="FF0000"/>
                </a:solidFill>
              </a:rPr>
              <a:t>Advise the shipper to remove all the markings</a:t>
            </a:r>
            <a:r>
              <a:rPr lang="en-US" sz="2400" dirty="0"/>
              <a:t> and make sure that all flaps of the box are intact. </a:t>
            </a:r>
          </a:p>
          <a:p>
            <a:r>
              <a:rPr lang="en-US" sz="2400" dirty="0"/>
              <a:t>If you see any </a:t>
            </a:r>
            <a:r>
              <a:rPr lang="en-US" sz="2400" dirty="0">
                <a:solidFill>
                  <a:srgbClr val="FF0000"/>
                </a:solidFill>
              </a:rPr>
              <a:t>dents, holes, tears, torn flaps, oil and water stains</a:t>
            </a:r>
            <a:r>
              <a:rPr lang="en-US" sz="2400" dirty="0"/>
              <a:t> please advise the sender to </a:t>
            </a:r>
            <a:r>
              <a:rPr lang="en-US" sz="2400" dirty="0">
                <a:solidFill>
                  <a:srgbClr val="FF0000"/>
                </a:solidFill>
              </a:rPr>
              <a:t>replace the box or container</a:t>
            </a:r>
            <a:r>
              <a:rPr lang="en-US" sz="2000" dirty="0"/>
              <a:t>. </a:t>
            </a:r>
          </a:p>
          <a:p>
            <a:endParaRPr lang="en-US" sz="2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Scale>
                                      <p:cBhvr>
                                        <p:cTn id="21"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2">
                                            <p:txEl>
                                              <p:pRg st="1" end="1"/>
                                            </p:txEl>
                                          </p:spTgt>
                                        </p:tgtEl>
                                        <p:attrNameLst>
                                          <p:attrName>ppt_x</p:attrName>
                                          <p:attrName>ppt_y</p:attrName>
                                        </p:attrNameLst>
                                      </p:cBhvr>
                                    </p:animMotion>
                                    <p:animEffect transition="in" filter="fade">
                                      <p:cBhvr>
                                        <p:cTn id="23" dur="1000"/>
                                        <p:tgtEl>
                                          <p:spTgt spid="12">
                                            <p:txEl>
                                              <p:pRg st="1" end="1"/>
                                            </p:txEl>
                                          </p:spTgt>
                                        </p:tgtEl>
                                      </p:cBhvr>
                                    </p:animEffect>
                                  </p:childTnLst>
                                </p:cTn>
                              </p:par>
                              <p:par>
                                <p:cTn id="24" presetID="52" presetClass="entr" presetSubtype="0" fill="hold"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Scale>
                                      <p:cBhvr>
                                        <p:cTn id="26" dur="1000" decel="50000" fill="hold">
                                          <p:stCondLst>
                                            <p:cond delay="0"/>
                                          </p:stCondLst>
                                        </p:cTn>
                                        <p:tgtEl>
                                          <p:spTgt spid="1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2">
                                            <p:txEl>
                                              <p:pRg st="2" end="2"/>
                                            </p:txEl>
                                          </p:spTgt>
                                        </p:tgtEl>
                                        <p:attrNameLst>
                                          <p:attrName>ppt_x</p:attrName>
                                          <p:attrName>ppt_y</p:attrName>
                                        </p:attrNameLst>
                                      </p:cBhvr>
                                    </p:animMotion>
                                    <p:animEffect transition="in" filter="fade">
                                      <p:cBhvr>
                                        <p:cTn id="28" dur="10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lide(fromTo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endParaRPr lang="en-US" dirty="0"/>
          </a:p>
          <a:p>
            <a:r>
              <a:rPr lang="en-US" dirty="0"/>
              <a:t>If you </a:t>
            </a:r>
            <a:r>
              <a:rPr lang="en-US" b="1" dirty="0">
                <a:solidFill>
                  <a:srgbClr val="FF0000"/>
                </a:solidFill>
              </a:rPr>
              <a:t>see or hear </a:t>
            </a:r>
            <a:r>
              <a:rPr lang="en-US" dirty="0"/>
              <a:t>that the shipment is </a:t>
            </a:r>
            <a:r>
              <a:rPr lang="en-US" b="1" dirty="0">
                <a:solidFill>
                  <a:srgbClr val="FF0000"/>
                </a:solidFill>
              </a:rPr>
              <a:t>moving or rattling</a:t>
            </a:r>
            <a:r>
              <a:rPr lang="en-US" dirty="0"/>
              <a:t> inside the box or container.</a:t>
            </a:r>
          </a:p>
          <a:p>
            <a:endParaRPr lang="en-US" dirty="0"/>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Specifics:</a:t>
            </a:r>
          </a:p>
        </p:txBody>
      </p:sp>
      <p:sp>
        <p:nvSpPr>
          <p:cNvPr id="16"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2" name="TextBox 1">
            <a:extLst>
              <a:ext uri="{FF2B5EF4-FFF2-40B4-BE49-F238E27FC236}">
                <a16:creationId xmlns:a16="http://schemas.microsoft.com/office/drawing/2014/main" id="{A0F5A43A-2C12-9262-A388-D8380CA1DDA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713875DC-EADB-194D-509D-3106823F7040}"/>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lvl="0" algn="ctr" eaLnBrk="1" hangingPunct="1">
              <a:buClr>
                <a:schemeClr val="accent3"/>
              </a:buClr>
              <a:buSzPct val="95000"/>
              <a:buNone/>
              <a:defRPr/>
            </a:pPr>
            <a:r>
              <a:rPr lang="en-US" sz="2900" b="1" dirty="0">
                <a:solidFill>
                  <a:schemeClr val="bg1"/>
                </a:solidFill>
                <a:latin typeface="Arial" pitchFamily="34" charset="0"/>
                <a:cs typeface="Arial" pitchFamily="34" charset="0"/>
              </a:rPr>
              <a:t>Features/ Action item</a:t>
            </a:r>
          </a:p>
        </p:txBody>
      </p:sp>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r>
              <a:rPr lang="en-US" dirty="0"/>
              <a:t>You should </a:t>
            </a:r>
            <a:r>
              <a:rPr lang="en-US" dirty="0">
                <a:solidFill>
                  <a:srgbClr val="FF0000"/>
                </a:solidFill>
              </a:rPr>
              <a:t>inspect the shipment </a:t>
            </a:r>
            <a:r>
              <a:rPr lang="en-US" dirty="0"/>
              <a:t>prior to acceptance.</a:t>
            </a:r>
          </a:p>
          <a:p>
            <a:r>
              <a:rPr lang="en-US" dirty="0"/>
              <a:t>Make sure that:</a:t>
            </a:r>
          </a:p>
          <a:p>
            <a:pPr lvl="1"/>
            <a:r>
              <a:rPr lang="en-US" dirty="0">
                <a:solidFill>
                  <a:srgbClr val="FF0000"/>
                </a:solidFill>
              </a:rPr>
              <a:t>No spaces </a:t>
            </a:r>
            <a:r>
              <a:rPr lang="en-US" dirty="0"/>
              <a:t>inside the box</a:t>
            </a:r>
          </a:p>
          <a:p>
            <a:pPr lvl="1"/>
            <a:r>
              <a:rPr lang="en-US" dirty="0"/>
              <a:t>All </a:t>
            </a:r>
            <a:r>
              <a:rPr lang="en-US" dirty="0">
                <a:solidFill>
                  <a:srgbClr val="FF0000"/>
                </a:solidFill>
              </a:rPr>
              <a:t>spaces must be filled with loose fills or reinforcements</a:t>
            </a:r>
            <a:r>
              <a:rPr lang="en-US" dirty="0"/>
              <a:t>.</a:t>
            </a:r>
          </a:p>
          <a:p>
            <a:pPr lvl="1"/>
            <a:r>
              <a:rPr lang="en-US" dirty="0"/>
              <a:t>There is </a:t>
            </a:r>
            <a:r>
              <a:rPr lang="en-US" dirty="0">
                <a:solidFill>
                  <a:srgbClr val="FF0000"/>
                </a:solidFill>
              </a:rPr>
              <a:t>no damage such as dents and holes </a:t>
            </a:r>
            <a:r>
              <a:rPr lang="en-US" dirty="0"/>
              <a:t>on the package.</a:t>
            </a:r>
          </a:p>
          <a:p>
            <a:endParaRPr lang="en-US" sz="2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Scale>
                                      <p:cBhvr>
                                        <p:cTn id="7" dur="1000" decel="50000" fill="hold">
                                          <p:stCondLst>
                                            <p:cond delay="0"/>
                                          </p:stCondLst>
                                        </p:cTn>
                                        <p:tgtEl>
                                          <p:spTgt spid="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1" end="1"/>
                                            </p:txEl>
                                          </p:spTgt>
                                        </p:tgtEl>
                                        <p:attrNameLst>
                                          <p:attrName>ppt_x</p:attrName>
                                          <p:attrName>ppt_y</p:attrName>
                                        </p:attrNameLst>
                                      </p:cBhvr>
                                    </p:animMotion>
                                    <p:animEffect transition="in" filter="fade">
                                      <p:cBhvr>
                                        <p:cTn id="9" dur="10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Scale>
                                      <p:cBhvr>
                                        <p:cTn id="14"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
                                            <p:txEl>
                                              <p:pRg st="0" end="0"/>
                                            </p:txEl>
                                          </p:spTgt>
                                        </p:tgtEl>
                                        <p:attrNameLst>
                                          <p:attrName>ppt_x</p:attrName>
                                          <p:attrName>ppt_y</p:attrName>
                                        </p:attrNameLst>
                                      </p:cBhvr>
                                    </p:animMotion>
                                    <p:animEffect transition="in" filter="fade">
                                      <p:cBhvr>
                                        <p:cTn id="16" dur="1000"/>
                                        <p:tgtEl>
                                          <p:spTgt spid="12">
                                            <p:txEl>
                                              <p:pRg st="0" end="0"/>
                                            </p:txEl>
                                          </p:spTgt>
                                        </p:tgtEl>
                                      </p:cBhvr>
                                    </p:animEffect>
                                  </p:childTnLst>
                                </p:cTn>
                              </p:par>
                              <p:par>
                                <p:cTn id="17" presetID="52" presetClass="entr" presetSubtype="0" fill="hold"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Scale>
                                      <p:cBhvr>
                                        <p:cTn id="19"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xEl>
                                              <p:pRg st="1" end="1"/>
                                            </p:txEl>
                                          </p:spTgt>
                                        </p:tgtEl>
                                        <p:attrNameLst>
                                          <p:attrName>ppt_x</p:attrName>
                                          <p:attrName>ppt_y</p:attrName>
                                        </p:attrNameLst>
                                      </p:cBhvr>
                                    </p:animMotion>
                                    <p:animEffect transition="in" filter="fade">
                                      <p:cBhvr>
                                        <p:cTn id="21" dur="1000"/>
                                        <p:tgtEl>
                                          <p:spTgt spid="12">
                                            <p:txEl>
                                              <p:pRg st="1" end="1"/>
                                            </p:txEl>
                                          </p:spTgt>
                                        </p:tgtEl>
                                      </p:cBhvr>
                                    </p:animEffect>
                                  </p:childTnLst>
                                </p:cTn>
                              </p:par>
                              <p:par>
                                <p:cTn id="22" presetID="52" presetClass="entr" presetSubtype="0" fill="hold" nodeType="with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Scale>
                                      <p:cBhvr>
                                        <p:cTn id="24" dur="1000" decel="50000" fill="hold">
                                          <p:stCondLst>
                                            <p:cond delay="0"/>
                                          </p:stCondLst>
                                        </p:cTn>
                                        <p:tgtEl>
                                          <p:spTgt spid="1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
                                            <p:txEl>
                                              <p:pRg st="2" end="2"/>
                                            </p:txEl>
                                          </p:spTgt>
                                        </p:tgtEl>
                                        <p:attrNameLst>
                                          <p:attrName>ppt_x</p:attrName>
                                          <p:attrName>ppt_y</p:attrName>
                                        </p:attrNameLst>
                                      </p:cBhvr>
                                    </p:animMotion>
                                    <p:animEffect transition="in" filter="fade">
                                      <p:cBhvr>
                                        <p:cTn id="26" dur="1000"/>
                                        <p:tgtEl>
                                          <p:spTgt spid="12">
                                            <p:txEl>
                                              <p:pRg st="2" end="2"/>
                                            </p:txEl>
                                          </p:spTgt>
                                        </p:tgtEl>
                                      </p:cBhvr>
                                    </p:animEffect>
                                  </p:childTnLst>
                                </p:cTn>
                              </p:par>
                              <p:par>
                                <p:cTn id="27" presetID="52"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Scale>
                                      <p:cBhvr>
                                        <p:cTn id="29" dur="1000" decel="50000" fill="hold">
                                          <p:stCondLst>
                                            <p:cond delay="0"/>
                                          </p:stCondLst>
                                        </p:cTn>
                                        <p:tgtEl>
                                          <p:spTgt spid="12">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2">
                                            <p:txEl>
                                              <p:pRg st="3" end="3"/>
                                            </p:txEl>
                                          </p:spTgt>
                                        </p:tgtEl>
                                        <p:attrNameLst>
                                          <p:attrName>ppt_x</p:attrName>
                                          <p:attrName>ppt_y</p:attrName>
                                        </p:attrNameLst>
                                      </p:cBhvr>
                                    </p:animMotion>
                                    <p:animEffect transition="in" filter="fade">
                                      <p:cBhvr>
                                        <p:cTn id="31" dur="1000"/>
                                        <p:tgtEl>
                                          <p:spTgt spid="12">
                                            <p:txEl>
                                              <p:pRg st="3" end="3"/>
                                            </p:txEl>
                                          </p:spTgt>
                                        </p:tgtEl>
                                      </p:cBhvr>
                                    </p:animEffect>
                                  </p:childTnLst>
                                </p:cTn>
                              </p:par>
                              <p:par>
                                <p:cTn id="32" presetID="52" presetClass="entr" presetSubtype="0" fill="hold"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Scale>
                                      <p:cBhvr>
                                        <p:cTn id="34" dur="1000" decel="50000" fill="hold">
                                          <p:stCondLst>
                                            <p:cond delay="0"/>
                                          </p:stCondLst>
                                        </p:cTn>
                                        <p:tgtEl>
                                          <p:spTgt spid="12">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2">
                                            <p:txEl>
                                              <p:pRg st="4" end="4"/>
                                            </p:txEl>
                                          </p:spTgt>
                                        </p:tgtEl>
                                        <p:attrNameLst>
                                          <p:attrName>ppt_x</p:attrName>
                                          <p:attrName>ppt_y</p:attrName>
                                        </p:attrNameLst>
                                      </p:cBhvr>
                                    </p:animMotion>
                                    <p:animEffect transition="in" filter="fade">
                                      <p:cBhvr>
                                        <p:cTn id="36" dur="10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lide(fromTop)">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r>
              <a:rPr lang="en-US" dirty="0"/>
              <a:t>If you receive </a:t>
            </a:r>
            <a:r>
              <a:rPr lang="en-US" b="1" dirty="0">
                <a:solidFill>
                  <a:srgbClr val="FF0000"/>
                </a:solidFill>
              </a:rPr>
              <a:t>small items in large quantity</a:t>
            </a:r>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Specifics:</a:t>
            </a:r>
          </a:p>
        </p:txBody>
      </p:sp>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lvl="0" algn="ctr">
              <a:spcBef>
                <a:spcPct val="20000"/>
              </a:spcBef>
              <a:buNone/>
              <a:defRPr/>
            </a:pPr>
            <a:r>
              <a:rPr lang="en-US" sz="2900" b="1" dirty="0">
                <a:solidFill>
                  <a:schemeClr val="bg1"/>
                </a:solidFill>
                <a:latin typeface="Arial" pitchFamily="34" charset="0"/>
                <a:cs typeface="Arial" pitchFamily="34" charset="0"/>
              </a:rPr>
              <a:t>Features/ Action item</a:t>
            </a:r>
          </a:p>
        </p:txBody>
      </p:sp>
      <p:pic>
        <p:nvPicPr>
          <p:cNvPr id="15" name="Picture 14" descr="nuts-and-bolts.jpg"/>
          <p:cNvPicPr>
            <a:picLocks noChangeAspect="1"/>
          </p:cNvPicPr>
          <p:nvPr/>
        </p:nvPicPr>
        <p:blipFill>
          <a:blip r:embed="rId3" cstate="print"/>
          <a:stretch>
            <a:fillRect/>
          </a:stretch>
        </p:blipFill>
        <p:spPr>
          <a:xfrm>
            <a:off x="1218882" y="3781425"/>
            <a:ext cx="4242583" cy="2390775"/>
          </a:xfrm>
          <a:prstGeom prst="rect">
            <a:avLst/>
          </a:prstGeom>
        </p:spPr>
      </p:pic>
      <p:graphicFrame>
        <p:nvGraphicFramePr>
          <p:cNvPr id="1027" name="Object 3"/>
          <p:cNvGraphicFramePr>
            <a:graphicFrameLocks noChangeAspect="1"/>
          </p:cNvGraphicFramePr>
          <p:nvPr/>
        </p:nvGraphicFramePr>
        <p:xfrm>
          <a:off x="6500707" y="4724400"/>
          <a:ext cx="4773956" cy="1295400"/>
        </p:xfrm>
        <a:graphic>
          <a:graphicData uri="http://schemas.openxmlformats.org/presentationml/2006/ole">
            <mc:AlternateContent xmlns:mc="http://schemas.openxmlformats.org/markup-compatibility/2006">
              <mc:Choice xmlns:v="urn:schemas-microsoft-com:vml" Requires="v">
                <p:oleObj name="Image" r:id="rId4" imgW="2488889" imgH="2196825" progId="">
                  <p:embed/>
                </p:oleObj>
              </mc:Choice>
              <mc:Fallback>
                <p:oleObj name="Image" r:id="rId4" imgW="2488889" imgH="2196825" progId="">
                  <p:embed/>
                  <p:pic>
                    <p:nvPicPr>
                      <p:cNvPr id="10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707" y="4724400"/>
                        <a:ext cx="4773956"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0"/>
          <p:cNvPicPr>
            <a:picLocks noChangeAspect="1" noChangeArrowheads="1"/>
          </p:cNvPicPr>
          <p:nvPr/>
        </p:nvPicPr>
        <p:blipFill>
          <a:blip r:embed="rId6" cstate="print"/>
          <a:srcRect/>
          <a:stretch>
            <a:fillRect/>
          </a:stretch>
        </p:blipFill>
        <p:spPr bwMode="auto">
          <a:xfrm>
            <a:off x="8836898" y="5410201"/>
            <a:ext cx="914162" cy="419669"/>
          </a:xfrm>
          <a:prstGeom prst="rect">
            <a:avLst/>
          </a:prstGeom>
          <a:noFill/>
        </p:spPr>
      </p:pic>
      <p:sp>
        <p:nvSpPr>
          <p:cNvPr id="18"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2" name="TextBox 1">
            <a:extLst>
              <a:ext uri="{FF2B5EF4-FFF2-40B4-BE49-F238E27FC236}">
                <a16:creationId xmlns:a16="http://schemas.microsoft.com/office/drawing/2014/main" id="{F92E3316-9715-2A9A-8862-95D09CF4AA2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BF85AB3F-BF52-9F75-DBD0-F0D7DC70C358}"/>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r>
              <a:rPr lang="en-US" sz="2000" dirty="0">
                <a:solidFill>
                  <a:srgbClr val="FF0000"/>
                </a:solidFill>
              </a:rPr>
              <a:t>Inspect the shipment</a:t>
            </a:r>
            <a:r>
              <a:rPr lang="en-US" sz="2000" dirty="0"/>
              <a:t> and </a:t>
            </a:r>
            <a:r>
              <a:rPr lang="en-US" sz="2000" dirty="0">
                <a:solidFill>
                  <a:srgbClr val="FF0000"/>
                </a:solidFill>
              </a:rPr>
              <a:t>ask what is the item</a:t>
            </a:r>
          </a:p>
          <a:p>
            <a:r>
              <a:rPr lang="en-US" sz="2000" dirty="0"/>
              <a:t>Ensure that the </a:t>
            </a:r>
            <a:r>
              <a:rPr lang="en-US" sz="2000" dirty="0">
                <a:solidFill>
                  <a:srgbClr val="FF0000"/>
                </a:solidFill>
              </a:rPr>
              <a:t>items is placed inside a bag or burlap</a:t>
            </a:r>
            <a:r>
              <a:rPr lang="en-US" sz="2000" dirty="0"/>
              <a:t>.</a:t>
            </a:r>
          </a:p>
          <a:p>
            <a:r>
              <a:rPr lang="en-US" sz="2000" dirty="0">
                <a:solidFill>
                  <a:srgbClr val="FF0000"/>
                </a:solidFill>
              </a:rPr>
              <a:t>Over pack it inside a sturdy  box </a:t>
            </a:r>
            <a:r>
              <a:rPr lang="en-US" sz="2000" dirty="0"/>
              <a:t>with </a:t>
            </a:r>
            <a:r>
              <a:rPr lang="en-US" sz="2000" dirty="0">
                <a:solidFill>
                  <a:srgbClr val="FF0000"/>
                </a:solidFill>
              </a:rPr>
              <a:t>no spaces</a:t>
            </a:r>
            <a:r>
              <a:rPr lang="en-US" sz="2000" dirty="0"/>
              <a:t> and </a:t>
            </a:r>
            <a:r>
              <a:rPr lang="en-US" sz="2000" dirty="0">
                <a:solidFill>
                  <a:srgbClr val="FF0000"/>
                </a:solidFill>
              </a:rPr>
              <a:t>do not allow the items to move</a:t>
            </a:r>
            <a:r>
              <a:rPr lang="en-US" sz="2000" dirty="0"/>
              <a:t>.</a:t>
            </a:r>
          </a:p>
          <a:p>
            <a:endParaRPr lang="en-US" sz="2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Scale>
                                      <p:cBhvr>
                                        <p:cTn id="21"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2">
                                            <p:txEl>
                                              <p:pRg st="0" end="0"/>
                                            </p:txEl>
                                          </p:spTgt>
                                        </p:tgtEl>
                                        <p:attrNameLst>
                                          <p:attrName>ppt_x</p:attrName>
                                          <p:attrName>ppt_y</p:attrName>
                                        </p:attrNameLst>
                                      </p:cBhvr>
                                    </p:animMotion>
                                    <p:animEffect transition="in" filter="fade">
                                      <p:cBhvr>
                                        <p:cTn id="23" dur="1000"/>
                                        <p:tgtEl>
                                          <p:spTgt spid="12">
                                            <p:txEl>
                                              <p:pRg st="0" end="0"/>
                                            </p:txEl>
                                          </p:spTgt>
                                        </p:tgtEl>
                                      </p:cBhvr>
                                    </p:animEffect>
                                  </p:childTnLst>
                                </p:cTn>
                              </p:par>
                              <p:par>
                                <p:cTn id="24" presetID="52"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Scale>
                                      <p:cBhvr>
                                        <p:cTn id="26"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2">
                                            <p:txEl>
                                              <p:pRg st="1" end="1"/>
                                            </p:txEl>
                                          </p:spTgt>
                                        </p:tgtEl>
                                        <p:attrNameLst>
                                          <p:attrName>ppt_x</p:attrName>
                                          <p:attrName>ppt_y</p:attrName>
                                        </p:attrNameLst>
                                      </p:cBhvr>
                                    </p:animMotion>
                                    <p:animEffect transition="in" filter="fade">
                                      <p:cBhvr>
                                        <p:cTn id="28" dur="1000"/>
                                        <p:tgtEl>
                                          <p:spTgt spid="12">
                                            <p:txEl>
                                              <p:pRg st="1" end="1"/>
                                            </p:txEl>
                                          </p:spTgt>
                                        </p:tgtEl>
                                      </p:cBhvr>
                                    </p:animEffect>
                                  </p:childTnLst>
                                </p:cTn>
                              </p:par>
                              <p:par>
                                <p:cTn id="29" presetID="52"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Scale>
                                      <p:cBhvr>
                                        <p:cTn id="31" dur="1000" decel="50000" fill="hold">
                                          <p:stCondLst>
                                            <p:cond delay="0"/>
                                          </p:stCondLst>
                                        </p:cTn>
                                        <p:tgtEl>
                                          <p:spTgt spid="1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
                                            <p:txEl>
                                              <p:pRg st="2" end="2"/>
                                            </p:txEl>
                                          </p:spTgt>
                                        </p:tgtEl>
                                        <p:attrNameLst>
                                          <p:attrName>ppt_x</p:attrName>
                                          <p:attrName>ppt_y</p:attrName>
                                        </p:attrNameLst>
                                      </p:cBhvr>
                                    </p:animMotion>
                                    <p:animEffect transition="in" filter="fade">
                                      <p:cBhvr>
                                        <p:cTn id="33" dur="10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1027"/>
                                        </p:tgtEl>
                                        <p:attrNameLst>
                                          <p:attrName>style.visibility</p:attrName>
                                        </p:attrNameLst>
                                      </p:cBhvr>
                                      <p:to>
                                        <p:strVal val="visible"/>
                                      </p:to>
                                    </p:set>
                                    <p:anim calcmode="lin" valueType="num">
                                      <p:cBhvr>
                                        <p:cTn id="38" dur="500" fill="hold"/>
                                        <p:tgtEl>
                                          <p:spTgt spid="1027"/>
                                        </p:tgtEl>
                                        <p:attrNameLst>
                                          <p:attrName>ppt_w</p:attrName>
                                        </p:attrNameLst>
                                      </p:cBhvr>
                                      <p:tavLst>
                                        <p:tav tm="0">
                                          <p:val>
                                            <p:fltVal val="0"/>
                                          </p:val>
                                        </p:tav>
                                        <p:tav tm="100000">
                                          <p:val>
                                            <p:strVal val="#ppt_w"/>
                                          </p:val>
                                        </p:tav>
                                      </p:tavLst>
                                    </p:anim>
                                    <p:anim calcmode="lin" valueType="num">
                                      <p:cBhvr>
                                        <p:cTn id="39" dur="500" fill="hold"/>
                                        <p:tgtEl>
                                          <p:spTgt spid="1027"/>
                                        </p:tgtEl>
                                        <p:attrNameLst>
                                          <p:attrName>ppt_h</p:attrName>
                                        </p:attrNameLst>
                                      </p:cBhvr>
                                      <p:tavLst>
                                        <p:tav tm="0">
                                          <p:val>
                                            <p:fltVal val="0"/>
                                          </p:val>
                                        </p:tav>
                                        <p:tav tm="100000">
                                          <p:val>
                                            <p:strVal val="#ppt_h"/>
                                          </p:val>
                                        </p:tav>
                                      </p:tavLst>
                                    </p:anim>
                                    <p:animEffect transition="in" filter="fade">
                                      <p:cBhvr>
                                        <p:cTn id="40" dur="500"/>
                                        <p:tgtEl>
                                          <p:spTgt spid="1027"/>
                                        </p:tgtEl>
                                      </p:cBhvr>
                                    </p:animEffect>
                                  </p:childTnLst>
                                </p:cTn>
                              </p:par>
                              <p:par>
                                <p:cTn id="41" presetID="53"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slide(fromTop)">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r>
              <a:rPr lang="en-US" dirty="0"/>
              <a:t>If the sender wants to send </a:t>
            </a:r>
            <a:r>
              <a:rPr lang="en-US" b="1" dirty="0">
                <a:solidFill>
                  <a:srgbClr val="FF0000"/>
                </a:solidFill>
              </a:rPr>
              <a:t>brief case, luggage, garments and re-usable cases</a:t>
            </a:r>
            <a:r>
              <a:rPr lang="en-US" dirty="0"/>
              <a:t>.</a:t>
            </a:r>
            <a:r>
              <a:rPr lang="en-US" dirty="0">
                <a:solidFill>
                  <a:srgbClr val="00B0F0"/>
                </a:solidFill>
              </a:rPr>
              <a:t>	</a:t>
            </a:r>
            <a:endParaRPr lang="en-US" dirty="0"/>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Specifics:</a:t>
            </a:r>
          </a:p>
        </p:txBody>
      </p:sp>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lvl="0" algn="ctr">
              <a:spcBef>
                <a:spcPct val="20000"/>
              </a:spcBef>
              <a:buNone/>
              <a:defRPr/>
            </a:pPr>
            <a:r>
              <a:rPr lang="en-US" sz="2900" b="1" dirty="0">
                <a:solidFill>
                  <a:schemeClr val="bg1"/>
                </a:solidFill>
                <a:latin typeface="Arial" pitchFamily="34" charset="0"/>
                <a:cs typeface="Arial" pitchFamily="34" charset="0"/>
              </a:rPr>
              <a:t>Features/ Action item</a:t>
            </a:r>
          </a:p>
        </p:txBody>
      </p:sp>
      <p:pic>
        <p:nvPicPr>
          <p:cNvPr id="16" name="Picture 14"/>
          <p:cNvPicPr>
            <a:picLocks noChangeAspect="1" noChangeArrowheads="1"/>
          </p:cNvPicPr>
          <p:nvPr/>
        </p:nvPicPr>
        <p:blipFill>
          <a:blip r:embed="rId3" cstate="print"/>
          <a:srcRect/>
          <a:stretch>
            <a:fillRect/>
          </a:stretch>
        </p:blipFill>
        <p:spPr bwMode="auto">
          <a:xfrm>
            <a:off x="1625177" y="3962400"/>
            <a:ext cx="3412871" cy="2133600"/>
          </a:xfrm>
          <a:prstGeom prst="rect">
            <a:avLst/>
          </a:prstGeom>
          <a:noFill/>
        </p:spPr>
      </p:pic>
      <p:pic>
        <p:nvPicPr>
          <p:cNvPr id="11266" name="Picture 2" descr="Image result for tie tags for luggage"/>
          <p:cNvPicPr>
            <a:picLocks noChangeAspect="1" noChangeArrowheads="1"/>
          </p:cNvPicPr>
          <p:nvPr/>
        </p:nvPicPr>
        <p:blipFill>
          <a:blip r:embed="rId4" cstate="print"/>
          <a:srcRect/>
          <a:stretch>
            <a:fillRect/>
          </a:stretch>
        </p:blipFill>
        <p:spPr bwMode="auto">
          <a:xfrm>
            <a:off x="8228012" y="4648200"/>
            <a:ext cx="1930400" cy="1447800"/>
          </a:xfrm>
          <a:prstGeom prst="rect">
            <a:avLst/>
          </a:prstGeom>
          <a:noFill/>
        </p:spPr>
      </p:pic>
      <p:sp>
        <p:nvSpPr>
          <p:cNvPr id="18"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2" name="TextBox 1">
            <a:extLst>
              <a:ext uri="{FF2B5EF4-FFF2-40B4-BE49-F238E27FC236}">
                <a16:creationId xmlns:a16="http://schemas.microsoft.com/office/drawing/2014/main" id="{9C07B0BB-8A45-D929-86EE-0047A34BE66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44438FAC-32CB-6161-003A-F05691B413AE}"/>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r>
              <a:rPr lang="en-US" sz="2000" dirty="0"/>
              <a:t>Make sure that the </a:t>
            </a:r>
            <a:r>
              <a:rPr lang="en-US" sz="2000" dirty="0">
                <a:solidFill>
                  <a:srgbClr val="FF0000"/>
                </a:solidFill>
              </a:rPr>
              <a:t>packaging is secured</a:t>
            </a:r>
            <a:r>
              <a:rPr lang="en-US" sz="2000" dirty="0"/>
              <a:t> and items are properly declared </a:t>
            </a:r>
          </a:p>
          <a:p>
            <a:r>
              <a:rPr lang="en-US" sz="2000" dirty="0">
                <a:solidFill>
                  <a:srgbClr val="FF0000"/>
                </a:solidFill>
              </a:rPr>
              <a:t>Do not put adhesive tapes and labels</a:t>
            </a:r>
            <a:r>
              <a:rPr lang="en-US" sz="2000" dirty="0"/>
              <a:t> on the package. It may damage the appearance of the shipment</a:t>
            </a:r>
          </a:p>
          <a:p>
            <a:r>
              <a:rPr lang="en-US" sz="2000" dirty="0">
                <a:solidFill>
                  <a:srgbClr val="FF0000"/>
                </a:solidFill>
              </a:rPr>
              <a:t>Use a tie on tag (if available)</a:t>
            </a:r>
            <a:r>
              <a:rPr lang="en-US" sz="2000" dirty="0"/>
              <a:t> for AWB and invoices.</a:t>
            </a:r>
          </a:p>
          <a:p>
            <a:endParaRPr lang="en-US" sz="20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Scale>
                                      <p:cBhvr>
                                        <p:cTn id="21"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2">
                                            <p:txEl>
                                              <p:pRg st="0" end="0"/>
                                            </p:txEl>
                                          </p:spTgt>
                                        </p:tgtEl>
                                        <p:attrNameLst>
                                          <p:attrName>ppt_x</p:attrName>
                                          <p:attrName>ppt_y</p:attrName>
                                        </p:attrNameLst>
                                      </p:cBhvr>
                                    </p:animMotion>
                                    <p:animEffect transition="in" filter="fade">
                                      <p:cBhvr>
                                        <p:cTn id="23" dur="1000"/>
                                        <p:tgtEl>
                                          <p:spTgt spid="12">
                                            <p:txEl>
                                              <p:pRg st="0" end="0"/>
                                            </p:txEl>
                                          </p:spTgt>
                                        </p:tgtEl>
                                      </p:cBhvr>
                                    </p:animEffect>
                                  </p:childTnLst>
                                </p:cTn>
                              </p:par>
                              <p:par>
                                <p:cTn id="24" presetID="52"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Scale>
                                      <p:cBhvr>
                                        <p:cTn id="26"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2">
                                            <p:txEl>
                                              <p:pRg st="1" end="1"/>
                                            </p:txEl>
                                          </p:spTgt>
                                        </p:tgtEl>
                                        <p:attrNameLst>
                                          <p:attrName>ppt_x</p:attrName>
                                          <p:attrName>ppt_y</p:attrName>
                                        </p:attrNameLst>
                                      </p:cBhvr>
                                    </p:animMotion>
                                    <p:animEffect transition="in" filter="fade">
                                      <p:cBhvr>
                                        <p:cTn id="28" dur="1000"/>
                                        <p:tgtEl>
                                          <p:spTgt spid="12">
                                            <p:txEl>
                                              <p:pRg st="1" end="1"/>
                                            </p:txEl>
                                          </p:spTgt>
                                        </p:tgtEl>
                                      </p:cBhvr>
                                    </p:animEffect>
                                  </p:childTnLst>
                                </p:cTn>
                              </p:par>
                              <p:par>
                                <p:cTn id="29" presetID="52"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Scale>
                                      <p:cBhvr>
                                        <p:cTn id="31" dur="1000" decel="50000" fill="hold">
                                          <p:stCondLst>
                                            <p:cond delay="0"/>
                                          </p:stCondLst>
                                        </p:cTn>
                                        <p:tgtEl>
                                          <p:spTgt spid="1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
                                            <p:txEl>
                                              <p:pRg st="2" end="2"/>
                                            </p:txEl>
                                          </p:spTgt>
                                        </p:tgtEl>
                                        <p:attrNameLst>
                                          <p:attrName>ppt_x</p:attrName>
                                          <p:attrName>ppt_y</p:attrName>
                                        </p:attrNameLst>
                                      </p:cBhvr>
                                    </p:animMotion>
                                    <p:animEffect transition="in" filter="fade">
                                      <p:cBhvr>
                                        <p:cTn id="33" dur="10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lide(fromTop)">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609441" y="2438400"/>
            <a:ext cx="5385514" cy="3810000"/>
          </a:xfrm>
          <a:ln>
            <a:solidFill>
              <a:srgbClr val="7030A0"/>
            </a:solidFill>
          </a:ln>
        </p:spPr>
        <p:txBody>
          <a:bodyPr>
            <a:normAutofit/>
          </a:bodyPr>
          <a:lstStyle/>
          <a:p>
            <a:r>
              <a:rPr lang="en-US" b="1" dirty="0">
                <a:solidFill>
                  <a:srgbClr val="FF0000"/>
                </a:solidFill>
              </a:rPr>
              <a:t>Fragile shipments and glass shipments</a:t>
            </a:r>
          </a:p>
        </p:txBody>
      </p:sp>
      <p:sp>
        <p:nvSpPr>
          <p:cNvPr id="11" name="Text Placeholder 10"/>
          <p:cNvSpPr>
            <a:spLocks noGrp="1"/>
          </p:cNvSpPr>
          <p:nvPr>
            <p:ph type="body" sz="quarter" idx="3"/>
          </p:nvPr>
        </p:nvSpPr>
        <p:spPr>
          <a:xfrm>
            <a:off x="609442" y="1828800"/>
            <a:ext cx="5387630" cy="639762"/>
          </a:xfrm>
          <a:solidFill>
            <a:srgbClr val="7030A0">
              <a:alpha val="97000"/>
            </a:srgbClr>
          </a:solidFill>
          <a:ln>
            <a:solidFill>
              <a:srgbClr val="7030A0"/>
            </a:solidFill>
          </a:ln>
        </p:spPr>
        <p:txBody>
          <a:bodyPr anchor="ctr" anchorCtr="0"/>
          <a:lstStyle/>
          <a:p>
            <a:pPr algn="ctr"/>
            <a:r>
              <a:rPr lang="en-US" dirty="0">
                <a:solidFill>
                  <a:schemeClr val="bg1"/>
                </a:solidFill>
              </a:rPr>
              <a:t>Specifics:</a:t>
            </a:r>
          </a:p>
        </p:txBody>
      </p:sp>
      <p:sp>
        <p:nvSpPr>
          <p:cNvPr id="14" name="Text Placeholder 10"/>
          <p:cNvSpPr txBox="1">
            <a:spLocks/>
          </p:cNvSpPr>
          <p:nvPr/>
        </p:nvSpPr>
        <p:spPr>
          <a:xfrm>
            <a:off x="6195986" y="1828800"/>
            <a:ext cx="5383398" cy="639762"/>
          </a:xfrm>
          <a:prstGeom prst="rect">
            <a:avLst/>
          </a:prstGeom>
          <a:solidFill>
            <a:srgbClr val="7030A0">
              <a:alpha val="97000"/>
            </a:srgbClr>
          </a:solidFill>
        </p:spPr>
        <p:txBody>
          <a:bodyPr vert="horz" lIns="91440" tIns="45720" rIns="91440" bIns="45720" rtlCol="0" anchor="ctr" anchorCtr="0">
            <a:normAutofit/>
          </a:bodyPr>
          <a:lstStyle/>
          <a:p>
            <a:pPr lvl="0" algn="ctr">
              <a:spcBef>
                <a:spcPct val="20000"/>
              </a:spcBef>
              <a:buNone/>
              <a:defRPr/>
            </a:pPr>
            <a:r>
              <a:rPr lang="en-US" sz="2900" b="1" dirty="0">
                <a:solidFill>
                  <a:schemeClr val="bg1"/>
                </a:solidFill>
                <a:latin typeface="Arial" pitchFamily="34" charset="0"/>
                <a:cs typeface="Arial" pitchFamily="34" charset="0"/>
              </a:rPr>
              <a:t>Features/ Action item</a:t>
            </a:r>
          </a:p>
        </p:txBody>
      </p:sp>
      <p:pic>
        <p:nvPicPr>
          <p:cNvPr id="15" name="Picture 14" descr="images.jpg"/>
          <p:cNvPicPr>
            <a:picLocks noChangeAspect="1"/>
          </p:cNvPicPr>
          <p:nvPr/>
        </p:nvPicPr>
        <p:blipFill>
          <a:blip r:embed="rId3" cstate="print"/>
          <a:stretch>
            <a:fillRect/>
          </a:stretch>
        </p:blipFill>
        <p:spPr>
          <a:xfrm>
            <a:off x="1751012" y="4038600"/>
            <a:ext cx="2994975" cy="1814736"/>
          </a:xfrm>
          <a:prstGeom prst="rect">
            <a:avLst/>
          </a:prstGeom>
        </p:spPr>
      </p:pic>
      <p:sp>
        <p:nvSpPr>
          <p:cNvPr id="18" name="Title 1"/>
          <p:cNvSpPr>
            <a:spLocks noGrp="1"/>
          </p:cNvSpPr>
          <p:nvPr>
            <p:ph type="title" idx="4294967295"/>
          </p:nvPr>
        </p:nvSpPr>
        <p:spPr>
          <a:xfrm>
            <a:off x="4265612" y="441325"/>
            <a:ext cx="4648200" cy="1006475"/>
          </a:xfrm>
        </p:spPr>
        <p:txBody>
          <a:bodyPr>
            <a:noAutofit/>
          </a:bodyPr>
          <a:lstStyle/>
          <a:p>
            <a:r>
              <a:rPr lang="en-US" sz="4000" b="1" dirty="0">
                <a:solidFill>
                  <a:srgbClr val="33309C"/>
                </a:solidFill>
                <a:cs typeface="David" pitchFamily="34" charset="-79"/>
              </a:rPr>
              <a:t>Packaging </a:t>
            </a:r>
            <a:r>
              <a:rPr lang="en-US" sz="4000" b="1" dirty="0">
                <a:solidFill>
                  <a:srgbClr val="F68426"/>
                </a:solidFill>
                <a:cs typeface="David" pitchFamily="34" charset="-79"/>
              </a:rPr>
              <a:t>Basics</a:t>
            </a:r>
          </a:p>
        </p:txBody>
      </p:sp>
      <p:sp>
        <p:nvSpPr>
          <p:cNvPr id="9218" name="AutoShape 2" descr="Image result for fragile sti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Image result for fragile sti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Image result for fragile sti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4" name="AutoShape 8" descr="Image result for fragile sti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8" name="Picture 12" descr="D:\Pictures\Fragile Sticker.png"/>
          <p:cNvPicPr>
            <a:picLocks noChangeAspect="1" noChangeArrowheads="1"/>
          </p:cNvPicPr>
          <p:nvPr/>
        </p:nvPicPr>
        <p:blipFill>
          <a:blip r:embed="rId4" cstate="print"/>
          <a:srcRect/>
          <a:stretch>
            <a:fillRect/>
          </a:stretch>
        </p:blipFill>
        <p:spPr bwMode="auto">
          <a:xfrm>
            <a:off x="6627812" y="4191000"/>
            <a:ext cx="1943100" cy="1933575"/>
          </a:xfrm>
          <a:prstGeom prst="rect">
            <a:avLst/>
          </a:prstGeom>
          <a:noFill/>
        </p:spPr>
      </p:pic>
      <p:pic>
        <p:nvPicPr>
          <p:cNvPr id="9230" name="Picture 14" descr="D:\Pictures\This side up.png"/>
          <p:cNvPicPr>
            <a:picLocks noChangeAspect="1" noChangeArrowheads="1"/>
          </p:cNvPicPr>
          <p:nvPr/>
        </p:nvPicPr>
        <p:blipFill>
          <a:blip r:embed="rId5" cstate="print"/>
          <a:srcRect/>
          <a:stretch>
            <a:fillRect/>
          </a:stretch>
        </p:blipFill>
        <p:spPr bwMode="auto">
          <a:xfrm>
            <a:off x="8828087" y="4029075"/>
            <a:ext cx="2143125" cy="2143125"/>
          </a:xfrm>
          <a:prstGeom prst="rect">
            <a:avLst/>
          </a:prstGeom>
          <a:noFill/>
        </p:spPr>
      </p:pic>
      <p:sp>
        <p:nvSpPr>
          <p:cNvPr id="2" name="TextBox 1">
            <a:extLst>
              <a:ext uri="{FF2B5EF4-FFF2-40B4-BE49-F238E27FC236}">
                <a16:creationId xmlns:a16="http://schemas.microsoft.com/office/drawing/2014/main" id="{9F363A7B-2EEA-9AD3-194D-3574059C7A9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AC8A6EA-C698-2B61-4AEB-D34C13DA1F68}"/>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
        <p:nvSpPr>
          <p:cNvPr id="12" name="Content Placeholder 11"/>
          <p:cNvSpPr>
            <a:spLocks noGrp="1"/>
          </p:cNvSpPr>
          <p:nvPr>
            <p:ph sz="quarter" idx="4"/>
          </p:nvPr>
        </p:nvSpPr>
        <p:spPr>
          <a:xfrm>
            <a:off x="6195987" y="2438400"/>
            <a:ext cx="5387630" cy="3810000"/>
          </a:xfrm>
          <a:ln>
            <a:solidFill>
              <a:srgbClr val="7030A0"/>
            </a:solidFill>
          </a:ln>
        </p:spPr>
        <p:txBody>
          <a:bodyPr>
            <a:normAutofit/>
          </a:bodyPr>
          <a:lstStyle/>
          <a:p>
            <a:r>
              <a:rPr lang="en-US" sz="2000" dirty="0">
                <a:solidFill>
                  <a:srgbClr val="FF0000"/>
                </a:solidFill>
              </a:rPr>
              <a:t>Glass products and fragile items</a:t>
            </a:r>
            <a:r>
              <a:rPr lang="en-US" sz="2000" dirty="0"/>
              <a:t> must be </a:t>
            </a:r>
            <a:r>
              <a:rPr lang="en-US" sz="2000" dirty="0">
                <a:solidFill>
                  <a:srgbClr val="FF0000"/>
                </a:solidFill>
              </a:rPr>
              <a:t>wrapped  separately</a:t>
            </a:r>
            <a:r>
              <a:rPr lang="en-US" sz="2000" dirty="0"/>
              <a:t> and </a:t>
            </a:r>
            <a:r>
              <a:rPr lang="en-US" sz="2000" dirty="0">
                <a:solidFill>
                  <a:srgbClr val="FF0000"/>
                </a:solidFill>
              </a:rPr>
              <a:t>cushioned properly.</a:t>
            </a:r>
          </a:p>
          <a:p>
            <a:r>
              <a:rPr lang="en-US" sz="2000" dirty="0"/>
              <a:t>Make sure that a </a:t>
            </a:r>
            <a:r>
              <a:rPr lang="en-US" sz="2000" dirty="0">
                <a:solidFill>
                  <a:srgbClr val="FF0000"/>
                </a:solidFill>
              </a:rPr>
              <a:t>Fragile sticker and orientation stickers</a:t>
            </a:r>
            <a:r>
              <a:rPr lang="en-US" sz="2000" dirty="0"/>
              <a:t> is at the shipment</a:t>
            </a:r>
          </a:p>
          <a:p>
            <a:endParaRPr lang="en-US" sz="2000" dirty="0"/>
          </a:p>
          <a:p>
            <a:endParaRPr lang="en-US" sz="2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Scale>
                                      <p:cBhvr>
                                        <p:cTn id="21"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2">
                                            <p:txEl>
                                              <p:pRg st="0" end="0"/>
                                            </p:txEl>
                                          </p:spTgt>
                                        </p:tgtEl>
                                        <p:attrNameLst>
                                          <p:attrName>ppt_x</p:attrName>
                                          <p:attrName>ppt_y</p:attrName>
                                        </p:attrNameLst>
                                      </p:cBhvr>
                                    </p:animMotion>
                                    <p:animEffect transition="in" filter="fade">
                                      <p:cBhvr>
                                        <p:cTn id="23" dur="1000"/>
                                        <p:tgtEl>
                                          <p:spTgt spid="12">
                                            <p:txEl>
                                              <p:pRg st="0" end="0"/>
                                            </p:txEl>
                                          </p:spTgt>
                                        </p:tgtEl>
                                      </p:cBhvr>
                                    </p:animEffect>
                                  </p:childTnLst>
                                </p:cTn>
                              </p:par>
                              <p:par>
                                <p:cTn id="24" presetID="52"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Scale>
                                      <p:cBhvr>
                                        <p:cTn id="26"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2">
                                            <p:txEl>
                                              <p:pRg st="1" end="1"/>
                                            </p:txEl>
                                          </p:spTgt>
                                        </p:tgtEl>
                                        <p:attrNameLst>
                                          <p:attrName>ppt_x</p:attrName>
                                          <p:attrName>ppt_y</p:attrName>
                                        </p:attrNameLst>
                                      </p:cBhvr>
                                    </p:animMotion>
                                    <p:animEffect transition="in" filter="fade">
                                      <p:cBhvr>
                                        <p:cTn id="28" dur="10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slide(fromTop)">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10" descr="1278169123_65395824_3-Courier-Service-In-Mumbai-Just-Call-Mr-Vaibhav-9833897003-Mumbai-1278169123.jpg"/>
          <p:cNvPicPr>
            <a:picLocks noGrp="1" noChangeAspect="1"/>
          </p:cNvPicPr>
          <p:nvPr>
            <p:ph sz="half" idx="2"/>
          </p:nvPr>
        </p:nvPicPr>
        <p:blipFill>
          <a:blip r:embed="rId3" cstate="print"/>
          <a:stretch>
            <a:fillRect/>
          </a:stretch>
        </p:blipFill>
        <p:spPr>
          <a:xfrm>
            <a:off x="303211" y="4953000"/>
            <a:ext cx="3747247" cy="1447800"/>
          </a:xfrm>
        </p:spPr>
      </p:pic>
      <p:graphicFrame>
        <p:nvGraphicFramePr>
          <p:cNvPr id="31" name="Object 2"/>
          <p:cNvGraphicFramePr>
            <a:graphicFrameLocks noChangeAspect="1"/>
          </p:cNvGraphicFramePr>
          <p:nvPr/>
        </p:nvGraphicFramePr>
        <p:xfrm>
          <a:off x="4189412" y="4495800"/>
          <a:ext cx="3555074" cy="1727200"/>
        </p:xfrm>
        <a:graphic>
          <a:graphicData uri="http://schemas.openxmlformats.org/presentationml/2006/ole">
            <mc:AlternateContent xmlns:mc="http://schemas.openxmlformats.org/markup-compatibility/2006">
              <mc:Choice xmlns:v="urn:schemas-microsoft-com:vml" Requires="v">
                <p:oleObj name="Image" r:id="rId4" imgW="2666667" imgH="2107937" progId="">
                  <p:embed/>
                </p:oleObj>
              </mc:Choice>
              <mc:Fallback>
                <p:oleObj name="Image" r:id="rId4" imgW="2666667" imgH="2107937" progId="">
                  <p:embed/>
                  <p:pic>
                    <p:nvPicPr>
                      <p:cNvPr id="3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2" y="4495800"/>
                        <a:ext cx="3555074"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 name="Object 3"/>
          <p:cNvGraphicFramePr>
            <a:graphicFrameLocks noChangeAspect="1"/>
          </p:cNvGraphicFramePr>
          <p:nvPr/>
        </p:nvGraphicFramePr>
        <p:xfrm>
          <a:off x="455612" y="1371600"/>
          <a:ext cx="2689583" cy="1730375"/>
        </p:xfrm>
        <a:graphic>
          <a:graphicData uri="http://schemas.openxmlformats.org/presentationml/2006/ole">
            <mc:AlternateContent xmlns:mc="http://schemas.openxmlformats.org/markup-compatibility/2006">
              <mc:Choice xmlns:v="urn:schemas-microsoft-com:vml" Requires="v">
                <p:oleObj name="Image" r:id="rId6" imgW="2273016" imgH="2463492" progId="">
                  <p:embed/>
                </p:oleObj>
              </mc:Choice>
              <mc:Fallback>
                <p:oleObj name="Image" r:id="rId6" imgW="2273016" imgH="2463492" progId="">
                  <p:embed/>
                  <p:pic>
                    <p:nvPicPr>
                      <p:cNvPr id="32"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2" y="1371600"/>
                        <a:ext cx="2689583"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 name="Object 4"/>
          <p:cNvGraphicFramePr>
            <a:graphicFrameLocks noChangeAspect="1"/>
          </p:cNvGraphicFramePr>
          <p:nvPr/>
        </p:nvGraphicFramePr>
        <p:xfrm>
          <a:off x="304721" y="3429000"/>
          <a:ext cx="3617708" cy="1447800"/>
        </p:xfrm>
        <a:graphic>
          <a:graphicData uri="http://schemas.openxmlformats.org/presentationml/2006/ole">
            <mc:AlternateContent xmlns:mc="http://schemas.openxmlformats.org/markup-compatibility/2006">
              <mc:Choice xmlns:v="urn:schemas-microsoft-com:vml" Requires="v">
                <p:oleObj name="Image" r:id="rId8" imgW="2615873" imgH="1904762" progId="">
                  <p:embed/>
                </p:oleObj>
              </mc:Choice>
              <mc:Fallback>
                <p:oleObj name="Image" r:id="rId8" imgW="2615873" imgH="1904762" progId="">
                  <p:embed/>
                  <p:pic>
                    <p:nvPicPr>
                      <p:cNvPr id="33"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21" y="3429000"/>
                        <a:ext cx="361770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 name="Object 5"/>
          <p:cNvGraphicFramePr>
            <a:graphicFrameLocks noChangeAspect="1"/>
          </p:cNvGraphicFramePr>
          <p:nvPr/>
        </p:nvGraphicFramePr>
        <p:xfrm>
          <a:off x="8228012" y="1981200"/>
          <a:ext cx="3555074" cy="3505200"/>
        </p:xfrm>
        <a:graphic>
          <a:graphicData uri="http://schemas.openxmlformats.org/presentationml/2006/ole">
            <mc:AlternateContent xmlns:mc="http://schemas.openxmlformats.org/markup-compatibility/2006">
              <mc:Choice xmlns:v="urn:schemas-microsoft-com:vml" Requires="v">
                <p:oleObj name="Image" r:id="rId10" imgW="2374603" imgH="2095238" progId="">
                  <p:embed/>
                </p:oleObj>
              </mc:Choice>
              <mc:Fallback>
                <p:oleObj name="Image" r:id="rId10" imgW="2374603" imgH="2095238" progId="">
                  <p:embed/>
                  <p:pic>
                    <p:nvPicPr>
                      <p:cNvPr id="34"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8012" y="1981200"/>
                        <a:ext cx="355507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TextBox 34"/>
          <p:cNvSpPr txBox="1"/>
          <p:nvPr/>
        </p:nvSpPr>
        <p:spPr>
          <a:xfrm>
            <a:off x="4063417" y="2167116"/>
            <a:ext cx="3859795" cy="1261884"/>
          </a:xfrm>
          <a:prstGeom prst="rect">
            <a:avLst/>
          </a:prstGeom>
          <a:noFill/>
          <a:ln>
            <a:solidFill>
              <a:schemeClr val="tx1"/>
            </a:solidFill>
          </a:ln>
        </p:spPr>
        <p:txBody>
          <a:bodyPr wrap="square" rtlCol="0">
            <a:spAutoFit/>
          </a:bodyPr>
          <a:lstStyle/>
          <a:p>
            <a:r>
              <a:rPr lang="en-US" sz="2800" b="1" dirty="0"/>
              <a:t>Note: </a:t>
            </a:r>
            <a:r>
              <a:rPr lang="en-US" sz="2400" b="1" dirty="0">
                <a:solidFill>
                  <a:srgbClr val="FF0000"/>
                </a:solidFill>
              </a:rPr>
              <a:t>Glass and Fragile items</a:t>
            </a:r>
            <a:r>
              <a:rPr lang="en-US" sz="2400" dirty="0"/>
              <a:t> are not  valid for SMSA claim</a:t>
            </a:r>
          </a:p>
        </p:txBody>
      </p:sp>
      <p:sp>
        <p:nvSpPr>
          <p:cNvPr id="13" name="Title 1"/>
          <p:cNvSpPr>
            <a:spLocks noGrp="1"/>
          </p:cNvSpPr>
          <p:nvPr>
            <p:ph type="title" idx="4294967295"/>
          </p:nvPr>
        </p:nvSpPr>
        <p:spPr>
          <a:xfrm>
            <a:off x="3427412" y="441325"/>
            <a:ext cx="6477000" cy="1006475"/>
          </a:xfrm>
        </p:spPr>
        <p:txBody>
          <a:bodyPr>
            <a:noAutofit/>
          </a:bodyPr>
          <a:lstStyle/>
          <a:p>
            <a:r>
              <a:rPr lang="en-US" sz="4000" b="1" dirty="0" err="1">
                <a:solidFill>
                  <a:srgbClr val="33309C"/>
                </a:solidFill>
                <a:cs typeface="David" pitchFamily="34" charset="-79"/>
              </a:rPr>
              <a:t>Overpacking</a:t>
            </a:r>
            <a:r>
              <a:rPr lang="en-US" sz="4000" b="1" dirty="0">
                <a:solidFill>
                  <a:srgbClr val="33309C"/>
                </a:solidFill>
                <a:cs typeface="David" pitchFamily="34" charset="-79"/>
              </a:rPr>
              <a:t> of </a:t>
            </a:r>
            <a:r>
              <a:rPr lang="en-US" sz="4000" b="1" dirty="0">
                <a:solidFill>
                  <a:srgbClr val="F68426"/>
                </a:solidFill>
                <a:cs typeface="David" pitchFamily="34" charset="-79"/>
              </a:rPr>
              <a:t>Fragile Items</a:t>
            </a:r>
          </a:p>
        </p:txBody>
      </p:sp>
      <p:sp>
        <p:nvSpPr>
          <p:cNvPr id="2" name="TextBox 1">
            <a:extLst>
              <a:ext uri="{FF2B5EF4-FFF2-40B4-BE49-F238E27FC236}">
                <a16:creationId xmlns:a16="http://schemas.microsoft.com/office/drawing/2014/main" id="{699F81ED-CB1C-DBEF-29D7-A04C55A8ABB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A2B63F8E-0330-716C-F222-24815A89E545}"/>
              </a:ext>
            </a:extLst>
          </p:cNvPr>
          <p:cNvPicPr>
            <a:picLocks noChangeAspect="1" noChangeArrowheads="1"/>
          </p:cNvPicPr>
          <p:nvPr/>
        </p:nvPicPr>
        <p:blipFill>
          <a:blip r:embed="rId12" cstate="print"/>
          <a:srcRect/>
          <a:stretch>
            <a:fillRect/>
          </a:stretch>
        </p:blipFill>
        <p:spPr bwMode="auto">
          <a:xfrm>
            <a:off x="10148093" y="6232529"/>
            <a:ext cx="1889919" cy="488942"/>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lide(fromTop)">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381000"/>
            <a:ext cx="10969943" cy="1143000"/>
          </a:xfrm>
        </p:spPr>
        <p:txBody>
          <a:bodyPr>
            <a:normAutofit fontScale="90000"/>
          </a:bodyPr>
          <a:lstStyle/>
          <a:p>
            <a:r>
              <a:rPr lang="en-US" b="1" dirty="0">
                <a:solidFill>
                  <a:srgbClr val="33309C"/>
                </a:solidFill>
              </a:rPr>
              <a:t>SM</a:t>
            </a:r>
            <a:r>
              <a:rPr lang="en-US" b="1" dirty="0">
                <a:solidFill>
                  <a:srgbClr val="F68426"/>
                </a:solidFill>
              </a:rPr>
              <a:t>SA</a:t>
            </a:r>
            <a:r>
              <a:rPr lang="en-US" b="1" dirty="0">
                <a:solidFill>
                  <a:srgbClr val="FF9933"/>
                </a:solidFill>
              </a:rPr>
              <a:t> Priority Overnight – Documents (SPOD)</a:t>
            </a:r>
          </a:p>
        </p:txBody>
      </p:sp>
      <p:sp>
        <p:nvSpPr>
          <p:cNvPr id="3" name="Content Placeholder 2"/>
          <p:cNvSpPr>
            <a:spLocks noGrp="1"/>
          </p:cNvSpPr>
          <p:nvPr>
            <p:ph sz="half" idx="1"/>
          </p:nvPr>
        </p:nvSpPr>
        <p:spPr>
          <a:xfrm>
            <a:off x="303213" y="1524000"/>
            <a:ext cx="8305800" cy="4572000"/>
          </a:xfrm>
        </p:spPr>
        <p:txBody>
          <a:bodyPr>
            <a:noAutofit/>
          </a:bodyPr>
          <a:lstStyle/>
          <a:p>
            <a:pPr>
              <a:buNone/>
            </a:pPr>
            <a:r>
              <a:rPr lang="en-US" dirty="0">
                <a:latin typeface="+mj-lt"/>
              </a:rPr>
              <a:t>	This service is designed to meet business needs for time sensitive </a:t>
            </a:r>
            <a:r>
              <a:rPr lang="en-US" b="1" u="sng" dirty="0">
                <a:solidFill>
                  <a:srgbClr val="FF0000"/>
                </a:solidFill>
                <a:latin typeface="+mj-lt"/>
              </a:rPr>
              <a:t>Documents</a:t>
            </a:r>
            <a:r>
              <a:rPr lang="en-US" dirty="0">
                <a:latin typeface="+mj-lt"/>
              </a:rPr>
              <a:t> to be delivered </a:t>
            </a:r>
            <a:r>
              <a:rPr lang="en-US" b="1" u="sng" dirty="0">
                <a:solidFill>
                  <a:srgbClr val="FF0000"/>
                </a:solidFill>
                <a:latin typeface="+mj-lt"/>
              </a:rPr>
              <a:t>next business day </a:t>
            </a:r>
            <a:r>
              <a:rPr lang="en-US" dirty="0">
                <a:latin typeface="+mj-lt"/>
              </a:rPr>
              <a:t>to most of Saudi Arabia. </a:t>
            </a:r>
            <a:r>
              <a:rPr lang="en-US" b="1" u="sng" dirty="0">
                <a:solidFill>
                  <a:srgbClr val="FF0000"/>
                </a:solidFill>
                <a:latin typeface="+mj-lt"/>
              </a:rPr>
              <a:t>Next Business-Day delivery by 10:30am</a:t>
            </a: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0.5 </a:t>
            </a:r>
            <a:r>
              <a:rPr lang="en-US" b="1" i="1" dirty="0" err="1">
                <a:solidFill>
                  <a:srgbClr val="FF0000"/>
                </a:solidFill>
                <a:latin typeface="+mj-lt"/>
              </a:rPr>
              <a:t>kgs</a:t>
            </a:r>
            <a:r>
              <a:rPr lang="en-US" i="1" dirty="0">
                <a:latin typeface="+mj-lt"/>
              </a:rPr>
              <a:t> </a:t>
            </a: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SMSA Envelope or Customer’s Packaging (Envelope type)</a:t>
            </a:r>
          </a:p>
          <a:p>
            <a:r>
              <a:rPr lang="en-US" b="1" dirty="0">
                <a:latin typeface="+mj-lt"/>
              </a:rPr>
              <a:t>Cities Served: </a:t>
            </a:r>
            <a:r>
              <a:rPr lang="en-US" b="1" i="1" dirty="0">
                <a:solidFill>
                  <a:srgbClr val="FF0000"/>
                </a:solidFill>
                <a:latin typeface="+mj-lt"/>
              </a:rPr>
              <a:t>SMSA Served Cities (Refer to Cities Served)</a:t>
            </a:r>
            <a:endParaRPr lang="en-US" b="1" dirty="0">
              <a:solidFill>
                <a:srgbClr val="FF0000"/>
              </a:solidFill>
              <a:latin typeface="+mj-lt"/>
            </a:endParaRPr>
          </a:p>
          <a:p>
            <a:r>
              <a:rPr lang="en-US" b="1" dirty="0">
                <a:latin typeface="+mj-lt"/>
              </a:rPr>
              <a:t>Commitment Time: </a:t>
            </a:r>
          </a:p>
          <a:p>
            <a:pPr>
              <a:buNone/>
            </a:pPr>
            <a:r>
              <a:rPr lang="en-US" b="1" dirty="0">
                <a:latin typeface="+mj-lt"/>
              </a:rPr>
              <a:t>	Major Cities: </a:t>
            </a:r>
            <a:r>
              <a:rPr lang="en-US" b="1" i="1" dirty="0">
                <a:solidFill>
                  <a:srgbClr val="FF0000"/>
                </a:solidFill>
                <a:latin typeface="+mj-lt"/>
              </a:rPr>
              <a:t>Next Business day by 10:30 a.m.</a:t>
            </a:r>
          </a:p>
          <a:p>
            <a:pPr>
              <a:buNone/>
            </a:pPr>
            <a:r>
              <a:rPr lang="en-US" b="1" dirty="0">
                <a:latin typeface="+mj-lt"/>
              </a:rPr>
              <a:t>	Remote Cities: </a:t>
            </a:r>
            <a:r>
              <a:rPr lang="en-US" b="1" i="1" dirty="0">
                <a:solidFill>
                  <a:srgbClr val="FF0000"/>
                </a:solidFill>
                <a:latin typeface="+mj-lt"/>
              </a:rPr>
              <a:t>see SPO Delivery Matrix </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6" name="Content Placeholder 6" descr="graphix-my-documents_283x283.png"/>
          <p:cNvPicPr>
            <a:picLocks noGrp="1" noChangeAspect="1"/>
          </p:cNvPicPr>
          <p:nvPr>
            <p:ph sz="half" idx="2"/>
          </p:nvPr>
        </p:nvPicPr>
        <p:blipFill>
          <a:blip r:embed="rId3" cstate="print"/>
          <a:stretch>
            <a:fillRect/>
          </a:stretch>
        </p:blipFill>
        <p:spPr>
          <a:xfrm>
            <a:off x="9218612" y="3048000"/>
            <a:ext cx="2209800" cy="2209800"/>
          </a:xfrm>
        </p:spPr>
      </p:pic>
      <p:sp>
        <p:nvSpPr>
          <p:cNvPr id="4" name="TextBox 3">
            <a:extLst>
              <a:ext uri="{FF2B5EF4-FFF2-40B4-BE49-F238E27FC236}">
                <a16:creationId xmlns:a16="http://schemas.microsoft.com/office/drawing/2014/main" id="{B465ECE3-C818-9F14-C94C-1B2968CF558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746425AC-5C36-AC58-7D06-1ED1CE46161F}"/>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304720" y="1828800"/>
            <a:ext cx="5383398" cy="4800600"/>
          </a:xfrm>
        </p:spPr>
        <p:txBody>
          <a:bodyPr>
            <a:normAutofit fontScale="77500" lnSpcReduction="20000"/>
          </a:bodyPr>
          <a:lstStyle/>
          <a:p>
            <a:r>
              <a:rPr lang="en-US" sz="2800" dirty="0"/>
              <a:t>As a </a:t>
            </a:r>
            <a:r>
              <a:rPr lang="en-US" sz="2800" b="1" dirty="0">
                <a:solidFill>
                  <a:srgbClr val="FF0000"/>
                </a:solidFill>
              </a:rPr>
              <a:t>Courier or a front liner </a:t>
            </a:r>
            <a:r>
              <a:rPr lang="en-US" sz="2800" dirty="0"/>
              <a:t>you must be </a:t>
            </a:r>
            <a:r>
              <a:rPr lang="en-US" sz="2800" dirty="0">
                <a:solidFill>
                  <a:srgbClr val="FF0000"/>
                </a:solidFill>
              </a:rPr>
              <a:t>prepared to refuse any shipment </a:t>
            </a:r>
            <a:r>
              <a:rPr lang="en-US" sz="2800" dirty="0"/>
              <a:t>that is </a:t>
            </a:r>
            <a:r>
              <a:rPr lang="en-US" sz="2800" dirty="0">
                <a:solidFill>
                  <a:srgbClr val="FF0000"/>
                </a:solidFill>
              </a:rPr>
              <a:t>not properly packed</a:t>
            </a:r>
            <a:r>
              <a:rPr lang="en-US" sz="2800" dirty="0"/>
              <a:t>.</a:t>
            </a:r>
          </a:p>
          <a:p>
            <a:r>
              <a:rPr lang="en-US" sz="2800" dirty="0"/>
              <a:t>Any shipment that is </a:t>
            </a:r>
            <a:r>
              <a:rPr lang="en-US" sz="2800" dirty="0">
                <a:solidFill>
                  <a:srgbClr val="FF0000"/>
                </a:solidFill>
              </a:rPr>
              <a:t>not properly packed</a:t>
            </a:r>
            <a:r>
              <a:rPr lang="en-US" sz="2800" dirty="0"/>
              <a:t> </a:t>
            </a:r>
            <a:r>
              <a:rPr lang="en-US" sz="2800" dirty="0">
                <a:solidFill>
                  <a:srgbClr val="FF0000"/>
                </a:solidFill>
              </a:rPr>
              <a:t>may lead to damage shipment</a:t>
            </a:r>
            <a:r>
              <a:rPr lang="en-US" sz="2800" dirty="0"/>
              <a:t>.</a:t>
            </a:r>
          </a:p>
          <a:p>
            <a:endParaRPr lang="en-US" sz="2800" dirty="0"/>
          </a:p>
          <a:p>
            <a:r>
              <a:rPr lang="en-US" sz="2800" dirty="0"/>
              <a:t>If you </a:t>
            </a:r>
            <a:r>
              <a:rPr lang="en-US" sz="2800" dirty="0">
                <a:solidFill>
                  <a:srgbClr val="FF0000"/>
                </a:solidFill>
              </a:rPr>
              <a:t>refuse the shipment for improper packaging</a:t>
            </a:r>
            <a:r>
              <a:rPr lang="en-US" sz="2800" dirty="0"/>
              <a:t> , </a:t>
            </a:r>
            <a:r>
              <a:rPr lang="en-US" sz="2800" dirty="0">
                <a:solidFill>
                  <a:srgbClr val="FF0000"/>
                </a:solidFill>
              </a:rPr>
              <a:t>explain</a:t>
            </a:r>
            <a:r>
              <a:rPr lang="en-US" sz="2800" dirty="0"/>
              <a:t> the following:</a:t>
            </a:r>
          </a:p>
          <a:p>
            <a:endParaRPr lang="en-US" sz="2800" dirty="0"/>
          </a:p>
          <a:p>
            <a:pPr lvl="1"/>
            <a:r>
              <a:rPr lang="en-US" sz="2800" dirty="0">
                <a:solidFill>
                  <a:srgbClr val="FF0000"/>
                </a:solidFill>
              </a:rPr>
              <a:t>What is unacceptable </a:t>
            </a:r>
            <a:r>
              <a:rPr lang="en-US" sz="2800" dirty="0"/>
              <a:t>about the packaging.</a:t>
            </a:r>
          </a:p>
          <a:p>
            <a:pPr lvl="1"/>
            <a:r>
              <a:rPr lang="en-US" sz="2800" dirty="0">
                <a:solidFill>
                  <a:srgbClr val="FF0000"/>
                </a:solidFill>
              </a:rPr>
              <a:t>How the customer can repack </a:t>
            </a:r>
            <a:r>
              <a:rPr lang="en-US" sz="2800" dirty="0"/>
              <a:t>the shipment.</a:t>
            </a:r>
          </a:p>
        </p:txBody>
      </p:sp>
      <p:sp>
        <p:nvSpPr>
          <p:cNvPr id="12" name="Content Placeholder 11"/>
          <p:cNvSpPr>
            <a:spLocks noGrp="1"/>
          </p:cNvSpPr>
          <p:nvPr>
            <p:ph sz="quarter" idx="4"/>
          </p:nvPr>
        </p:nvSpPr>
        <p:spPr>
          <a:xfrm rot="18961460">
            <a:off x="5771142" y="3480305"/>
            <a:ext cx="6439702" cy="1449592"/>
          </a:xfrm>
        </p:spPr>
        <p:txBody>
          <a:bodyPr anchor="ctr" anchorCtr="0">
            <a:noAutofit/>
          </a:bodyPr>
          <a:lstStyle/>
          <a:p>
            <a:pPr algn="ctr">
              <a:buNone/>
            </a:pPr>
            <a:r>
              <a:rPr lang="en-US" sz="6000" b="1" dirty="0">
                <a:solidFill>
                  <a:srgbClr val="FF0000"/>
                </a:solidFill>
              </a:rPr>
              <a:t>FREE SHIPMENT</a:t>
            </a:r>
          </a:p>
        </p:txBody>
      </p:sp>
      <p:sp>
        <p:nvSpPr>
          <p:cNvPr id="28" name="Content Placeholder 11"/>
          <p:cNvSpPr txBox="1">
            <a:spLocks/>
          </p:cNvSpPr>
          <p:nvPr/>
        </p:nvSpPr>
        <p:spPr>
          <a:xfrm>
            <a:off x="6399134" y="1524000"/>
            <a:ext cx="5387630" cy="22748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None/>
              <a:tabLst/>
              <a:defRPr/>
            </a:pPr>
            <a:r>
              <a:rPr kumimoji="0" lang="en-US" sz="2400" b="0" i="0" u="none" strike="noStrike" kern="1200" cap="none" spc="0" normalizeH="0" baseline="0" noProof="0" dirty="0">
                <a:ln>
                  <a:noFill/>
                </a:ln>
                <a:effectLst/>
                <a:uLnTx/>
                <a:uFillTx/>
                <a:latin typeface="+mn-lt"/>
                <a:ea typeface="+mn-ea"/>
                <a:cs typeface="+mn-cs"/>
              </a:rPr>
              <a:t>Any Damaged shipment is 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Title 1"/>
          <p:cNvSpPr>
            <a:spLocks noGrp="1"/>
          </p:cNvSpPr>
          <p:nvPr>
            <p:ph type="title" idx="4294967295"/>
          </p:nvPr>
        </p:nvSpPr>
        <p:spPr>
          <a:xfrm>
            <a:off x="3427412" y="441325"/>
            <a:ext cx="6477000" cy="1006475"/>
          </a:xfrm>
        </p:spPr>
        <p:txBody>
          <a:bodyPr>
            <a:noAutofit/>
          </a:bodyPr>
          <a:lstStyle/>
          <a:p>
            <a:r>
              <a:rPr lang="en-US" sz="4000" b="1" dirty="0">
                <a:solidFill>
                  <a:srgbClr val="33309C"/>
                </a:solidFill>
                <a:cs typeface="David" pitchFamily="34" charset="-79"/>
              </a:rPr>
              <a:t>Proper Application </a:t>
            </a:r>
            <a:r>
              <a:rPr lang="en-US" sz="4000" b="1" dirty="0">
                <a:solidFill>
                  <a:srgbClr val="F68426"/>
                </a:solidFill>
                <a:cs typeface="David" pitchFamily="34" charset="-79"/>
              </a:rPr>
              <a:t>of Tapes</a:t>
            </a:r>
          </a:p>
        </p:txBody>
      </p:sp>
      <p:sp>
        <p:nvSpPr>
          <p:cNvPr id="2" name="TextBox 1">
            <a:extLst>
              <a:ext uri="{FF2B5EF4-FFF2-40B4-BE49-F238E27FC236}">
                <a16:creationId xmlns:a16="http://schemas.microsoft.com/office/drawing/2014/main" id="{9FEBC46F-FA9D-3390-7E80-81752F5C854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05F9108A-9EC9-4089-0A72-1F2C8B74C88A}"/>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Scale>
                                      <p:cBhvr>
                                        <p:cTn id="12" dur="1000" decel="50000" fill="hold">
                                          <p:stCondLst>
                                            <p:cond delay="0"/>
                                          </p:stCondLst>
                                        </p:cTn>
                                        <p:tgtEl>
                                          <p:spTgt spid="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xEl>
                                              <p:pRg st="1" end="1"/>
                                            </p:txEl>
                                          </p:spTgt>
                                        </p:tgtEl>
                                        <p:attrNameLst>
                                          <p:attrName>ppt_x</p:attrName>
                                          <p:attrName>ppt_y</p:attrName>
                                        </p:attrNameLst>
                                      </p:cBhvr>
                                    </p:animMotion>
                                    <p:animEffect transition="in" filter="fade">
                                      <p:cBhvr>
                                        <p:cTn id="14" dur="1000"/>
                                        <p:tgtEl>
                                          <p:spTgt spid="10">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Scale>
                                      <p:cBhvr>
                                        <p:cTn id="17" dur="1000" decel="50000" fill="hold">
                                          <p:stCondLst>
                                            <p:cond delay="0"/>
                                          </p:stCondLst>
                                        </p:cTn>
                                        <p:tgtEl>
                                          <p:spTgt spid="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xEl>
                                              <p:pRg st="3" end="3"/>
                                            </p:txEl>
                                          </p:spTgt>
                                        </p:tgtEl>
                                        <p:attrNameLst>
                                          <p:attrName>ppt_x</p:attrName>
                                          <p:attrName>ppt_y</p:attrName>
                                        </p:attrNameLst>
                                      </p:cBhvr>
                                    </p:animMotion>
                                    <p:animEffect transition="in" filter="fade">
                                      <p:cBhvr>
                                        <p:cTn id="19" dur="1000"/>
                                        <p:tgtEl>
                                          <p:spTgt spid="1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 calcmode="lin" valueType="num">
                                      <p:cBhvr>
                                        <p:cTn id="24"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p:cTn id="31"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1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Scale>
                                      <p:cBhvr>
                                        <p:cTn id="38" dur="1000" decel="50000" fill="hold">
                                          <p:stCondLst>
                                            <p:cond delay="0"/>
                                          </p:stCondLst>
                                        </p:cTn>
                                        <p:tgtEl>
                                          <p:spTgt spid="2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8">
                                            <p:txEl>
                                              <p:pRg st="0" end="0"/>
                                            </p:txEl>
                                          </p:spTgt>
                                        </p:tgtEl>
                                        <p:attrNameLst>
                                          <p:attrName>ppt_x</p:attrName>
                                          <p:attrName>ppt_y</p:attrName>
                                        </p:attrNameLst>
                                      </p:cBhvr>
                                    </p:animMotion>
                                    <p:animEffect transition="in" filter="fade">
                                      <p:cBhvr>
                                        <p:cTn id="40" dur="1000"/>
                                        <p:tgtEl>
                                          <p:spTgt spid="2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iterate type="lt">
                                    <p:tmPct val="10000"/>
                                  </p:iterate>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2000"/>
                                        <p:tgtEl>
                                          <p:spTgt spid="12">
                                            <p:txEl>
                                              <p:pRg st="0" end="0"/>
                                            </p:txEl>
                                          </p:spTgt>
                                        </p:tgtEl>
                                      </p:cBhvr>
                                    </p:animEffect>
                                    <p:anim calcmode="lin" valueType="num">
                                      <p:cBhvr>
                                        <p:cTn id="46"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47" dur="2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8" presetClass="emph" presetSubtype="0" fill="hold" grpId="1" nodeType="clickEffect">
                                  <p:stCondLst>
                                    <p:cond delay="0"/>
                                  </p:stCondLst>
                                  <p:iterate type="lt">
                                    <p:tmPct val="0"/>
                                  </p:iterate>
                                  <p:childTnLst>
                                    <p:animRot by="21600000">
                                      <p:cBhvr>
                                        <p:cTn id="51" dur="2000" fill="hold"/>
                                        <p:tgtEl>
                                          <p:spTgt spid="12">
                                            <p:txEl>
                                              <p:pRg st="0" end="0"/>
                                            </p:tx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slide(fromTop)">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P spid="1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oulati.com/wp-content/uploads/2012/02/Fotolia_PURPLE-Thank-You.jpg"/>
          <p:cNvPicPr>
            <a:picLocks noChangeAspect="1" noChangeArrowheads="1"/>
          </p:cNvPicPr>
          <p:nvPr/>
        </p:nvPicPr>
        <p:blipFill>
          <a:blip r:embed="rId2" cstate="print"/>
          <a:srcRect/>
          <a:stretch>
            <a:fillRect/>
          </a:stretch>
        </p:blipFill>
        <p:spPr bwMode="auto">
          <a:xfrm>
            <a:off x="2742486" y="1371601"/>
            <a:ext cx="6297560" cy="4776788"/>
          </a:xfrm>
          <a:prstGeom prst="rect">
            <a:avLst/>
          </a:prstGeom>
          <a:noFill/>
          <a:ln w="9525">
            <a:noFill/>
            <a:miter lim="800000"/>
            <a:headEnd/>
            <a:tailEnd/>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381000"/>
            <a:ext cx="10969943" cy="1143000"/>
          </a:xfrm>
        </p:spPr>
        <p:txBody>
          <a:bodyPr>
            <a:normAutofit/>
          </a:bodyPr>
          <a:lstStyle/>
          <a:p>
            <a:r>
              <a:rPr lang="en-US" b="1" dirty="0">
                <a:solidFill>
                  <a:srgbClr val="33309C"/>
                </a:solidFill>
              </a:rPr>
              <a:t>SM</a:t>
            </a:r>
            <a:r>
              <a:rPr lang="en-US" b="1" dirty="0">
                <a:solidFill>
                  <a:srgbClr val="F68426"/>
                </a:solidFill>
              </a:rPr>
              <a:t>SA</a:t>
            </a:r>
            <a:r>
              <a:rPr lang="en-US" b="1" dirty="0">
                <a:solidFill>
                  <a:srgbClr val="FF9933"/>
                </a:solidFill>
              </a:rPr>
              <a:t> Priority Overnight – Parcels (SPOP)</a:t>
            </a:r>
          </a:p>
        </p:txBody>
      </p:sp>
      <p:sp>
        <p:nvSpPr>
          <p:cNvPr id="3" name="Content Placeholder 2"/>
          <p:cNvSpPr>
            <a:spLocks noGrp="1"/>
          </p:cNvSpPr>
          <p:nvPr>
            <p:ph sz="half" idx="1"/>
          </p:nvPr>
        </p:nvSpPr>
        <p:spPr>
          <a:xfrm>
            <a:off x="303213" y="1524000"/>
            <a:ext cx="8229600" cy="4572000"/>
          </a:xfrm>
        </p:spPr>
        <p:txBody>
          <a:bodyPr>
            <a:noAutofit/>
          </a:bodyPr>
          <a:lstStyle/>
          <a:p>
            <a:pPr>
              <a:buNone/>
            </a:pPr>
            <a:r>
              <a:rPr lang="en-US" dirty="0">
                <a:latin typeface="+mj-lt"/>
              </a:rPr>
              <a:t>	For time sensitive </a:t>
            </a:r>
            <a:r>
              <a:rPr lang="en-US" b="1" u="sng" dirty="0">
                <a:solidFill>
                  <a:srgbClr val="FF0000"/>
                </a:solidFill>
                <a:latin typeface="+mj-lt"/>
              </a:rPr>
              <a:t>Parcels</a:t>
            </a:r>
            <a:r>
              <a:rPr lang="en-US" dirty="0">
                <a:latin typeface="+mj-lt"/>
              </a:rPr>
              <a:t> to be delivered </a:t>
            </a:r>
            <a:r>
              <a:rPr lang="en-US" b="1" u="sng" dirty="0">
                <a:solidFill>
                  <a:srgbClr val="FF0000"/>
                </a:solidFill>
                <a:latin typeface="+mj-lt"/>
              </a:rPr>
              <a:t>next business day </a:t>
            </a:r>
            <a:r>
              <a:rPr lang="en-US" dirty="0">
                <a:latin typeface="+mj-lt"/>
              </a:rPr>
              <a:t>to most of Saudi Arabia. </a:t>
            </a:r>
            <a:r>
              <a:rPr lang="en-US" b="1" u="sng" dirty="0">
                <a:solidFill>
                  <a:srgbClr val="FF0000"/>
                </a:solidFill>
                <a:latin typeface="+mj-lt"/>
              </a:rPr>
              <a:t>Delivery by 10:30 A.M</a:t>
            </a:r>
            <a:r>
              <a:rPr lang="en-US" dirty="0">
                <a:latin typeface="+mj-lt"/>
              </a:rPr>
              <a:t> to main cities of Saudi Arabia</a:t>
            </a:r>
            <a:r>
              <a:rPr lang="en-US" b="1" dirty="0">
                <a:latin typeface="+mj-lt"/>
              </a:rPr>
              <a:t>; </a:t>
            </a:r>
            <a:r>
              <a:rPr lang="en-US" b="1" u="sng" dirty="0">
                <a:solidFill>
                  <a:srgbClr val="FF0000"/>
                </a:solidFill>
                <a:latin typeface="+mj-lt"/>
              </a:rPr>
              <a:t>additional day to remote areas.</a:t>
            </a: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0.1 – 15 </a:t>
            </a:r>
            <a:r>
              <a:rPr lang="en-US" b="1" i="1" dirty="0" err="1">
                <a:solidFill>
                  <a:srgbClr val="FF0000"/>
                </a:solidFill>
                <a:latin typeface="+mj-lt"/>
              </a:rPr>
              <a:t>kgs</a:t>
            </a:r>
            <a:r>
              <a:rPr lang="en-US" b="1" i="1" dirty="0">
                <a:solidFill>
                  <a:srgbClr val="FF0000"/>
                </a:solidFill>
                <a:latin typeface="+mj-lt"/>
              </a:rPr>
              <a:t>. (up to 32 </a:t>
            </a:r>
            <a:r>
              <a:rPr lang="en-US" b="1" i="1" dirty="0" err="1">
                <a:solidFill>
                  <a:srgbClr val="FF0000"/>
                </a:solidFill>
                <a:latin typeface="+mj-lt"/>
              </a:rPr>
              <a:t>kgs</a:t>
            </a:r>
            <a:r>
              <a:rPr lang="en-US" b="1" i="1" dirty="0">
                <a:solidFill>
                  <a:srgbClr val="FF0000"/>
                </a:solidFill>
                <a:latin typeface="+mj-lt"/>
              </a:rPr>
              <a:t>. Per piece)</a:t>
            </a:r>
          </a:p>
          <a:p>
            <a:r>
              <a:rPr lang="en-US" b="1" dirty="0">
                <a:latin typeface="+mj-lt"/>
              </a:rPr>
              <a:t>Insurance: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SMSA Pak, SMSA (S,M, L) Box or Customer’s Packaging (Box type)</a:t>
            </a:r>
          </a:p>
          <a:p>
            <a:r>
              <a:rPr lang="en-US" b="1" dirty="0">
                <a:latin typeface="+mj-lt"/>
              </a:rPr>
              <a:t>Cities Served: </a:t>
            </a:r>
            <a:r>
              <a:rPr lang="en-US" b="1" i="1" dirty="0">
                <a:solidFill>
                  <a:srgbClr val="FF0000"/>
                </a:solidFill>
                <a:latin typeface="+mj-lt"/>
              </a:rPr>
              <a:t>SMSA Served Cities (Refer to Cities Served)</a:t>
            </a:r>
            <a:endParaRPr lang="en-US" b="1" dirty="0">
              <a:solidFill>
                <a:srgbClr val="FF0000"/>
              </a:solidFill>
              <a:latin typeface="+mj-lt"/>
            </a:endParaRPr>
          </a:p>
          <a:p>
            <a:r>
              <a:rPr lang="en-US" b="1" dirty="0">
                <a:latin typeface="+mj-lt"/>
              </a:rPr>
              <a:t>Commitment Time: </a:t>
            </a:r>
          </a:p>
          <a:p>
            <a:pPr>
              <a:buNone/>
            </a:pPr>
            <a:r>
              <a:rPr lang="en-US" b="1" dirty="0">
                <a:latin typeface="+mj-lt"/>
              </a:rPr>
              <a:t>	Major Cities: </a:t>
            </a:r>
            <a:r>
              <a:rPr lang="en-US" b="1" i="1" dirty="0">
                <a:solidFill>
                  <a:srgbClr val="FF0000"/>
                </a:solidFill>
                <a:latin typeface="+mj-lt"/>
              </a:rPr>
              <a:t>Next Business day by 10:30 a.m.</a:t>
            </a:r>
          </a:p>
          <a:p>
            <a:pPr>
              <a:buNone/>
            </a:pPr>
            <a:r>
              <a:rPr lang="en-US" b="1" dirty="0">
                <a:latin typeface="+mj-lt"/>
              </a:rPr>
              <a:t>	Remote Cities: </a:t>
            </a:r>
            <a:r>
              <a:rPr lang="en-US" b="1" i="1" dirty="0">
                <a:solidFill>
                  <a:srgbClr val="FF0000"/>
                </a:solidFill>
                <a:latin typeface="+mj-lt"/>
              </a:rPr>
              <a:t>see SPO Delivery Matrix (+1 Business day)</a:t>
            </a:r>
          </a:p>
          <a:p>
            <a:pPr>
              <a:buNone/>
            </a:pPr>
            <a:endParaRPr lang="en-US" b="1" dirty="0">
              <a:latin typeface="+mj-lt"/>
            </a:endParaRPr>
          </a:p>
          <a:p>
            <a:endParaRPr lang="en-US" dirty="0">
              <a:latin typeface="+mj-lt"/>
            </a:endParaRPr>
          </a:p>
          <a:p>
            <a:endParaRPr lang="en-US" dirty="0">
              <a:latin typeface="+mj-lt"/>
            </a:endParaRPr>
          </a:p>
        </p:txBody>
      </p:sp>
      <p:pic>
        <p:nvPicPr>
          <p:cNvPr id="2050" name="Picture 2" descr="D:\Documents\2018 Projects\ISO 10015\Training Materials Revised\SGO\Pics\SPOP.jpg"/>
          <p:cNvPicPr>
            <a:picLocks noChangeAspect="1" noChangeArrowheads="1"/>
          </p:cNvPicPr>
          <p:nvPr/>
        </p:nvPicPr>
        <p:blipFill>
          <a:blip r:embed="rId3" cstate="print"/>
          <a:srcRect/>
          <a:stretch>
            <a:fillRect/>
          </a:stretch>
        </p:blipFill>
        <p:spPr bwMode="auto">
          <a:xfrm>
            <a:off x="8532812" y="2590800"/>
            <a:ext cx="2562224" cy="2715017"/>
          </a:xfrm>
          <a:prstGeom prst="rect">
            <a:avLst/>
          </a:prstGeom>
          <a:noFill/>
        </p:spPr>
      </p:pic>
      <p:sp>
        <p:nvSpPr>
          <p:cNvPr id="4" name="TextBox 3">
            <a:extLst>
              <a:ext uri="{FF2B5EF4-FFF2-40B4-BE49-F238E27FC236}">
                <a16:creationId xmlns:a16="http://schemas.microsoft.com/office/drawing/2014/main" id="{5BBAA422-6899-7B61-31EE-7C71C69E9A3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09F1E3E7-D3D0-5932-68B5-3D0505E255DA}"/>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942218"/>
            <a:ext cx="12188825" cy="8199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Priority Overnight Documents &amp; Parcels (SPOD / SPOP) Rates</a:t>
            </a:r>
            <a:endParaRPr lang="en-US" sz="3200" dirty="0">
              <a:solidFill>
                <a:srgbClr val="7030A0"/>
              </a:solidFill>
            </a:endParaRPr>
          </a:p>
        </p:txBody>
      </p:sp>
      <p:sp>
        <p:nvSpPr>
          <p:cNvPr id="3" name="TextBox 2">
            <a:extLst>
              <a:ext uri="{FF2B5EF4-FFF2-40B4-BE49-F238E27FC236}">
                <a16:creationId xmlns:a16="http://schemas.microsoft.com/office/drawing/2014/main" id="{C44B5A26-7074-3BD2-7C4A-29CAD699752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41D0BA52-9B6D-CD77-3BE8-97213147CB61}"/>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3593552216"/>
              </p:ext>
            </p:extLst>
          </p:nvPr>
        </p:nvGraphicFramePr>
        <p:xfrm>
          <a:off x="684212" y="2018549"/>
          <a:ext cx="10667999" cy="4441370"/>
        </p:xfrm>
        <a:graphic>
          <a:graphicData uri="http://schemas.openxmlformats.org/drawingml/2006/table">
            <a:tbl>
              <a:tblPr/>
              <a:tblGrid>
                <a:gridCol w="2520540">
                  <a:extLst>
                    <a:ext uri="{9D8B030D-6E8A-4147-A177-3AD203B41FA5}">
                      <a16:colId xmlns:a16="http://schemas.microsoft.com/office/drawing/2014/main" val="20000"/>
                    </a:ext>
                  </a:extLst>
                </a:gridCol>
                <a:gridCol w="2211453">
                  <a:extLst>
                    <a:ext uri="{9D8B030D-6E8A-4147-A177-3AD203B41FA5}">
                      <a16:colId xmlns:a16="http://schemas.microsoft.com/office/drawing/2014/main" val="20001"/>
                    </a:ext>
                  </a:extLst>
                </a:gridCol>
                <a:gridCol w="2211453">
                  <a:extLst>
                    <a:ext uri="{9D8B030D-6E8A-4147-A177-3AD203B41FA5}">
                      <a16:colId xmlns:a16="http://schemas.microsoft.com/office/drawing/2014/main" val="20002"/>
                    </a:ext>
                  </a:extLst>
                </a:gridCol>
                <a:gridCol w="2095062">
                  <a:extLst>
                    <a:ext uri="{9D8B030D-6E8A-4147-A177-3AD203B41FA5}">
                      <a16:colId xmlns:a16="http://schemas.microsoft.com/office/drawing/2014/main" val="20003"/>
                    </a:ext>
                  </a:extLst>
                </a:gridCol>
                <a:gridCol w="1629491">
                  <a:extLst>
                    <a:ext uri="{9D8B030D-6E8A-4147-A177-3AD203B41FA5}">
                      <a16:colId xmlns:a16="http://schemas.microsoft.com/office/drawing/2014/main" val="20004"/>
                    </a:ext>
                  </a:extLst>
                </a:gridCol>
              </a:tblGrid>
              <a:tr h="740228">
                <a:tc rowSpan="2">
                  <a:txBody>
                    <a:bodyPr/>
                    <a:lstStyle/>
                    <a:p>
                      <a:pPr marL="0" marR="0" algn="ctr">
                        <a:spcBef>
                          <a:spcPts val="0"/>
                        </a:spcBef>
                        <a:spcAft>
                          <a:spcPts val="0"/>
                        </a:spcAft>
                      </a:pPr>
                      <a:r>
                        <a:rPr lang="en-US" sz="2400" b="1" dirty="0">
                          <a:latin typeface="Calibri" pitchFamily="34" charset="0"/>
                          <a:ea typeface="Times New Roman"/>
                          <a:cs typeface="Times New Roman"/>
                        </a:rPr>
                        <a:t>Description</a:t>
                      </a:r>
                    </a:p>
                    <a:p>
                      <a:pPr marL="0" marR="0" algn="ctr">
                        <a:spcBef>
                          <a:spcPts val="0"/>
                        </a:spcBef>
                        <a:spcAft>
                          <a:spcPts val="0"/>
                        </a:spcAft>
                      </a:pPr>
                      <a:r>
                        <a:rPr lang="en-US" sz="2400" b="1" dirty="0">
                          <a:latin typeface="Calibri" pitchFamily="34" charset="0"/>
                          <a:ea typeface="Times New Roman"/>
                          <a:cs typeface="Times New Roman"/>
                        </a:rPr>
                        <a:t>Priority Overnight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gridSpan="2">
                  <a:txBody>
                    <a:bodyPr/>
                    <a:lstStyle/>
                    <a:p>
                      <a:pPr marL="0" marR="0" algn="ctr">
                        <a:spcBef>
                          <a:spcPts val="0"/>
                        </a:spcBef>
                        <a:spcAft>
                          <a:spcPts val="0"/>
                        </a:spcAft>
                      </a:pPr>
                      <a:r>
                        <a:rPr lang="en-US" sz="2400" b="1" dirty="0">
                          <a:latin typeface="Calibri" pitchFamily="34" charset="0"/>
                          <a:ea typeface="Times New Roman"/>
                          <a:cs typeface="Times New Roman"/>
                        </a:rPr>
                        <a:t>Base 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marL="0" marR="0" algn="ctr">
                        <a:spcBef>
                          <a:spcPts val="0"/>
                        </a:spcBef>
                        <a:spcAft>
                          <a:spcPts val="0"/>
                        </a:spcAft>
                      </a:pPr>
                      <a:r>
                        <a:rPr lang="en-US" sz="2400" b="1" dirty="0">
                          <a:latin typeface="Calibri" pitchFamily="34" charset="0"/>
                          <a:ea typeface="Times New Roman"/>
                          <a:cs typeface="Times New Roman"/>
                        </a:rPr>
                        <a:t>Additional 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extLst>
                  <a:ext uri="{0D108BD9-81ED-4DB2-BD59-A6C34878D82A}">
                    <a16:rowId xmlns:a16="http://schemas.microsoft.com/office/drawing/2014/main" val="10000"/>
                  </a:ext>
                </a:extLst>
              </a:tr>
              <a:tr h="1480458">
                <a:tc vMerge="1">
                  <a:txBody>
                    <a:bodyPr/>
                    <a:lstStyle/>
                    <a:p>
                      <a:endParaRPr lang="en-US"/>
                    </a:p>
                  </a:txBody>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Weight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Net Rate (Including VAT)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Weight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740228">
                <a:tc>
                  <a:txBody>
                    <a:bodyPr/>
                    <a:lstStyle/>
                    <a:p>
                      <a:pPr marL="0" marR="0" algn="ctr">
                        <a:spcBef>
                          <a:spcPts val="0"/>
                        </a:spcBef>
                        <a:spcAft>
                          <a:spcPts val="0"/>
                        </a:spcAft>
                      </a:pPr>
                      <a:r>
                        <a:rPr lang="en-US" sz="2400" b="1" dirty="0">
                          <a:latin typeface="Calibri" pitchFamily="34" charset="0"/>
                          <a:ea typeface="Times New Roman"/>
                          <a:cs typeface="Times New Roman"/>
                        </a:rPr>
                        <a:t>SPOD (Documents)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0.1 – 0.5 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127.00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Per 0.50 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40.00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0228">
                <a:tc>
                  <a:txBody>
                    <a:bodyPr/>
                    <a:lstStyle/>
                    <a:p>
                      <a:pPr marL="0" marR="0" algn="ctr">
                        <a:spcBef>
                          <a:spcPts val="0"/>
                        </a:spcBef>
                        <a:spcAft>
                          <a:spcPts val="0"/>
                        </a:spcAft>
                      </a:pPr>
                      <a:r>
                        <a:rPr lang="en-US" sz="2400" b="1" dirty="0">
                          <a:latin typeface="Calibri" pitchFamily="34" charset="0"/>
                          <a:ea typeface="Times New Roman"/>
                          <a:cs typeface="Times New Roman"/>
                        </a:rPr>
                        <a:t>SPOP (Parcels)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0.1</a:t>
                      </a:r>
                      <a:r>
                        <a:rPr lang="en-US" sz="2400" baseline="0" dirty="0">
                          <a:latin typeface="Calibri" pitchFamily="34" charset="0"/>
                          <a:ea typeface="Times New Roman"/>
                          <a:cs typeface="Times New Roman"/>
                        </a:rPr>
                        <a:t> – 15 Kg</a:t>
                      </a:r>
                      <a:endParaRPr lang="en-US" sz="2400" dirty="0">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140.00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Per 1.0 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0228">
                <a:tc gridSpan="5">
                  <a:txBody>
                    <a:bodyPr/>
                    <a:lstStyle/>
                    <a:p>
                      <a:pPr marL="0" marR="0" algn="l">
                        <a:spcBef>
                          <a:spcPts val="0"/>
                        </a:spcBef>
                        <a:spcAft>
                          <a:spcPts val="0"/>
                        </a:spcAft>
                      </a:pPr>
                      <a:r>
                        <a:rPr lang="en-GB" sz="2400" b="1" dirty="0">
                          <a:solidFill>
                            <a:srgbClr val="FF0000"/>
                          </a:solidFill>
                          <a:latin typeface="Calibri" pitchFamily="34" charset="0"/>
                          <a:ea typeface="Times New Roman"/>
                          <a:cs typeface="Times New Roman"/>
                        </a:rPr>
                        <a:t>Dimensional Weight Applicable</a:t>
                      </a:r>
                      <a:endParaRPr lang="en-US" sz="2400" b="1" dirty="0">
                        <a:solidFill>
                          <a:srgbClr val="FF0000"/>
                        </a:solidFill>
                        <a:latin typeface="Calibri" pitchFamily="34" charset="0"/>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dirty="0">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b="1" dirty="0">
                        <a:solidFill>
                          <a:srgbClr val="FF0000"/>
                        </a:solidFill>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dirty="0">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b="1" dirty="0">
                        <a:solidFill>
                          <a:srgbClr val="FF0000"/>
                        </a:solidFill>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351879"/>
                  </a:ext>
                </a:extLst>
              </a:tr>
            </a:tbl>
          </a:graphicData>
        </a:graphic>
      </p:graphicFrame>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304800"/>
            <a:ext cx="118110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Priority Overnight Cash-On-Delivery (SPO-COD)</a:t>
            </a:r>
            <a:endParaRPr lang="en-US" sz="3600" b="1" dirty="0">
              <a:solidFill>
                <a:srgbClr val="FF0000"/>
              </a:solidFill>
            </a:endParaRPr>
          </a:p>
        </p:txBody>
      </p:sp>
      <p:sp>
        <p:nvSpPr>
          <p:cNvPr id="3" name="Content Placeholder 2"/>
          <p:cNvSpPr>
            <a:spLocks noGrp="1"/>
          </p:cNvSpPr>
          <p:nvPr>
            <p:ph sz="half" idx="1"/>
          </p:nvPr>
        </p:nvSpPr>
        <p:spPr>
          <a:xfrm>
            <a:off x="227012" y="1447800"/>
            <a:ext cx="8202797" cy="4419600"/>
          </a:xfrm>
        </p:spPr>
        <p:txBody>
          <a:bodyPr>
            <a:noAutofit/>
          </a:bodyPr>
          <a:lstStyle/>
          <a:p>
            <a:pPr>
              <a:buNone/>
            </a:pPr>
            <a:r>
              <a:rPr lang="en-US" dirty="0">
                <a:latin typeface="+mj-lt"/>
              </a:rPr>
              <a:t>	</a:t>
            </a:r>
            <a:r>
              <a:rPr lang="en-US" dirty="0"/>
              <a:t> </a:t>
            </a:r>
            <a:r>
              <a:rPr lang="en-US" dirty="0">
                <a:latin typeface="+mj-lt"/>
              </a:rPr>
              <a:t>This service is designed to meet business needs for </a:t>
            </a:r>
            <a:r>
              <a:rPr lang="en-US" b="1" i="1" dirty="0">
                <a:solidFill>
                  <a:srgbClr val="FF0000"/>
                </a:solidFill>
                <a:latin typeface="+mj-lt"/>
              </a:rPr>
              <a:t>SPO Cash-On-Delivery</a:t>
            </a:r>
            <a:r>
              <a:rPr lang="en-US" dirty="0">
                <a:latin typeface="+mj-lt"/>
              </a:rPr>
              <a:t> needs for </a:t>
            </a:r>
            <a:r>
              <a:rPr lang="en-US" b="1" u="sng" dirty="0">
                <a:solidFill>
                  <a:srgbClr val="FF0000"/>
                </a:solidFill>
                <a:latin typeface="+mj-lt"/>
              </a:rPr>
              <a:t>Documents and Non-Documents (Parcels)</a:t>
            </a:r>
            <a:r>
              <a:rPr lang="en-US" dirty="0">
                <a:latin typeface="+mj-lt"/>
              </a:rPr>
              <a:t> shipments to selected SMSA Service Centers in Saudi Arabia. </a:t>
            </a:r>
          </a:p>
          <a:p>
            <a:r>
              <a:rPr lang="en-US" b="1" dirty="0">
                <a:latin typeface="+mj-lt"/>
              </a:rPr>
              <a:t>Weight Info:  </a:t>
            </a:r>
            <a:r>
              <a:rPr lang="en-US" b="1" i="1" dirty="0">
                <a:solidFill>
                  <a:srgbClr val="FF0000"/>
                </a:solidFill>
                <a:latin typeface="+mj-lt"/>
              </a:rPr>
              <a:t>15 </a:t>
            </a:r>
            <a:r>
              <a:rPr lang="en-US" b="1" i="1" dirty="0" err="1">
                <a:solidFill>
                  <a:srgbClr val="FF0000"/>
                </a:solidFill>
                <a:latin typeface="+mj-lt"/>
              </a:rPr>
              <a:t>kgs</a:t>
            </a:r>
            <a:r>
              <a:rPr lang="en-US" b="1" i="1" dirty="0">
                <a:solidFill>
                  <a:srgbClr val="FF0000"/>
                </a:solidFill>
                <a:latin typeface="+mj-lt"/>
              </a:rPr>
              <a:t>. Per piece</a:t>
            </a: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SMSA Envelope, SMSA Pak, Customer’s Own Packaging</a:t>
            </a:r>
          </a:p>
          <a:p>
            <a:r>
              <a:rPr lang="en-US" b="1" dirty="0">
                <a:latin typeface="+mj-lt"/>
              </a:rPr>
              <a:t>Cities Served: </a:t>
            </a:r>
            <a:r>
              <a:rPr lang="en-US" b="1" i="1" dirty="0">
                <a:solidFill>
                  <a:srgbClr val="FF0000"/>
                </a:solidFill>
                <a:latin typeface="+mj-lt"/>
              </a:rPr>
              <a:t>SMSA Served Cities (Refer to Cities Served)</a:t>
            </a:r>
            <a:endParaRPr lang="en-US" b="1" dirty="0">
              <a:latin typeface="+mj-lt"/>
            </a:endParaRPr>
          </a:p>
          <a:p>
            <a:pPr>
              <a:buNone/>
            </a:pPr>
            <a:r>
              <a:rPr lang="en-US" b="1" i="1" dirty="0">
                <a:solidFill>
                  <a:srgbClr val="FF0000"/>
                </a:solidFill>
                <a:latin typeface="+mj-lt"/>
              </a:rPr>
              <a:t>	more than 250 SMSA Service Centers</a:t>
            </a:r>
          </a:p>
          <a:p>
            <a:r>
              <a:rPr lang="en-US" b="1" dirty="0">
                <a:latin typeface="+mj-lt"/>
              </a:rPr>
              <a:t>Commitment Time: </a:t>
            </a:r>
          </a:p>
          <a:p>
            <a:pPr>
              <a:buNone/>
            </a:pPr>
            <a:r>
              <a:rPr lang="en-US" b="1" dirty="0">
                <a:latin typeface="+mj-lt"/>
              </a:rPr>
              <a:t>	 </a:t>
            </a:r>
            <a:r>
              <a:rPr lang="en-US" b="1" i="1" dirty="0">
                <a:solidFill>
                  <a:srgbClr val="FF0000"/>
                </a:solidFill>
                <a:latin typeface="+mj-lt"/>
              </a:rPr>
              <a:t>Next Business Day Pickup at SSCs</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7" name="Picture 2" descr="https://lh3.googleusercontent.com/-L0kSenauI_E/VUDOx4aky7I/AAAAAAAAABo/hRvjC5R3Zyw/s250-c-k-no/"/>
          <p:cNvPicPr>
            <a:picLocks noChangeAspect="1" noChangeArrowheads="1"/>
          </p:cNvPicPr>
          <p:nvPr/>
        </p:nvPicPr>
        <p:blipFill>
          <a:blip r:embed="rId3" cstate="print"/>
          <a:srcRect/>
          <a:stretch>
            <a:fillRect/>
          </a:stretch>
        </p:blipFill>
        <p:spPr bwMode="auto">
          <a:xfrm>
            <a:off x="8990012" y="1828800"/>
            <a:ext cx="2362200" cy="2362200"/>
          </a:xfrm>
          <a:prstGeom prst="rect">
            <a:avLst/>
          </a:prstGeom>
          <a:noFill/>
        </p:spPr>
      </p:pic>
      <p:sp>
        <p:nvSpPr>
          <p:cNvPr id="4" name="TextBox 3">
            <a:extLst>
              <a:ext uri="{FF2B5EF4-FFF2-40B4-BE49-F238E27FC236}">
                <a16:creationId xmlns:a16="http://schemas.microsoft.com/office/drawing/2014/main" id="{4E76C68F-5BB2-A94E-F2D6-7A1D3A094DD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2511EADC-BF11-F2C7-79E8-AED8CFDC30B8}"/>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92162" name="Picture 2" descr="D:\Documents\2018 Projects\ISO 10015\Training Materials Revised\SGO\Pics\COD.jpg"/>
          <p:cNvPicPr>
            <a:picLocks noChangeAspect="1" noChangeArrowheads="1"/>
          </p:cNvPicPr>
          <p:nvPr/>
        </p:nvPicPr>
        <p:blipFill>
          <a:blip r:embed="rId5" cstate="print"/>
          <a:srcRect/>
          <a:stretch>
            <a:fillRect/>
          </a:stretch>
        </p:blipFill>
        <p:spPr bwMode="auto">
          <a:xfrm>
            <a:off x="7989887" y="4517615"/>
            <a:ext cx="3362325" cy="1362075"/>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92162"/>
                                        </p:tgtEl>
                                        <p:attrNameLst>
                                          <p:attrName>style.visibility</p:attrName>
                                        </p:attrNameLst>
                                      </p:cBhvr>
                                      <p:to>
                                        <p:strVal val="visible"/>
                                      </p:to>
                                    </p:set>
                                    <p:anim calcmode="lin" valueType="num">
                                      <p:cBhvr>
                                        <p:cTn id="37" dur="500" fill="hold"/>
                                        <p:tgtEl>
                                          <p:spTgt spid="92162"/>
                                        </p:tgtEl>
                                        <p:attrNameLst>
                                          <p:attrName>ppt_w</p:attrName>
                                        </p:attrNameLst>
                                      </p:cBhvr>
                                      <p:tavLst>
                                        <p:tav tm="0">
                                          <p:val>
                                            <p:fltVal val="0"/>
                                          </p:val>
                                        </p:tav>
                                        <p:tav tm="100000">
                                          <p:val>
                                            <p:strVal val="#ppt_w"/>
                                          </p:val>
                                        </p:tav>
                                      </p:tavLst>
                                    </p:anim>
                                    <p:anim calcmode="lin" valueType="num">
                                      <p:cBhvr>
                                        <p:cTn id="38" dur="500" fill="hold"/>
                                        <p:tgtEl>
                                          <p:spTgt spid="92162"/>
                                        </p:tgtEl>
                                        <p:attrNameLst>
                                          <p:attrName>ppt_h</p:attrName>
                                        </p:attrNameLst>
                                      </p:cBhvr>
                                      <p:tavLst>
                                        <p:tav tm="0">
                                          <p:val>
                                            <p:fltVal val="0"/>
                                          </p:val>
                                        </p:tav>
                                        <p:tav tm="100000">
                                          <p:val>
                                            <p:strVal val="#ppt_h"/>
                                          </p:val>
                                        </p:tav>
                                      </p:tavLst>
                                    </p:anim>
                                    <p:animEffect transition="in" filter="fade">
                                      <p:cBhvr>
                                        <p:cTn id="39" dur="500"/>
                                        <p:tgtEl>
                                          <p:spTgt spid="9216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500"/>
                                        <p:tgtEl>
                                          <p:spTgt spid="3">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09442" y="533400"/>
            <a:ext cx="10969943" cy="819912"/>
          </a:xfrm>
        </p:spPr>
        <p:txBody>
          <a:bodyPr>
            <a:normAutofit/>
          </a:bodyPr>
          <a:lstStyle/>
          <a:p>
            <a:r>
              <a:rPr lang="en-US" sz="4300" b="1" dirty="0"/>
              <a:t>Learning Objectives – To Learn about:</a:t>
            </a:r>
          </a:p>
        </p:txBody>
      </p:sp>
      <p:sp>
        <p:nvSpPr>
          <p:cNvPr id="4" name="Freeform 3"/>
          <p:cNvSpPr/>
          <p:nvPr/>
        </p:nvSpPr>
        <p:spPr>
          <a:xfrm>
            <a:off x="74612" y="1371600"/>
            <a:ext cx="3886199" cy="5105400"/>
          </a:xfrm>
          <a:custGeom>
            <a:avLst/>
            <a:gdLst>
              <a:gd name="connsiteX0" fmla="*/ 0 w 2234654"/>
              <a:gd name="connsiteY0" fmla="*/ 223465 h 4267200"/>
              <a:gd name="connsiteX1" fmla="*/ 65452 w 2234654"/>
              <a:gd name="connsiteY1" fmla="*/ 65451 h 4267200"/>
              <a:gd name="connsiteX2" fmla="*/ 223466 w 2234654"/>
              <a:gd name="connsiteY2" fmla="*/ 0 h 4267200"/>
              <a:gd name="connsiteX3" fmla="*/ 2011189 w 2234654"/>
              <a:gd name="connsiteY3" fmla="*/ 0 h 4267200"/>
              <a:gd name="connsiteX4" fmla="*/ 2169203 w 2234654"/>
              <a:gd name="connsiteY4" fmla="*/ 65452 h 4267200"/>
              <a:gd name="connsiteX5" fmla="*/ 2234654 w 2234654"/>
              <a:gd name="connsiteY5" fmla="*/ 223466 h 4267200"/>
              <a:gd name="connsiteX6" fmla="*/ 2234654 w 2234654"/>
              <a:gd name="connsiteY6" fmla="*/ 4043735 h 4267200"/>
              <a:gd name="connsiteX7" fmla="*/ 2169203 w 2234654"/>
              <a:gd name="connsiteY7" fmla="*/ 4201749 h 4267200"/>
              <a:gd name="connsiteX8" fmla="*/ 2011189 w 2234654"/>
              <a:gd name="connsiteY8" fmla="*/ 4267200 h 4267200"/>
              <a:gd name="connsiteX9" fmla="*/ 223465 w 2234654"/>
              <a:gd name="connsiteY9" fmla="*/ 4267200 h 4267200"/>
              <a:gd name="connsiteX10" fmla="*/ 65451 w 2234654"/>
              <a:gd name="connsiteY10" fmla="*/ 4201748 h 4267200"/>
              <a:gd name="connsiteX11" fmla="*/ 0 w 2234654"/>
              <a:gd name="connsiteY11" fmla="*/ 4043734 h 4267200"/>
              <a:gd name="connsiteX12" fmla="*/ 0 w 2234654"/>
              <a:gd name="connsiteY12" fmla="*/ 22346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4654" h="4267200">
                <a:moveTo>
                  <a:pt x="0" y="223465"/>
                </a:moveTo>
                <a:cubicBezTo>
                  <a:pt x="0" y="164198"/>
                  <a:pt x="23544" y="107359"/>
                  <a:pt x="65452" y="65451"/>
                </a:cubicBezTo>
                <a:cubicBezTo>
                  <a:pt x="107360" y="23543"/>
                  <a:pt x="164199" y="0"/>
                  <a:pt x="223466" y="0"/>
                </a:cubicBezTo>
                <a:lnTo>
                  <a:pt x="2011189" y="0"/>
                </a:lnTo>
                <a:cubicBezTo>
                  <a:pt x="2070456" y="0"/>
                  <a:pt x="2127295" y="23544"/>
                  <a:pt x="2169203" y="65452"/>
                </a:cubicBezTo>
                <a:cubicBezTo>
                  <a:pt x="2211111" y="107360"/>
                  <a:pt x="2234654" y="164199"/>
                  <a:pt x="2234654" y="223466"/>
                </a:cubicBezTo>
                <a:lnTo>
                  <a:pt x="2234654" y="4043735"/>
                </a:lnTo>
                <a:cubicBezTo>
                  <a:pt x="2234654" y="4103002"/>
                  <a:pt x="2211110" y="4159841"/>
                  <a:pt x="2169203" y="4201749"/>
                </a:cubicBezTo>
                <a:cubicBezTo>
                  <a:pt x="2127295" y="4243657"/>
                  <a:pt x="2070456" y="4267200"/>
                  <a:pt x="2011189" y="4267200"/>
                </a:cubicBezTo>
                <a:lnTo>
                  <a:pt x="223465" y="4267200"/>
                </a:lnTo>
                <a:cubicBezTo>
                  <a:pt x="164198" y="4267200"/>
                  <a:pt x="107359" y="4243656"/>
                  <a:pt x="65451" y="4201748"/>
                </a:cubicBezTo>
                <a:cubicBezTo>
                  <a:pt x="23543" y="4159840"/>
                  <a:pt x="0" y="4103001"/>
                  <a:pt x="0" y="4043734"/>
                </a:cubicBezTo>
                <a:lnTo>
                  <a:pt x="0" y="223465"/>
                </a:lnTo>
                <a:close/>
              </a:path>
            </a:pathLst>
          </a:custGeom>
          <a:solidFill>
            <a:srgbClr val="FF660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etal">
            <a:bevelT w="127000" h="63500"/>
          </a:sp3d>
        </p:spPr>
        <p:style>
          <a:lnRef idx="0">
            <a:schemeClr val="lt1">
              <a:hueOff val="0"/>
              <a:satOff val="0"/>
              <a:lumOff val="0"/>
              <a:alphaOff val="0"/>
            </a:schemeClr>
          </a:lnRef>
          <a:fillRef idx="3">
            <a:schemeClr val="accent4">
              <a:hueOff val="6807679"/>
              <a:satOff val="-7995"/>
              <a:lumOff val="3072"/>
              <a:alphaOff val="0"/>
            </a:schemeClr>
          </a:fillRef>
          <a:effectRef idx="2">
            <a:schemeClr val="accent4">
              <a:hueOff val="6807679"/>
              <a:satOff val="-7995"/>
              <a:lumOff val="3072"/>
              <a:alphaOff val="0"/>
            </a:schemeClr>
          </a:effectRef>
          <a:fontRef idx="minor">
            <a:schemeClr val="lt1"/>
          </a:fontRef>
        </p:style>
        <p:txBody>
          <a:bodyPr spcFirstLastPara="0" vert="horz" wrap="square" lIns="164086" tIns="2351902" rIns="164086" bIns="1257994" numCol="1" spcCol="1628" anchor="ctr" anchorCtr="0">
            <a:noAutofit/>
          </a:bodyPr>
          <a:lstStyle/>
          <a:p>
            <a:pPr lvl="0"/>
            <a:r>
              <a:rPr lang="en-US" sz="2800" b="1" i="0" dirty="0">
                <a:effectLst>
                  <a:outerShdw blurRad="38100" dist="38100" dir="2700000" algn="tl">
                    <a:srgbClr val="000000">
                      <a:alpha val="43137"/>
                    </a:srgbClr>
                  </a:outerShdw>
                </a:effectLst>
              </a:rPr>
              <a:t>SMSA Packaging &amp; Customer Packaging</a:t>
            </a:r>
          </a:p>
          <a:p>
            <a:pPr lvl="0">
              <a:buFont typeface="Arial" pitchFamily="34" charset="0"/>
              <a:buChar char="•"/>
            </a:pPr>
            <a:r>
              <a:rPr lang="en-US" b="1" i="0" kern="1200" dirty="0">
                <a:effectLst>
                  <a:outerShdw blurRad="38100" dist="38100" dir="2700000" algn="tl">
                    <a:srgbClr val="000000">
                      <a:alpha val="43137"/>
                    </a:srgbClr>
                  </a:outerShdw>
                </a:effectLst>
              </a:rPr>
              <a:t> </a:t>
            </a:r>
            <a:r>
              <a:rPr lang="en-US" b="1" i="0" dirty="0">
                <a:effectLst>
                  <a:outerShdw blurRad="38100" dist="38100" dir="2700000" algn="tl">
                    <a:srgbClr val="000000">
                      <a:alpha val="43137"/>
                    </a:srgbClr>
                  </a:outerShdw>
                </a:effectLst>
              </a:rPr>
              <a:t>SMSA Envelope</a:t>
            </a:r>
          </a:p>
          <a:p>
            <a:pPr lvl="0">
              <a:buFont typeface="Arial" pitchFamily="34" charset="0"/>
              <a:buChar char="•"/>
            </a:pPr>
            <a:r>
              <a:rPr lang="en-US" b="1" i="0" dirty="0">
                <a:effectLst>
                  <a:outerShdw blurRad="38100" dist="38100" dir="2700000" algn="tl">
                    <a:srgbClr val="000000">
                      <a:alpha val="43137"/>
                    </a:srgbClr>
                  </a:outerShdw>
                </a:effectLst>
              </a:rPr>
              <a:t> SMSA Pak (Large &amp; XL – HV1)</a:t>
            </a:r>
          </a:p>
          <a:p>
            <a:pPr lvl="0">
              <a:buFont typeface="Arial" pitchFamily="34" charset="0"/>
              <a:buChar char="•"/>
            </a:pPr>
            <a:r>
              <a:rPr lang="en-US" b="1" i="0" dirty="0">
                <a:effectLst>
                  <a:outerShdw blurRad="38100" dist="38100" dir="2700000" algn="tl">
                    <a:srgbClr val="000000">
                      <a:alpha val="43137"/>
                    </a:srgbClr>
                  </a:outerShdw>
                </a:effectLst>
              </a:rPr>
              <a:t> SMSA Bag  (L  - HV2 &amp; XL - HV3) </a:t>
            </a:r>
          </a:p>
          <a:p>
            <a:pPr lvl="0">
              <a:buFont typeface="Arial" pitchFamily="34" charset="0"/>
              <a:buChar char="•"/>
            </a:pPr>
            <a:r>
              <a:rPr lang="en-US" b="1" i="0" dirty="0">
                <a:solidFill>
                  <a:schemeClr val="bg1"/>
                </a:solidFill>
                <a:effectLst>
                  <a:outerShdw blurRad="38100" dist="38100" dir="2700000" algn="tl">
                    <a:srgbClr val="000000">
                      <a:alpha val="43137"/>
                    </a:srgbClr>
                  </a:outerShdw>
                </a:effectLst>
              </a:rPr>
              <a:t> SMSA  2 ,5, 10, 25, &amp; 40 Kg Boxes</a:t>
            </a:r>
          </a:p>
          <a:p>
            <a:pPr lvl="0">
              <a:buFont typeface="Arial" pitchFamily="34" charset="0"/>
              <a:buChar char="•"/>
            </a:pPr>
            <a:r>
              <a:rPr lang="en-US" b="1" i="0" dirty="0">
                <a:solidFill>
                  <a:schemeClr val="bg1"/>
                </a:solidFill>
                <a:effectLst>
                  <a:outerShdw blurRad="38100" dist="38100" dir="2700000" algn="tl">
                    <a:srgbClr val="000000">
                      <a:alpha val="43137"/>
                    </a:srgbClr>
                  </a:outerShdw>
                </a:effectLst>
              </a:rPr>
              <a:t> SMSA Unmarked  10 &amp; 25 Kg Box</a:t>
            </a:r>
            <a:endParaRPr lang="en-US" b="1" i="0" dirty="0">
              <a:solidFill>
                <a:srgbClr val="FF9933"/>
              </a:solidFill>
              <a:effectLst>
                <a:outerShdw blurRad="38100" dist="38100" dir="2700000" algn="tl">
                  <a:srgbClr val="000000">
                    <a:alpha val="43137"/>
                  </a:srgbClr>
                </a:outerShdw>
              </a:effectLst>
            </a:endParaRPr>
          </a:p>
          <a:p>
            <a:pPr lvl="0">
              <a:buFont typeface="Arial" pitchFamily="34" charset="0"/>
              <a:buChar char="•"/>
            </a:pPr>
            <a:r>
              <a:rPr lang="en-US" b="1" i="0" dirty="0">
                <a:solidFill>
                  <a:schemeClr val="bg1"/>
                </a:solidFill>
                <a:effectLst>
                  <a:outerShdw blurRad="38100" dist="38100" dir="2700000" algn="tl">
                    <a:srgbClr val="000000">
                      <a:alpha val="43137"/>
                    </a:srgbClr>
                  </a:outerShdw>
                </a:effectLst>
              </a:rPr>
              <a:t> SMSA Honey &amp; Olive Oil Boxes (Selected Regions)</a:t>
            </a:r>
          </a:p>
          <a:p>
            <a:pPr lvl="0">
              <a:buFont typeface="Arial" pitchFamily="34" charset="0"/>
              <a:buChar char="•"/>
            </a:pPr>
            <a:r>
              <a:rPr lang="en-US" b="1" i="0" dirty="0">
                <a:solidFill>
                  <a:schemeClr val="bg1"/>
                </a:solidFill>
                <a:effectLst>
                  <a:outerShdw blurRad="38100" dist="38100" dir="2700000" algn="tl">
                    <a:srgbClr val="000000">
                      <a:alpha val="43137"/>
                    </a:srgbClr>
                  </a:outerShdw>
                </a:effectLst>
              </a:rPr>
              <a:t> SMSA Small, Medium &amp; Large Boxes (SMSA Service Center)</a:t>
            </a:r>
          </a:p>
          <a:p>
            <a:pPr lvl="0">
              <a:buFont typeface="Arial" pitchFamily="34" charset="0"/>
              <a:buChar char="•"/>
            </a:pPr>
            <a:r>
              <a:rPr lang="en-US" b="1" i="0" dirty="0">
                <a:solidFill>
                  <a:schemeClr val="bg1"/>
                </a:solidFill>
                <a:effectLst>
                  <a:outerShdw blurRad="38100" dist="38100" dir="2700000" algn="tl">
                    <a:srgbClr val="000000">
                      <a:alpha val="43137"/>
                    </a:srgbClr>
                  </a:outerShdw>
                </a:effectLst>
              </a:rPr>
              <a:t> SMSA Fresh Box</a:t>
            </a:r>
          </a:p>
          <a:p>
            <a:pPr lvl="0">
              <a:buFont typeface="Arial" pitchFamily="34" charset="0"/>
              <a:buChar char="•"/>
            </a:pPr>
            <a:r>
              <a:rPr lang="en-US" b="1" i="0" dirty="0">
                <a:solidFill>
                  <a:schemeClr val="bg1"/>
                </a:solidFill>
                <a:effectLst>
                  <a:outerShdw blurRad="38100" dist="38100" dir="2700000" algn="tl">
                    <a:srgbClr val="000000">
                      <a:alpha val="43137"/>
                    </a:srgbClr>
                  </a:outerShdw>
                </a:effectLst>
              </a:rPr>
              <a:t> Customer Packaging</a:t>
            </a:r>
          </a:p>
          <a:p>
            <a:pPr lvl="0">
              <a:buFont typeface="Arial" pitchFamily="34" charset="0"/>
              <a:buChar char="•"/>
            </a:pPr>
            <a:endParaRPr lang="en-US" b="1" i="0" dirty="0">
              <a:solidFill>
                <a:schemeClr val="bg1"/>
              </a:solidFill>
            </a:endParaRPr>
          </a:p>
          <a:p>
            <a:pPr lvl="0">
              <a:buFont typeface="Arial" pitchFamily="34" charset="0"/>
              <a:buChar char="•"/>
            </a:pPr>
            <a:endParaRPr lang="en-US" b="1" i="0" dirty="0"/>
          </a:p>
          <a:p>
            <a:pPr defTabSz="1025539">
              <a:lnSpc>
                <a:spcPct val="90000"/>
              </a:lnSpc>
              <a:spcBef>
                <a:spcPct val="0"/>
              </a:spcBef>
              <a:spcAft>
                <a:spcPct val="35000"/>
              </a:spcAft>
              <a:buFont typeface="Arial" pitchFamily="34" charset="0"/>
              <a:buChar char="•"/>
            </a:pPr>
            <a:endParaRPr lang="en-US" sz="1600" b="1" dirty="0"/>
          </a:p>
          <a:p>
            <a:pPr defTabSz="1025539">
              <a:lnSpc>
                <a:spcPct val="90000"/>
              </a:lnSpc>
              <a:spcBef>
                <a:spcPct val="0"/>
              </a:spcBef>
              <a:spcAft>
                <a:spcPct val="35000"/>
              </a:spcAft>
            </a:pPr>
            <a:endParaRPr lang="en-US" sz="1600" b="1" dirty="0"/>
          </a:p>
          <a:p>
            <a:pPr algn="ctr" defTabSz="1025539">
              <a:lnSpc>
                <a:spcPct val="90000"/>
              </a:lnSpc>
              <a:spcBef>
                <a:spcPct val="0"/>
              </a:spcBef>
              <a:spcAft>
                <a:spcPct val="35000"/>
              </a:spcAft>
            </a:pPr>
            <a:endParaRPr lang="en-US" sz="1600" b="1" dirty="0"/>
          </a:p>
          <a:p>
            <a:pPr algn="ctr" defTabSz="1025539">
              <a:lnSpc>
                <a:spcPct val="90000"/>
              </a:lnSpc>
              <a:spcBef>
                <a:spcPct val="0"/>
              </a:spcBef>
              <a:spcAft>
                <a:spcPct val="35000"/>
              </a:spcAft>
            </a:pPr>
            <a:endParaRPr lang="ar-SA" sz="1600" b="1" dirty="0"/>
          </a:p>
        </p:txBody>
      </p:sp>
      <p:sp>
        <p:nvSpPr>
          <p:cNvPr id="8" name="Freeform 7"/>
          <p:cNvSpPr/>
          <p:nvPr/>
        </p:nvSpPr>
        <p:spPr>
          <a:xfrm>
            <a:off x="4189412" y="1360575"/>
            <a:ext cx="3886200" cy="5102352"/>
          </a:xfrm>
          <a:custGeom>
            <a:avLst/>
            <a:gdLst>
              <a:gd name="connsiteX0" fmla="*/ 0 w 2234654"/>
              <a:gd name="connsiteY0" fmla="*/ 223465 h 4267200"/>
              <a:gd name="connsiteX1" fmla="*/ 65452 w 2234654"/>
              <a:gd name="connsiteY1" fmla="*/ 65451 h 4267200"/>
              <a:gd name="connsiteX2" fmla="*/ 223466 w 2234654"/>
              <a:gd name="connsiteY2" fmla="*/ 0 h 4267200"/>
              <a:gd name="connsiteX3" fmla="*/ 2011189 w 2234654"/>
              <a:gd name="connsiteY3" fmla="*/ 0 h 4267200"/>
              <a:gd name="connsiteX4" fmla="*/ 2169203 w 2234654"/>
              <a:gd name="connsiteY4" fmla="*/ 65452 h 4267200"/>
              <a:gd name="connsiteX5" fmla="*/ 2234654 w 2234654"/>
              <a:gd name="connsiteY5" fmla="*/ 223466 h 4267200"/>
              <a:gd name="connsiteX6" fmla="*/ 2234654 w 2234654"/>
              <a:gd name="connsiteY6" fmla="*/ 4043735 h 4267200"/>
              <a:gd name="connsiteX7" fmla="*/ 2169203 w 2234654"/>
              <a:gd name="connsiteY7" fmla="*/ 4201749 h 4267200"/>
              <a:gd name="connsiteX8" fmla="*/ 2011189 w 2234654"/>
              <a:gd name="connsiteY8" fmla="*/ 4267200 h 4267200"/>
              <a:gd name="connsiteX9" fmla="*/ 223465 w 2234654"/>
              <a:gd name="connsiteY9" fmla="*/ 4267200 h 4267200"/>
              <a:gd name="connsiteX10" fmla="*/ 65451 w 2234654"/>
              <a:gd name="connsiteY10" fmla="*/ 4201748 h 4267200"/>
              <a:gd name="connsiteX11" fmla="*/ 0 w 2234654"/>
              <a:gd name="connsiteY11" fmla="*/ 4043734 h 4267200"/>
              <a:gd name="connsiteX12" fmla="*/ 0 w 2234654"/>
              <a:gd name="connsiteY12" fmla="*/ 22346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4654" h="4267200">
                <a:moveTo>
                  <a:pt x="0" y="223465"/>
                </a:moveTo>
                <a:cubicBezTo>
                  <a:pt x="0" y="164198"/>
                  <a:pt x="23544" y="107359"/>
                  <a:pt x="65452" y="65451"/>
                </a:cubicBezTo>
                <a:cubicBezTo>
                  <a:pt x="107360" y="23543"/>
                  <a:pt x="164199" y="0"/>
                  <a:pt x="223466" y="0"/>
                </a:cubicBezTo>
                <a:lnTo>
                  <a:pt x="2011189" y="0"/>
                </a:lnTo>
                <a:cubicBezTo>
                  <a:pt x="2070456" y="0"/>
                  <a:pt x="2127295" y="23544"/>
                  <a:pt x="2169203" y="65452"/>
                </a:cubicBezTo>
                <a:cubicBezTo>
                  <a:pt x="2211111" y="107360"/>
                  <a:pt x="2234654" y="164199"/>
                  <a:pt x="2234654" y="223466"/>
                </a:cubicBezTo>
                <a:lnTo>
                  <a:pt x="2234654" y="4043735"/>
                </a:lnTo>
                <a:cubicBezTo>
                  <a:pt x="2234654" y="4103002"/>
                  <a:pt x="2211110" y="4159841"/>
                  <a:pt x="2169203" y="4201749"/>
                </a:cubicBezTo>
                <a:cubicBezTo>
                  <a:pt x="2127295" y="4243657"/>
                  <a:pt x="2070456" y="4267200"/>
                  <a:pt x="2011189" y="4267200"/>
                </a:cubicBezTo>
                <a:lnTo>
                  <a:pt x="223465" y="4267200"/>
                </a:lnTo>
                <a:cubicBezTo>
                  <a:pt x="164198" y="4267200"/>
                  <a:pt x="107359" y="4243656"/>
                  <a:pt x="65451" y="4201748"/>
                </a:cubicBezTo>
                <a:cubicBezTo>
                  <a:pt x="23543" y="4159840"/>
                  <a:pt x="0" y="4103001"/>
                  <a:pt x="0" y="4043734"/>
                </a:cubicBezTo>
                <a:lnTo>
                  <a:pt x="0" y="223465"/>
                </a:lnTo>
                <a:close/>
              </a:path>
            </a:pathLst>
          </a:custGeom>
          <a:solidFill>
            <a:srgbClr val="4D148C"/>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64086" tIns="2351902" rIns="164086" bIns="1257994" numCol="1" spcCol="1628" anchor="ctr" anchorCtr="0">
            <a:noAutofit/>
          </a:bodyPr>
          <a:lstStyle/>
          <a:p>
            <a:pPr algn="ctr" defTabSz="1025539">
              <a:lnSpc>
                <a:spcPct val="90000"/>
              </a:lnSpc>
              <a:spcBef>
                <a:spcPct val="0"/>
              </a:spcBef>
              <a:spcAft>
                <a:spcPct val="35000"/>
              </a:spcAft>
            </a:pPr>
            <a:r>
              <a:rPr lang="en-US" sz="2000" b="1" i="0" dirty="0">
                <a:effectLst>
                  <a:outerShdw blurRad="38100" dist="38100" dir="2700000" algn="tl">
                    <a:srgbClr val="000000">
                      <a:alpha val="43137"/>
                    </a:srgbClr>
                  </a:outerShdw>
                </a:effectLst>
              </a:rPr>
              <a:t>SMSA Domestic Services</a:t>
            </a:r>
          </a:p>
          <a:p>
            <a:pPr defTabSz="1025539">
              <a:lnSpc>
                <a:spcPct val="90000"/>
              </a:lnSpc>
              <a:spcBef>
                <a:spcPct val="0"/>
              </a:spcBef>
              <a:spcAft>
                <a:spcPct val="35000"/>
              </a:spcAft>
              <a:buFont typeface="Arial" pitchFamily="34" charset="0"/>
              <a:buChar char="•"/>
            </a:pPr>
            <a:r>
              <a:rPr lang="en-US" b="1" i="0" kern="1200" dirty="0">
                <a:effectLst>
                  <a:outerShdw blurRad="38100" dist="38100" dir="2700000" algn="tl">
                    <a:srgbClr val="000000">
                      <a:alpha val="43137"/>
                    </a:srgbClr>
                  </a:outerShdw>
                </a:effectLst>
              </a:rPr>
              <a:t> </a:t>
            </a:r>
            <a:r>
              <a:rPr lang="en-US" sz="1400" b="1" i="0" kern="1200" dirty="0">
                <a:effectLst>
                  <a:outerShdw blurRad="38100" dist="38100" dir="2700000" algn="tl">
                    <a:srgbClr val="000000">
                      <a:alpha val="43137"/>
                    </a:srgbClr>
                  </a:outerShdw>
                </a:effectLst>
              </a:rPr>
              <a:t>SMSA Priority Overnight Documents &amp; Parcels (SPOD/SPOP)</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Freight Service  (SFS)</a:t>
            </a:r>
          </a:p>
          <a:p>
            <a:pPr defTabSz="1025539">
              <a:lnSpc>
                <a:spcPct val="90000"/>
              </a:lnSpc>
              <a:spcBef>
                <a:spcPct val="0"/>
              </a:spcBef>
              <a:spcAft>
                <a:spcPct val="35000"/>
              </a:spcAft>
              <a:buFont typeface="Arial" pitchFamily="34" charset="0"/>
              <a:buChar char="•"/>
            </a:pPr>
            <a:r>
              <a:rPr lang="en-US" sz="1400" b="1" i="0" kern="1200" dirty="0">
                <a:effectLst>
                  <a:outerShdw blurRad="38100" dist="38100" dir="2700000" algn="tl">
                    <a:srgbClr val="000000">
                      <a:alpha val="43137"/>
                    </a:srgbClr>
                  </a:outerShdw>
                </a:effectLst>
              </a:rPr>
              <a:t> SMSA 2,</a:t>
            </a:r>
            <a:r>
              <a:rPr lang="en-US" sz="1400" b="1" i="0" dirty="0">
                <a:effectLst>
                  <a:outerShdw blurRad="38100" dist="38100" dir="2700000" algn="tl">
                    <a:srgbClr val="000000">
                      <a:alpha val="43137"/>
                    </a:srgbClr>
                  </a:outerShdw>
                </a:effectLst>
              </a:rPr>
              <a:t> 5, 10,</a:t>
            </a:r>
            <a:r>
              <a:rPr lang="en-US" sz="1400" b="1" i="0" kern="1200" dirty="0">
                <a:effectLst>
                  <a:outerShdw blurRad="38100" dist="38100" dir="2700000" algn="tl">
                    <a:srgbClr val="000000">
                      <a:alpha val="43137"/>
                    </a:srgbClr>
                  </a:outerShdw>
                </a:effectLst>
              </a:rPr>
              <a:t> 25 &amp; 40 kg boxes</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Special Packaging (SSP)</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SMSA Priority Overnight COD (SPO-COD)</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Saudi Armed Forces Special Service (SAFSS)</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Service Center to  Service Center (STS)</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Intra-City Domestic (ICD)</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Fresh Box  (10 kg)</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a:t>
            </a:r>
            <a:r>
              <a:rPr lang="en-US" sz="1400" b="1" i="0" kern="1200" dirty="0">
                <a:effectLst>
                  <a:outerShdw blurRad="38100" dist="38100" dir="2700000" algn="tl">
                    <a:srgbClr val="000000">
                      <a:alpha val="43137"/>
                    </a:srgbClr>
                  </a:outerShdw>
                </a:effectLst>
              </a:rPr>
              <a:t>SMSA Smart Ship</a:t>
            </a:r>
          </a:p>
          <a:p>
            <a:pPr defTabSz="1025539">
              <a:lnSpc>
                <a:spcPct val="90000"/>
              </a:lnSpc>
              <a:spcBef>
                <a:spcPct val="0"/>
              </a:spcBef>
              <a:spcAft>
                <a:spcPct val="35000"/>
              </a:spcAft>
              <a:buFont typeface="Arial" pitchFamily="34" charset="0"/>
              <a:buChar char="•"/>
            </a:pPr>
            <a:endParaRPr lang="en-US" sz="1400" b="1" i="0" kern="1200" dirty="0">
              <a:effectLst>
                <a:outerShdw blurRad="38100" dist="38100" dir="2700000" algn="tl">
                  <a:srgbClr val="000000">
                    <a:alpha val="43137"/>
                  </a:srgbClr>
                </a:outerShdw>
              </a:effectLst>
            </a:endParaRPr>
          </a:p>
          <a:p>
            <a:pPr defTabSz="1025539">
              <a:lnSpc>
                <a:spcPct val="90000"/>
              </a:lnSpc>
              <a:spcBef>
                <a:spcPct val="0"/>
              </a:spcBef>
              <a:spcAft>
                <a:spcPct val="35000"/>
              </a:spcAft>
              <a:buFont typeface="Arial" pitchFamily="34" charset="0"/>
              <a:buChar char="•"/>
            </a:pPr>
            <a:endParaRPr lang="en-US" b="1" dirty="0"/>
          </a:p>
          <a:p>
            <a:pPr defTabSz="1025539">
              <a:lnSpc>
                <a:spcPct val="90000"/>
              </a:lnSpc>
              <a:spcBef>
                <a:spcPct val="0"/>
              </a:spcBef>
              <a:spcAft>
                <a:spcPct val="35000"/>
              </a:spcAft>
              <a:buFont typeface="Arial" pitchFamily="34" charset="0"/>
              <a:buChar char="•"/>
            </a:pPr>
            <a:endParaRPr lang="en-US" b="1" kern="1200" dirty="0"/>
          </a:p>
          <a:p>
            <a:pPr defTabSz="1025539">
              <a:lnSpc>
                <a:spcPct val="90000"/>
              </a:lnSpc>
              <a:spcBef>
                <a:spcPct val="0"/>
              </a:spcBef>
              <a:spcAft>
                <a:spcPct val="35000"/>
              </a:spcAft>
              <a:buFont typeface="Arial" pitchFamily="34" charset="0"/>
              <a:buChar char="•"/>
            </a:pPr>
            <a:endParaRPr lang="en-US" sz="2600" b="1" dirty="0"/>
          </a:p>
          <a:p>
            <a:pPr defTabSz="1025539">
              <a:lnSpc>
                <a:spcPct val="90000"/>
              </a:lnSpc>
              <a:spcBef>
                <a:spcPct val="0"/>
              </a:spcBef>
              <a:spcAft>
                <a:spcPct val="35000"/>
              </a:spcAft>
              <a:buFont typeface="Arial" pitchFamily="34" charset="0"/>
              <a:buChar char="•"/>
            </a:pPr>
            <a:endParaRPr lang="ar-SA" sz="2600" b="1" dirty="0"/>
          </a:p>
        </p:txBody>
      </p:sp>
      <p:pic>
        <p:nvPicPr>
          <p:cNvPr id="10" name="Picture 2" descr="D:\Documents\IBU\UAE\PPT Pics\SMSA Services 1.JPG"/>
          <p:cNvPicPr>
            <a:picLocks noChangeAspect="1" noChangeArrowheads="1"/>
          </p:cNvPicPr>
          <p:nvPr/>
        </p:nvPicPr>
        <p:blipFill>
          <a:blip r:embed="rId2" cstate="print"/>
          <a:srcRect/>
          <a:stretch>
            <a:fillRect/>
          </a:stretch>
        </p:blipFill>
        <p:spPr bwMode="auto">
          <a:xfrm>
            <a:off x="836612" y="5791200"/>
            <a:ext cx="2438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6" descr="D:\Documents\IBU\UAE\PPT Pics\SMSA Employee.jpg"/>
          <p:cNvPicPr>
            <a:picLocks noChangeAspect="1" noChangeArrowheads="1"/>
          </p:cNvPicPr>
          <p:nvPr/>
        </p:nvPicPr>
        <p:blipFill>
          <a:blip r:embed="rId3" cstate="print"/>
          <a:srcRect/>
          <a:stretch>
            <a:fillRect/>
          </a:stretch>
        </p:blipFill>
        <p:spPr bwMode="auto">
          <a:xfrm>
            <a:off x="4875212" y="5791200"/>
            <a:ext cx="2514600" cy="925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2"/>
          <p:cNvSpPr/>
          <p:nvPr/>
        </p:nvSpPr>
        <p:spPr>
          <a:xfrm>
            <a:off x="8228012" y="1371600"/>
            <a:ext cx="3886200" cy="5105400"/>
          </a:xfrm>
          <a:custGeom>
            <a:avLst/>
            <a:gdLst>
              <a:gd name="connsiteX0" fmla="*/ 0 w 2234654"/>
              <a:gd name="connsiteY0" fmla="*/ 223465 h 4267200"/>
              <a:gd name="connsiteX1" fmla="*/ 65452 w 2234654"/>
              <a:gd name="connsiteY1" fmla="*/ 65451 h 4267200"/>
              <a:gd name="connsiteX2" fmla="*/ 223466 w 2234654"/>
              <a:gd name="connsiteY2" fmla="*/ 0 h 4267200"/>
              <a:gd name="connsiteX3" fmla="*/ 2011189 w 2234654"/>
              <a:gd name="connsiteY3" fmla="*/ 0 h 4267200"/>
              <a:gd name="connsiteX4" fmla="*/ 2169203 w 2234654"/>
              <a:gd name="connsiteY4" fmla="*/ 65452 h 4267200"/>
              <a:gd name="connsiteX5" fmla="*/ 2234654 w 2234654"/>
              <a:gd name="connsiteY5" fmla="*/ 223466 h 4267200"/>
              <a:gd name="connsiteX6" fmla="*/ 2234654 w 2234654"/>
              <a:gd name="connsiteY6" fmla="*/ 4043735 h 4267200"/>
              <a:gd name="connsiteX7" fmla="*/ 2169203 w 2234654"/>
              <a:gd name="connsiteY7" fmla="*/ 4201749 h 4267200"/>
              <a:gd name="connsiteX8" fmla="*/ 2011189 w 2234654"/>
              <a:gd name="connsiteY8" fmla="*/ 4267200 h 4267200"/>
              <a:gd name="connsiteX9" fmla="*/ 223465 w 2234654"/>
              <a:gd name="connsiteY9" fmla="*/ 4267200 h 4267200"/>
              <a:gd name="connsiteX10" fmla="*/ 65451 w 2234654"/>
              <a:gd name="connsiteY10" fmla="*/ 4201748 h 4267200"/>
              <a:gd name="connsiteX11" fmla="*/ 0 w 2234654"/>
              <a:gd name="connsiteY11" fmla="*/ 4043734 h 4267200"/>
              <a:gd name="connsiteX12" fmla="*/ 0 w 2234654"/>
              <a:gd name="connsiteY12" fmla="*/ 22346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4654" h="4267200">
                <a:moveTo>
                  <a:pt x="0" y="223465"/>
                </a:moveTo>
                <a:cubicBezTo>
                  <a:pt x="0" y="164198"/>
                  <a:pt x="23544" y="107359"/>
                  <a:pt x="65452" y="65451"/>
                </a:cubicBezTo>
                <a:cubicBezTo>
                  <a:pt x="107360" y="23543"/>
                  <a:pt x="164199" y="0"/>
                  <a:pt x="223466" y="0"/>
                </a:cubicBezTo>
                <a:lnTo>
                  <a:pt x="2011189" y="0"/>
                </a:lnTo>
                <a:cubicBezTo>
                  <a:pt x="2070456" y="0"/>
                  <a:pt x="2127295" y="23544"/>
                  <a:pt x="2169203" y="65452"/>
                </a:cubicBezTo>
                <a:cubicBezTo>
                  <a:pt x="2211111" y="107360"/>
                  <a:pt x="2234654" y="164199"/>
                  <a:pt x="2234654" y="223466"/>
                </a:cubicBezTo>
                <a:lnTo>
                  <a:pt x="2234654" y="4043735"/>
                </a:lnTo>
                <a:cubicBezTo>
                  <a:pt x="2234654" y="4103002"/>
                  <a:pt x="2211110" y="4159841"/>
                  <a:pt x="2169203" y="4201749"/>
                </a:cubicBezTo>
                <a:cubicBezTo>
                  <a:pt x="2127295" y="4243657"/>
                  <a:pt x="2070456" y="4267200"/>
                  <a:pt x="2011189" y="4267200"/>
                </a:cubicBezTo>
                <a:lnTo>
                  <a:pt x="223465" y="4267200"/>
                </a:lnTo>
                <a:cubicBezTo>
                  <a:pt x="164198" y="4267200"/>
                  <a:pt x="107359" y="4243656"/>
                  <a:pt x="65451" y="4201748"/>
                </a:cubicBezTo>
                <a:cubicBezTo>
                  <a:pt x="23543" y="4159840"/>
                  <a:pt x="0" y="4103001"/>
                  <a:pt x="0" y="4043734"/>
                </a:cubicBezTo>
                <a:lnTo>
                  <a:pt x="0" y="223465"/>
                </a:lnTo>
                <a:close/>
              </a:path>
            </a:pathLst>
          </a:custGeom>
          <a:solidFill>
            <a:srgbClr val="33309C"/>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0">
            <a:schemeClr val="lt1">
              <a:hueOff val="0"/>
              <a:satOff val="0"/>
              <a:lumOff val="0"/>
              <a:alphaOff val="0"/>
            </a:schemeClr>
          </a:lnRef>
          <a:fillRef idx="3">
            <a:schemeClr val="accent4">
              <a:hueOff val="6807679"/>
              <a:satOff val="-7995"/>
              <a:lumOff val="3072"/>
              <a:alphaOff val="0"/>
            </a:schemeClr>
          </a:fillRef>
          <a:effectRef idx="2">
            <a:schemeClr val="accent4">
              <a:hueOff val="6807679"/>
              <a:satOff val="-7995"/>
              <a:lumOff val="3072"/>
              <a:alphaOff val="0"/>
            </a:schemeClr>
          </a:effectRef>
          <a:fontRef idx="minor">
            <a:schemeClr val="lt1"/>
          </a:fontRef>
        </p:style>
        <p:txBody>
          <a:bodyPr spcFirstLastPara="0" vert="horz" wrap="square" lIns="164086" tIns="2351902" rIns="164086" bIns="1257994" numCol="1" spcCol="1628" anchor="ctr" anchorCtr="0">
            <a:noAutofit/>
          </a:bodyPr>
          <a:lstStyle/>
          <a:p>
            <a:pPr algn="ctr" defTabSz="1025539">
              <a:lnSpc>
                <a:spcPct val="90000"/>
              </a:lnSpc>
              <a:spcBef>
                <a:spcPct val="0"/>
              </a:spcBef>
              <a:spcAft>
                <a:spcPct val="35000"/>
              </a:spcAft>
            </a:pPr>
            <a:r>
              <a:rPr lang="en-US" sz="2200" b="1" i="0" dirty="0">
                <a:effectLst>
                  <a:outerShdw blurRad="38100" dist="38100" dir="2700000" algn="tl">
                    <a:srgbClr val="000000">
                      <a:alpha val="43137"/>
                    </a:srgbClr>
                  </a:outerShdw>
                </a:effectLst>
              </a:rPr>
              <a:t>SMSA International Services</a:t>
            </a:r>
          </a:p>
          <a:p>
            <a:pPr defTabSz="1025539">
              <a:lnSpc>
                <a:spcPct val="90000"/>
              </a:lnSpc>
              <a:spcBef>
                <a:spcPct val="0"/>
              </a:spcBef>
              <a:spcAft>
                <a:spcPct val="35000"/>
              </a:spcAft>
              <a:buFont typeface="Arial" pitchFamily="34" charset="0"/>
              <a:buChar char="•"/>
            </a:pPr>
            <a:r>
              <a:rPr lang="en-US" b="1" i="0" kern="1200" dirty="0">
                <a:effectLst>
                  <a:outerShdw blurRad="38100" dist="38100" dir="2700000" algn="tl">
                    <a:srgbClr val="000000">
                      <a:alpha val="43137"/>
                    </a:srgbClr>
                  </a:outerShdw>
                </a:effectLst>
              </a:rPr>
              <a:t> </a:t>
            </a:r>
            <a:r>
              <a:rPr lang="en-US" sz="1400" b="1" i="0" kern="1200" dirty="0">
                <a:effectLst>
                  <a:outerShdw blurRad="38100" dist="38100" dir="2700000" algn="tl">
                    <a:srgbClr val="000000">
                      <a:alpha val="43137"/>
                    </a:srgbClr>
                  </a:outerShdw>
                </a:effectLst>
              </a:rPr>
              <a:t>SMSA International Documents (SIDX)</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International Non-Documents (SIND)</a:t>
            </a:r>
          </a:p>
          <a:p>
            <a:pPr defTabSz="1025539">
              <a:lnSpc>
                <a:spcPct val="90000"/>
              </a:lnSpc>
              <a:spcBef>
                <a:spcPct val="0"/>
              </a:spcBef>
              <a:spcAft>
                <a:spcPct val="35000"/>
              </a:spcAft>
              <a:buFont typeface="Arial" pitchFamily="34" charset="0"/>
              <a:buChar char="•"/>
            </a:pPr>
            <a:r>
              <a:rPr lang="en-US" sz="1400" b="1" i="0" kern="1200" dirty="0">
                <a:effectLst>
                  <a:outerShdw blurRad="38100" dist="38100" dir="2700000" algn="tl">
                    <a:srgbClr val="000000">
                      <a:alpha val="43137"/>
                    </a:srgbClr>
                  </a:outerShdw>
                </a:effectLst>
              </a:rPr>
              <a:t> </a:t>
            </a:r>
            <a:r>
              <a:rPr lang="en-US" sz="1400" b="1" i="0" dirty="0">
                <a:effectLst>
                  <a:outerShdw blurRad="38100" dist="38100" dir="2700000" algn="tl">
                    <a:srgbClr val="000000">
                      <a:alpha val="43137"/>
                    </a:srgbClr>
                  </a:outerShdw>
                </a:effectLst>
              </a:rPr>
              <a:t> SMSA International Inbound Service (SIIS)</a:t>
            </a:r>
          </a:p>
          <a:p>
            <a:pPr defTabSz="1025539">
              <a:lnSpc>
                <a:spcPct val="90000"/>
              </a:lnSpc>
              <a:spcBef>
                <a:spcPct val="0"/>
              </a:spcBef>
              <a:spcAft>
                <a:spcPct val="35000"/>
              </a:spcAft>
              <a:buFont typeface="Arial" pitchFamily="34" charset="0"/>
              <a:buChar char="•"/>
            </a:pPr>
            <a:r>
              <a:rPr lang="en-US" sz="1400" b="1" i="0" kern="1200" dirty="0">
                <a:effectLst>
                  <a:outerShdw blurRad="38100" dist="38100" dir="2700000" algn="tl">
                    <a:srgbClr val="000000">
                      <a:alpha val="43137"/>
                    </a:srgbClr>
                  </a:outerShdw>
                </a:effectLst>
              </a:rPr>
              <a:t> SMSA International Promo Boxes 2,5, 10, 25, 32 kg Boxes &amp; Olive Oil SMSA Special Packaging</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Economic Express Service (SEES)</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International Parcel by Road (SIPBR)</a:t>
            </a:r>
            <a:endParaRPr lang="en-US" sz="1400" b="1" i="0" kern="1200" dirty="0">
              <a:effectLst>
                <a:outerShdw blurRad="38100" dist="38100" dir="2700000" algn="tl">
                  <a:srgbClr val="000000">
                    <a:alpha val="43137"/>
                  </a:srgbClr>
                </a:outerShdw>
              </a:effectLst>
            </a:endParaRP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Full Truck Load/ Less than Truck Load from/to UAE &amp; GCC countries (FTL/LTL)</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Freight Service</a:t>
            </a:r>
          </a:p>
          <a:p>
            <a:pPr defTabSz="1025539">
              <a:lnSpc>
                <a:spcPct val="90000"/>
              </a:lnSpc>
              <a:spcBef>
                <a:spcPct val="0"/>
              </a:spcBef>
              <a:spcAft>
                <a:spcPct val="35000"/>
              </a:spcAft>
              <a:buFont typeface="Arial" pitchFamily="34" charset="0"/>
              <a:buChar char="•"/>
            </a:pPr>
            <a:r>
              <a:rPr lang="en-US" sz="1400" b="1" i="0" dirty="0">
                <a:effectLst>
                  <a:outerShdw blurRad="38100" dist="38100" dir="2700000" algn="tl">
                    <a:srgbClr val="000000">
                      <a:alpha val="43137"/>
                    </a:srgbClr>
                  </a:outerShdw>
                </a:effectLst>
              </a:rPr>
              <a:t> SMSA Store2Door</a:t>
            </a:r>
          </a:p>
          <a:p>
            <a:pPr defTabSz="1025539">
              <a:lnSpc>
                <a:spcPct val="90000"/>
              </a:lnSpc>
              <a:spcBef>
                <a:spcPct val="0"/>
              </a:spcBef>
              <a:spcAft>
                <a:spcPct val="35000"/>
              </a:spcAft>
              <a:buFont typeface="Arial" pitchFamily="34" charset="0"/>
              <a:buChar char="•"/>
            </a:pPr>
            <a:endParaRPr lang="en-US" b="1" i="0" dirty="0">
              <a:effectLst>
                <a:outerShdw blurRad="38100" dist="38100" dir="2700000" algn="tl">
                  <a:srgbClr val="000000">
                    <a:alpha val="43137"/>
                  </a:srgbClr>
                </a:outerShdw>
              </a:effectLst>
            </a:endParaRPr>
          </a:p>
          <a:p>
            <a:pPr defTabSz="1025539">
              <a:lnSpc>
                <a:spcPct val="90000"/>
              </a:lnSpc>
              <a:spcBef>
                <a:spcPct val="0"/>
              </a:spcBef>
              <a:spcAft>
                <a:spcPct val="35000"/>
              </a:spcAft>
            </a:pPr>
            <a:endParaRPr lang="en-US" sz="2600" b="1" i="0" dirty="0">
              <a:effectLst>
                <a:outerShdw blurRad="38100" dist="38100" dir="2700000" algn="tl">
                  <a:srgbClr val="000000">
                    <a:alpha val="43137"/>
                  </a:srgbClr>
                </a:outerShdw>
              </a:effectLst>
            </a:endParaRPr>
          </a:p>
          <a:p>
            <a:pPr algn="ctr" defTabSz="1025539">
              <a:lnSpc>
                <a:spcPct val="90000"/>
              </a:lnSpc>
              <a:spcBef>
                <a:spcPct val="0"/>
              </a:spcBef>
              <a:spcAft>
                <a:spcPct val="35000"/>
              </a:spcAft>
            </a:pPr>
            <a:endParaRPr lang="en-US" sz="3100" b="1" i="0" dirty="0">
              <a:effectLst>
                <a:outerShdw blurRad="38100" dist="38100" dir="2700000" algn="tl">
                  <a:srgbClr val="000000">
                    <a:alpha val="43137"/>
                  </a:srgbClr>
                </a:outerShdw>
              </a:effectLst>
            </a:endParaRPr>
          </a:p>
          <a:p>
            <a:pPr algn="ctr" defTabSz="1025539">
              <a:lnSpc>
                <a:spcPct val="90000"/>
              </a:lnSpc>
              <a:spcBef>
                <a:spcPct val="0"/>
              </a:spcBef>
              <a:spcAft>
                <a:spcPct val="35000"/>
              </a:spcAft>
            </a:pPr>
            <a:endParaRPr lang="ar-SA" sz="3100" b="1" i="0"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78A328DA-C76B-01A5-88DF-8BCEB3909A0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A9A73610-C6C2-1F5E-560B-C809FEAE58B7}"/>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grpSp>
        <p:nvGrpSpPr>
          <p:cNvPr id="14" name="Diagram group"/>
          <p:cNvGrpSpPr/>
          <p:nvPr/>
        </p:nvGrpSpPr>
        <p:grpSpPr>
          <a:xfrm>
            <a:off x="9066212" y="5715000"/>
            <a:ext cx="2286000" cy="1066800"/>
            <a:chOff x="147637" y="3395662"/>
            <a:chExt cx="1645920" cy="1181099"/>
          </a:xfrm>
          <a:scene3d>
            <a:camera prst="orthographicFront">
              <a:rot lat="0" lon="0" rev="0"/>
            </a:camera>
            <a:lightRig rig="glow" dir="t">
              <a:rot lat="0" lon="0" rev="4800000"/>
            </a:lightRig>
          </a:scene3d>
        </p:grpSpPr>
        <p:sp>
          <p:nvSpPr>
            <p:cNvPr id="15" name="Rounded Rectangle 14"/>
            <p:cNvSpPr/>
            <p:nvPr/>
          </p:nvSpPr>
          <p:spPr>
            <a:xfrm>
              <a:off x="147637" y="3395662"/>
              <a:ext cx="1645920" cy="1181099"/>
            </a:xfrm>
            <a:prstGeom prst="roundRect">
              <a:avLst>
                <a:gd name="adj" fmla="val 10000"/>
              </a:avLst>
            </a:prstGeom>
            <a:blipFill rotWithShape="0">
              <a:blip r:embed="rId5" cstate="prin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2">
              <a:scrgbClr r="0" g="0" b="0"/>
            </a:effectRef>
            <a:fontRef idx="minor">
              <a:schemeClr val="lt1">
                <a:hueOff val="0"/>
                <a:satOff val="0"/>
                <a:lumOff val="0"/>
                <a:alphaOff val="0"/>
              </a:schemeClr>
            </a:fontRef>
          </p:style>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53"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53"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par>
                                <p:cTn id="34" presetID="53"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898786"/>
            <a:ext cx="12188825" cy="8199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Priority Overnight Cash-On-Delivery (SPO-COD) Rates</a:t>
            </a:r>
            <a:endParaRPr lang="en-US" sz="3200" dirty="0">
              <a:solidFill>
                <a:srgbClr val="7030A0"/>
              </a:solidFill>
            </a:endParaRPr>
          </a:p>
        </p:txBody>
      </p:sp>
      <p:sp>
        <p:nvSpPr>
          <p:cNvPr id="3" name="TextBox 2">
            <a:extLst>
              <a:ext uri="{FF2B5EF4-FFF2-40B4-BE49-F238E27FC236}">
                <a16:creationId xmlns:a16="http://schemas.microsoft.com/office/drawing/2014/main" id="{C44B5A26-7074-3BD2-7C4A-29CAD699752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41D0BA52-9B6D-CD77-3BE8-97213147CB61}"/>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710026918"/>
              </p:ext>
            </p:extLst>
          </p:nvPr>
        </p:nvGraphicFramePr>
        <p:xfrm>
          <a:off x="760412" y="1989594"/>
          <a:ext cx="10667999" cy="4441370"/>
        </p:xfrm>
        <a:graphic>
          <a:graphicData uri="http://schemas.openxmlformats.org/drawingml/2006/table">
            <a:tbl>
              <a:tblPr/>
              <a:tblGrid>
                <a:gridCol w="2520540">
                  <a:extLst>
                    <a:ext uri="{9D8B030D-6E8A-4147-A177-3AD203B41FA5}">
                      <a16:colId xmlns:a16="http://schemas.microsoft.com/office/drawing/2014/main" val="20000"/>
                    </a:ext>
                  </a:extLst>
                </a:gridCol>
                <a:gridCol w="2211453">
                  <a:extLst>
                    <a:ext uri="{9D8B030D-6E8A-4147-A177-3AD203B41FA5}">
                      <a16:colId xmlns:a16="http://schemas.microsoft.com/office/drawing/2014/main" val="20001"/>
                    </a:ext>
                  </a:extLst>
                </a:gridCol>
                <a:gridCol w="2211453">
                  <a:extLst>
                    <a:ext uri="{9D8B030D-6E8A-4147-A177-3AD203B41FA5}">
                      <a16:colId xmlns:a16="http://schemas.microsoft.com/office/drawing/2014/main" val="20002"/>
                    </a:ext>
                  </a:extLst>
                </a:gridCol>
                <a:gridCol w="2095062">
                  <a:extLst>
                    <a:ext uri="{9D8B030D-6E8A-4147-A177-3AD203B41FA5}">
                      <a16:colId xmlns:a16="http://schemas.microsoft.com/office/drawing/2014/main" val="20003"/>
                    </a:ext>
                  </a:extLst>
                </a:gridCol>
                <a:gridCol w="1629491">
                  <a:extLst>
                    <a:ext uri="{9D8B030D-6E8A-4147-A177-3AD203B41FA5}">
                      <a16:colId xmlns:a16="http://schemas.microsoft.com/office/drawing/2014/main" val="20004"/>
                    </a:ext>
                  </a:extLst>
                </a:gridCol>
              </a:tblGrid>
              <a:tr h="740228">
                <a:tc rowSpan="2">
                  <a:txBody>
                    <a:bodyPr/>
                    <a:lstStyle/>
                    <a:p>
                      <a:pPr marL="0" marR="0" algn="ctr">
                        <a:spcBef>
                          <a:spcPts val="0"/>
                        </a:spcBef>
                        <a:spcAft>
                          <a:spcPts val="0"/>
                        </a:spcAft>
                      </a:pPr>
                      <a:r>
                        <a:rPr lang="en-US" sz="2400" b="1" dirty="0">
                          <a:latin typeface="Calibri" pitchFamily="34" charset="0"/>
                          <a:ea typeface="Times New Roman"/>
                          <a:cs typeface="Times New Roman"/>
                        </a:rPr>
                        <a:t>Description</a:t>
                      </a:r>
                    </a:p>
                    <a:p>
                      <a:pPr marL="0" marR="0" algn="ctr">
                        <a:spcBef>
                          <a:spcPts val="0"/>
                        </a:spcBef>
                        <a:spcAft>
                          <a:spcPts val="0"/>
                        </a:spcAft>
                      </a:pPr>
                      <a:r>
                        <a:rPr lang="en-US" sz="2400" b="1" dirty="0">
                          <a:latin typeface="Calibri" pitchFamily="34" charset="0"/>
                          <a:ea typeface="Times New Roman"/>
                          <a:cs typeface="Times New Roman"/>
                        </a:rPr>
                        <a:t>SMSA Priority Overnight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gridSpan="2">
                  <a:txBody>
                    <a:bodyPr/>
                    <a:lstStyle/>
                    <a:p>
                      <a:pPr marL="0" marR="0" algn="ctr">
                        <a:spcBef>
                          <a:spcPts val="0"/>
                        </a:spcBef>
                        <a:spcAft>
                          <a:spcPts val="0"/>
                        </a:spcAft>
                      </a:pPr>
                      <a:r>
                        <a:rPr lang="en-US" sz="2400" b="1" dirty="0">
                          <a:latin typeface="Calibri" pitchFamily="34" charset="0"/>
                          <a:ea typeface="Times New Roman"/>
                          <a:cs typeface="Times New Roman"/>
                        </a:rPr>
                        <a:t>Base 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marL="0" marR="0" algn="ctr">
                        <a:spcBef>
                          <a:spcPts val="0"/>
                        </a:spcBef>
                        <a:spcAft>
                          <a:spcPts val="0"/>
                        </a:spcAft>
                      </a:pPr>
                      <a:r>
                        <a:rPr lang="en-US" sz="2400" b="1" dirty="0">
                          <a:latin typeface="Calibri" pitchFamily="34" charset="0"/>
                          <a:ea typeface="Times New Roman"/>
                          <a:cs typeface="Times New Roman"/>
                        </a:rPr>
                        <a:t>Additional 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extLst>
                  <a:ext uri="{0D108BD9-81ED-4DB2-BD59-A6C34878D82A}">
                    <a16:rowId xmlns:a16="http://schemas.microsoft.com/office/drawing/2014/main" val="10000"/>
                  </a:ext>
                </a:extLst>
              </a:tr>
              <a:tr h="1480458">
                <a:tc vMerge="1">
                  <a:txBody>
                    <a:bodyPr/>
                    <a:lstStyle/>
                    <a:p>
                      <a:endParaRPr lang="en-US"/>
                    </a:p>
                  </a:txBody>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Weight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Net Rate (Including VAT)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Weight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marL="0" marR="0" algn="ctr">
                        <a:spcBef>
                          <a:spcPts val="0"/>
                        </a:spcBef>
                        <a:spcAft>
                          <a:spcPts val="0"/>
                        </a:spcAft>
                      </a:pPr>
                      <a:r>
                        <a:rPr lang="en-US" sz="2400" b="1" dirty="0">
                          <a:solidFill>
                            <a:schemeClr val="bg1"/>
                          </a:solidFill>
                          <a:latin typeface="Calibri" pitchFamily="34" charset="0"/>
                          <a:ea typeface="Times New Roman"/>
                          <a:cs typeface="Times New Roman"/>
                        </a:rPr>
                        <a:t>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740228">
                <a:tc>
                  <a:txBody>
                    <a:bodyPr/>
                    <a:lstStyle/>
                    <a:p>
                      <a:pPr marL="0" marR="0" algn="ctr">
                        <a:spcBef>
                          <a:spcPts val="0"/>
                        </a:spcBef>
                        <a:spcAft>
                          <a:spcPts val="0"/>
                        </a:spcAft>
                      </a:pPr>
                      <a:r>
                        <a:rPr lang="en-US" sz="2400" b="1" dirty="0">
                          <a:latin typeface="Calibri" pitchFamily="34" charset="0"/>
                          <a:ea typeface="Times New Roman"/>
                          <a:cs typeface="Times New Roman"/>
                        </a:rPr>
                        <a:t>SPO-COD (Documents)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0.1 – 0.5 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161.00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Per 0.50 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0228">
                <a:tc>
                  <a:txBody>
                    <a:bodyPr/>
                    <a:lstStyle/>
                    <a:p>
                      <a:pPr marL="0" marR="0" algn="ctr">
                        <a:spcBef>
                          <a:spcPts val="0"/>
                        </a:spcBef>
                        <a:spcAft>
                          <a:spcPts val="0"/>
                        </a:spcAft>
                      </a:pPr>
                      <a:r>
                        <a:rPr lang="en-US" sz="2400" b="1" dirty="0">
                          <a:latin typeface="Calibri" pitchFamily="34" charset="0"/>
                          <a:ea typeface="Times New Roman"/>
                          <a:cs typeface="Times New Roman"/>
                        </a:rPr>
                        <a:t>SPO-COD (Parcels)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0.1</a:t>
                      </a:r>
                      <a:r>
                        <a:rPr lang="en-US" sz="2400" baseline="0" dirty="0">
                          <a:latin typeface="Calibri" pitchFamily="34" charset="0"/>
                          <a:ea typeface="Times New Roman"/>
                          <a:cs typeface="Times New Roman"/>
                        </a:rPr>
                        <a:t> – 15 Kg</a:t>
                      </a:r>
                      <a:endParaRPr lang="en-US" sz="2400" dirty="0">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161.00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latin typeface="Calibri" pitchFamily="34" charset="0"/>
                          <a:ea typeface="Times New Roman"/>
                          <a:cs typeface="Times New Roman"/>
                        </a:rPr>
                        <a:t>Per 1.0 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0000"/>
                          </a:solidFill>
                          <a:latin typeface="Calibri" pitchFamily="34" charset="0"/>
                          <a:ea typeface="Times New Roman"/>
                          <a:cs typeface="Times New Roman"/>
                        </a:rPr>
                        <a:t>SAR 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022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0000"/>
                          </a:solidFill>
                          <a:latin typeface="Calibri" pitchFamily="34" charset="0"/>
                          <a:ea typeface="Times New Roman"/>
                          <a:cs typeface="Times New Roman"/>
                        </a:rPr>
                        <a:t>Dimensional Weight Applicable</a:t>
                      </a:r>
                      <a:endParaRPr lang="en-US" sz="2400" b="1" dirty="0">
                        <a:solidFill>
                          <a:srgbClr val="FF0000"/>
                        </a:solidFill>
                        <a:latin typeface="Calibri" pitchFamily="34" charset="0"/>
                        <a:ea typeface="Times New Roman"/>
                        <a:cs typeface="Times New Roman"/>
                      </a:endParaRPr>
                    </a:p>
                    <a:p>
                      <a:pPr marL="0" marR="0" algn="ctr">
                        <a:spcBef>
                          <a:spcPts val="0"/>
                        </a:spcBef>
                        <a:spcAft>
                          <a:spcPts val="0"/>
                        </a:spcAft>
                      </a:pPr>
                      <a:endParaRPr lang="en-US" sz="2400" b="1" dirty="0">
                        <a:latin typeface="Calibri" pitchFamily="34" charset="0"/>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dirty="0">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b="1" dirty="0">
                        <a:solidFill>
                          <a:srgbClr val="FF0000"/>
                        </a:solidFill>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dirty="0">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2400" b="1" dirty="0">
                        <a:solidFill>
                          <a:srgbClr val="FF0000"/>
                        </a:solidFill>
                        <a:latin typeface="Calibri" pitchFamily="34" charset="0"/>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890870"/>
                  </a:ext>
                </a:extLst>
              </a:tr>
            </a:tbl>
          </a:graphicData>
        </a:graphic>
      </p:graphicFrame>
    </p:spTree>
    <p:extLst>
      <p:ext uri="{BB962C8B-B14F-4D97-AF65-F5344CB8AC3E}">
        <p14:creationId xmlns:p14="http://schemas.microsoft.com/office/powerpoint/2010/main" val="15157718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990600"/>
            <a:ext cx="10969943" cy="1143000"/>
          </a:xfrm>
        </p:spPr>
        <p:txBody>
          <a:bodyPr>
            <a:normAutofit fontScale="90000"/>
          </a:bodyPr>
          <a:lstStyle/>
          <a:p>
            <a:r>
              <a:rPr lang="en-US" b="1" dirty="0">
                <a:solidFill>
                  <a:srgbClr val="33309C"/>
                </a:solidFill>
              </a:rPr>
              <a:t>	SM</a:t>
            </a:r>
            <a:r>
              <a:rPr lang="en-US" b="1" dirty="0">
                <a:solidFill>
                  <a:srgbClr val="F68426"/>
                </a:solidFill>
              </a:rPr>
              <a:t>SA</a:t>
            </a:r>
            <a:r>
              <a:rPr lang="en-US" b="1" dirty="0">
                <a:solidFill>
                  <a:srgbClr val="FF9933"/>
                </a:solidFill>
              </a:rPr>
              <a:t> Intra-City Domestic (ICD)</a:t>
            </a:r>
            <a:br>
              <a:rPr lang="en-US" b="1" dirty="0">
                <a:solidFill>
                  <a:srgbClr val="FF9933"/>
                </a:solidFill>
              </a:rPr>
            </a:br>
            <a:r>
              <a:rPr lang="en-US" sz="2400" b="1" dirty="0">
                <a:solidFill>
                  <a:srgbClr val="FF0000"/>
                </a:solidFill>
              </a:rPr>
              <a:t>** categorized as SPO within city by some</a:t>
            </a:r>
            <a:br>
              <a:rPr lang="en-US" b="1" dirty="0">
                <a:solidFill>
                  <a:srgbClr val="FF9933"/>
                </a:solidFill>
              </a:rPr>
            </a:br>
            <a:endParaRPr lang="en-US" sz="2700" b="1" dirty="0">
              <a:solidFill>
                <a:srgbClr val="FF0000"/>
              </a:solidFill>
            </a:endParaRPr>
          </a:p>
        </p:txBody>
      </p:sp>
      <p:sp>
        <p:nvSpPr>
          <p:cNvPr id="3" name="Content Placeholder 2"/>
          <p:cNvSpPr>
            <a:spLocks noGrp="1"/>
          </p:cNvSpPr>
          <p:nvPr>
            <p:ph sz="half" idx="1"/>
          </p:nvPr>
        </p:nvSpPr>
        <p:spPr>
          <a:xfrm>
            <a:off x="711015" y="1752600"/>
            <a:ext cx="7593197" cy="4419600"/>
          </a:xfrm>
        </p:spPr>
        <p:txBody>
          <a:bodyPr>
            <a:noAutofit/>
          </a:bodyPr>
          <a:lstStyle/>
          <a:p>
            <a:pPr>
              <a:buNone/>
            </a:pPr>
            <a:r>
              <a:rPr lang="en-US" dirty="0">
                <a:latin typeface="+mj-lt"/>
              </a:rPr>
              <a:t>	For time-definite, within the city delivery of </a:t>
            </a:r>
            <a:r>
              <a:rPr lang="en-US" b="1" u="sng" dirty="0">
                <a:solidFill>
                  <a:srgbClr val="FF0000"/>
                </a:solidFill>
                <a:latin typeface="+mj-lt"/>
              </a:rPr>
              <a:t>Documents and Parcels</a:t>
            </a:r>
            <a:r>
              <a:rPr lang="en-US" b="1" dirty="0">
                <a:solidFill>
                  <a:srgbClr val="FF0000"/>
                </a:solidFill>
                <a:latin typeface="+mj-lt"/>
              </a:rPr>
              <a:t> </a:t>
            </a:r>
            <a:r>
              <a:rPr lang="en-US" dirty="0">
                <a:latin typeface="+mj-lt"/>
              </a:rPr>
              <a:t>to be delivered next business day </a:t>
            </a:r>
            <a:r>
              <a:rPr lang="en-US" b="1" u="sng" dirty="0">
                <a:solidFill>
                  <a:srgbClr val="FF0000"/>
                </a:solidFill>
                <a:latin typeface="+mj-lt"/>
              </a:rPr>
              <a:t>before 10:30 a.m.</a:t>
            </a:r>
            <a:r>
              <a:rPr lang="en-US" dirty="0">
                <a:latin typeface="+mj-lt"/>
              </a:rPr>
              <a:t> </a:t>
            </a: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0.1 - 2.5 </a:t>
            </a:r>
            <a:r>
              <a:rPr lang="en-US" b="1" i="1" dirty="0" err="1">
                <a:solidFill>
                  <a:srgbClr val="FF0000"/>
                </a:solidFill>
                <a:latin typeface="+mj-lt"/>
              </a:rPr>
              <a:t>kgs</a:t>
            </a:r>
            <a:r>
              <a:rPr lang="en-US" b="1" i="1" dirty="0">
                <a:solidFill>
                  <a:srgbClr val="FF0000"/>
                </a:solidFill>
                <a:latin typeface="+mj-lt"/>
              </a:rPr>
              <a:t>. (Docs) and 0.1 – 15.0 </a:t>
            </a:r>
            <a:r>
              <a:rPr lang="en-US" b="1" i="1" dirty="0" err="1">
                <a:solidFill>
                  <a:srgbClr val="FF0000"/>
                </a:solidFill>
                <a:latin typeface="+mj-lt"/>
              </a:rPr>
              <a:t>kgs</a:t>
            </a:r>
            <a:r>
              <a:rPr lang="en-US" b="1" i="1" dirty="0">
                <a:solidFill>
                  <a:srgbClr val="FF0000"/>
                </a:solidFill>
                <a:latin typeface="+mj-lt"/>
              </a:rPr>
              <a:t> (Non-Docs)</a:t>
            </a: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SMSA Envelope, SMSA Pak, SMSA Bag, SMSA S,M,L Boxes, Customer’s Packaging (Box)</a:t>
            </a:r>
          </a:p>
          <a:p>
            <a:r>
              <a:rPr lang="en-US" b="1" dirty="0">
                <a:latin typeface="+mj-lt"/>
              </a:rPr>
              <a:t>Cities Served: </a:t>
            </a:r>
            <a:r>
              <a:rPr lang="en-US" b="1" i="1" dirty="0">
                <a:solidFill>
                  <a:srgbClr val="FF0000"/>
                </a:solidFill>
                <a:latin typeface="+mj-lt"/>
              </a:rPr>
              <a:t>RUH-RUH, JED-JED, DMM-DMM </a:t>
            </a:r>
          </a:p>
          <a:p>
            <a:r>
              <a:rPr lang="en-US" b="1" dirty="0">
                <a:latin typeface="+mj-lt"/>
              </a:rPr>
              <a:t>Commitment Time: </a:t>
            </a:r>
          </a:p>
          <a:p>
            <a:pPr>
              <a:buNone/>
            </a:pPr>
            <a:r>
              <a:rPr lang="en-US" b="1" dirty="0">
                <a:latin typeface="+mj-lt"/>
              </a:rPr>
              <a:t>	 </a:t>
            </a:r>
            <a:r>
              <a:rPr lang="en-US" b="1" i="1" dirty="0">
                <a:solidFill>
                  <a:srgbClr val="FF0000"/>
                </a:solidFill>
                <a:latin typeface="+mj-lt"/>
              </a:rPr>
              <a:t>Next Business Day before 10:30 a.m. </a:t>
            </a:r>
          </a:p>
          <a:p>
            <a:pPr>
              <a:buNone/>
            </a:pPr>
            <a:r>
              <a:rPr lang="en-US" b="1" i="1" dirty="0">
                <a:solidFill>
                  <a:srgbClr val="FF0000"/>
                </a:solidFill>
                <a:latin typeface="+mj-lt"/>
              </a:rPr>
              <a:t>*** Cut-off time at 11 p.m. (or closing time of major RSCs)</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80898" name="Picture 2" descr="D:\Documents\2018 Projects\ISO 10015\Training Materials Revised\SGO\Pics\Non-documents.jpg"/>
          <p:cNvPicPr>
            <a:picLocks noChangeAspect="1" noChangeArrowheads="1"/>
          </p:cNvPicPr>
          <p:nvPr/>
        </p:nvPicPr>
        <p:blipFill>
          <a:blip r:embed="rId3" cstate="print"/>
          <a:srcRect/>
          <a:stretch>
            <a:fillRect/>
          </a:stretch>
        </p:blipFill>
        <p:spPr bwMode="auto">
          <a:xfrm>
            <a:off x="8151812" y="2971800"/>
            <a:ext cx="3562349" cy="1994915"/>
          </a:xfrm>
          <a:prstGeom prst="rect">
            <a:avLst/>
          </a:prstGeom>
          <a:noFill/>
        </p:spPr>
      </p:pic>
      <p:sp>
        <p:nvSpPr>
          <p:cNvPr id="4" name="TextBox 3">
            <a:extLst>
              <a:ext uri="{FF2B5EF4-FFF2-40B4-BE49-F238E27FC236}">
                <a16:creationId xmlns:a16="http://schemas.microsoft.com/office/drawing/2014/main" id="{73F7216A-A01D-88EE-AC6A-8FAF34E1AB3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AC3C38BC-B156-E6EB-C424-B8CCDC3020B1}"/>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80898"/>
                                        </p:tgtEl>
                                        <p:attrNameLst>
                                          <p:attrName>style.visibility</p:attrName>
                                        </p:attrNameLst>
                                      </p:cBhvr>
                                      <p:to>
                                        <p:strVal val="visible"/>
                                      </p:to>
                                    </p:set>
                                    <p:anim calcmode="lin" valueType="num">
                                      <p:cBhvr>
                                        <p:cTn id="10" dur="500" fill="hold"/>
                                        <p:tgtEl>
                                          <p:spTgt spid="80898"/>
                                        </p:tgtEl>
                                        <p:attrNameLst>
                                          <p:attrName>ppt_w</p:attrName>
                                        </p:attrNameLst>
                                      </p:cBhvr>
                                      <p:tavLst>
                                        <p:tav tm="0">
                                          <p:val>
                                            <p:fltVal val="0"/>
                                          </p:val>
                                        </p:tav>
                                        <p:tav tm="100000">
                                          <p:val>
                                            <p:strVal val="#ppt_w"/>
                                          </p:val>
                                        </p:tav>
                                      </p:tavLst>
                                    </p:anim>
                                    <p:anim calcmode="lin" valueType="num">
                                      <p:cBhvr>
                                        <p:cTn id="11" dur="500" fill="hold"/>
                                        <p:tgtEl>
                                          <p:spTgt spid="80898"/>
                                        </p:tgtEl>
                                        <p:attrNameLst>
                                          <p:attrName>ppt_h</p:attrName>
                                        </p:attrNameLst>
                                      </p:cBhvr>
                                      <p:tavLst>
                                        <p:tav tm="0">
                                          <p:val>
                                            <p:fltVal val="0"/>
                                          </p:val>
                                        </p:tav>
                                        <p:tav tm="100000">
                                          <p:val>
                                            <p:strVal val="#ppt_h"/>
                                          </p:val>
                                        </p:tav>
                                      </p:tavLst>
                                    </p:anim>
                                    <p:animEffect transition="in" filter="fade">
                                      <p:cBhvr>
                                        <p:cTn id="12" dur="500"/>
                                        <p:tgtEl>
                                          <p:spTgt spid="808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856488"/>
            <a:ext cx="96012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Intra-City Domestic (ICD) Rates</a:t>
            </a:r>
            <a:endParaRPr lang="en-US" sz="3600" dirty="0">
              <a:solidFill>
                <a:srgbClr val="7030A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41950628"/>
              </p:ext>
            </p:extLst>
          </p:nvPr>
        </p:nvGraphicFramePr>
        <p:xfrm>
          <a:off x="303211" y="1981200"/>
          <a:ext cx="11658601" cy="4509327"/>
        </p:xfrm>
        <a:graphic>
          <a:graphicData uri="http://schemas.openxmlformats.org/drawingml/2006/table">
            <a:tbl>
              <a:tblPr/>
              <a:tblGrid>
                <a:gridCol w="2570685">
                  <a:extLst>
                    <a:ext uri="{9D8B030D-6E8A-4147-A177-3AD203B41FA5}">
                      <a16:colId xmlns:a16="http://schemas.microsoft.com/office/drawing/2014/main" val="20000"/>
                    </a:ext>
                  </a:extLst>
                </a:gridCol>
                <a:gridCol w="2271979">
                  <a:extLst>
                    <a:ext uri="{9D8B030D-6E8A-4147-A177-3AD203B41FA5}">
                      <a16:colId xmlns:a16="http://schemas.microsoft.com/office/drawing/2014/main" val="20001"/>
                    </a:ext>
                  </a:extLst>
                </a:gridCol>
                <a:gridCol w="2271979">
                  <a:extLst>
                    <a:ext uri="{9D8B030D-6E8A-4147-A177-3AD203B41FA5}">
                      <a16:colId xmlns:a16="http://schemas.microsoft.com/office/drawing/2014/main" val="20002"/>
                    </a:ext>
                  </a:extLst>
                </a:gridCol>
                <a:gridCol w="2271979">
                  <a:extLst>
                    <a:ext uri="{9D8B030D-6E8A-4147-A177-3AD203B41FA5}">
                      <a16:colId xmlns:a16="http://schemas.microsoft.com/office/drawing/2014/main" val="20003"/>
                    </a:ext>
                  </a:extLst>
                </a:gridCol>
                <a:gridCol w="2271979">
                  <a:extLst>
                    <a:ext uri="{9D8B030D-6E8A-4147-A177-3AD203B41FA5}">
                      <a16:colId xmlns:a16="http://schemas.microsoft.com/office/drawing/2014/main" val="20004"/>
                    </a:ext>
                  </a:extLst>
                </a:gridCol>
              </a:tblGrid>
              <a:tr h="731141">
                <a:tc>
                  <a:txBody>
                    <a:bodyPr/>
                    <a:lstStyle/>
                    <a:p>
                      <a:pPr algn="ctr" rtl="0" fontAlgn="ctr"/>
                      <a:r>
                        <a:rPr lang="en-US" sz="3200" b="1" i="0" u="none" strike="noStrike" dirty="0">
                          <a:solidFill>
                            <a:srgbClr val="7030A0"/>
                          </a:solidFill>
                          <a:latin typeface="Calibri"/>
                        </a:rPr>
                        <a:t>Description</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gridSpan="2">
                  <a:txBody>
                    <a:bodyPr/>
                    <a:lstStyle/>
                    <a:p>
                      <a:pPr algn="ctr" rtl="0" fontAlgn="ctr"/>
                      <a:r>
                        <a:rPr lang="en-US" sz="3200" b="1" i="0" u="none" strike="noStrike" dirty="0">
                          <a:solidFill>
                            <a:srgbClr val="7030A0"/>
                          </a:solidFill>
                          <a:latin typeface="Calibri"/>
                        </a:rPr>
                        <a:t>Net Rate (Including VAT)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algn="ctr" rtl="0" fontAlgn="ctr"/>
                      <a:r>
                        <a:rPr lang="en-US" sz="3200" b="1" i="0" u="none" strike="noStrike">
                          <a:solidFill>
                            <a:srgbClr val="7030A0"/>
                          </a:solidFill>
                          <a:latin typeface="Calibri"/>
                        </a:rPr>
                        <a:t>Additional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extLst>
                  <a:ext uri="{0D108BD9-81ED-4DB2-BD59-A6C34878D82A}">
                    <a16:rowId xmlns:a16="http://schemas.microsoft.com/office/drawing/2014/main" val="10000"/>
                  </a:ext>
                </a:extLst>
              </a:tr>
              <a:tr h="895676">
                <a:tc>
                  <a:txBody>
                    <a:bodyPr/>
                    <a:lstStyle/>
                    <a:p>
                      <a:pPr algn="ctr" rtl="0" fontAlgn="ctr"/>
                      <a:r>
                        <a:rPr lang="en-US" sz="3200" b="1" i="0" u="none" strike="noStrike" dirty="0">
                          <a:solidFill>
                            <a:srgbClr val="7030A0"/>
                          </a:solidFill>
                          <a:latin typeface="Calibri"/>
                        </a:rPr>
                        <a:t>Intra-City Domestic</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a:txBody>
                    <a:bodyPr/>
                    <a:lstStyle/>
                    <a:p>
                      <a:pPr algn="ctr" rtl="0" fontAlgn="ctr"/>
                      <a:r>
                        <a:rPr lang="en-US" sz="32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3200" b="1" i="0" u="none" strike="noStrike" dirty="0">
                          <a:solidFill>
                            <a:schemeClr val="bg1"/>
                          </a:solidFill>
                          <a:latin typeface="Calibri"/>
                        </a:rPr>
                        <a:t>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32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3200" b="1" i="0" u="none" strike="noStrike" dirty="0">
                          <a:solidFill>
                            <a:schemeClr val="bg1"/>
                          </a:solidFill>
                          <a:latin typeface="Calibri"/>
                        </a:rPr>
                        <a:t>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895676">
                <a:tc>
                  <a:txBody>
                    <a:bodyPr/>
                    <a:lstStyle/>
                    <a:p>
                      <a:pPr algn="ctr" rtl="0" fontAlgn="ctr"/>
                      <a:r>
                        <a:rPr lang="en-US" sz="3200" b="1" i="0" u="none" strike="noStrike" dirty="0">
                          <a:solidFill>
                            <a:srgbClr val="7030A0"/>
                          </a:solidFill>
                          <a:latin typeface="Calibri"/>
                        </a:rPr>
                        <a:t>ICD (Documents)</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0" i="0" u="none" strike="noStrike" dirty="0">
                          <a:solidFill>
                            <a:srgbClr val="7030A0"/>
                          </a:solidFill>
                          <a:latin typeface="Calibri"/>
                        </a:rPr>
                        <a:t>0.1 – 0.5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1" i="0" u="none" strike="noStrike" dirty="0">
                          <a:solidFill>
                            <a:srgbClr val="FF0000"/>
                          </a:solidFill>
                          <a:latin typeface="Calibri"/>
                        </a:rPr>
                        <a:t>SAR 66.00</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0" i="0" u="none" strike="noStrike">
                          <a:solidFill>
                            <a:srgbClr val="7030A0"/>
                          </a:solidFill>
                          <a:latin typeface="Calibri"/>
                        </a:rPr>
                        <a:t>Per 0.50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1" i="0" u="none" strike="noStrike" dirty="0">
                          <a:solidFill>
                            <a:srgbClr val="FF0000"/>
                          </a:solidFill>
                          <a:latin typeface="Calibri"/>
                        </a:rPr>
                        <a:t>SAR 10.00 </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3161">
                <a:tc>
                  <a:txBody>
                    <a:bodyPr/>
                    <a:lstStyle/>
                    <a:p>
                      <a:pPr algn="ctr" rtl="0" fontAlgn="ctr"/>
                      <a:r>
                        <a:rPr lang="en-US" sz="3200" b="1" i="0" u="none" strike="noStrike" dirty="0">
                          <a:solidFill>
                            <a:srgbClr val="7030A0"/>
                          </a:solidFill>
                          <a:latin typeface="Calibri"/>
                        </a:rPr>
                        <a:t>ICD (Parcels)</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0" i="0" u="none" strike="noStrike" dirty="0">
                          <a:solidFill>
                            <a:srgbClr val="7030A0"/>
                          </a:solidFill>
                          <a:latin typeface="Calibri"/>
                        </a:rPr>
                        <a:t>0.1 – 15.0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1" i="0" u="none" strike="noStrike" dirty="0">
                          <a:solidFill>
                            <a:srgbClr val="FF0000"/>
                          </a:solidFill>
                          <a:latin typeface="Calibri"/>
                        </a:rPr>
                        <a:t>SAR 66.00</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0" i="0" u="none" strike="noStrike" dirty="0">
                          <a:solidFill>
                            <a:srgbClr val="7030A0"/>
                          </a:solidFill>
                          <a:latin typeface="Calibri"/>
                        </a:rPr>
                        <a:t>Per 1.00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1" i="0" u="none" strike="noStrike" dirty="0">
                          <a:solidFill>
                            <a:srgbClr val="FF0000"/>
                          </a:solidFill>
                          <a:latin typeface="Calibri"/>
                        </a:rPr>
                        <a:t>SAR 4.00 </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95676">
                <a:tc grid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3200" b="1" dirty="0">
                          <a:solidFill>
                            <a:srgbClr val="FF0000"/>
                          </a:solidFill>
                          <a:latin typeface="Calibri" pitchFamily="34" charset="0"/>
                          <a:ea typeface="Times New Roman"/>
                          <a:cs typeface="Times New Roman"/>
                        </a:rPr>
                        <a:t>Dimensional Weight Applicable</a:t>
                      </a:r>
                      <a:endParaRPr lang="en-US" sz="3200" b="1" dirty="0">
                        <a:solidFill>
                          <a:srgbClr val="FF0000"/>
                        </a:solidFill>
                        <a:latin typeface="Calibri" pitchFamily="34" charset="0"/>
                        <a:ea typeface="Times New Roman"/>
                        <a:cs typeface="Times New Roman"/>
                      </a:endParaRPr>
                    </a:p>
                    <a:p>
                      <a:pPr algn="l" rtl="0" fontAlgn="ctr"/>
                      <a:endParaRPr lang="en-US" sz="3200" b="1"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825315"/>
                  </a:ext>
                </a:extLst>
              </a:tr>
            </a:tbl>
          </a:graphicData>
        </a:graphic>
      </p:graphicFrame>
      <p:sp>
        <p:nvSpPr>
          <p:cNvPr id="3" name="TextBox 2">
            <a:extLst>
              <a:ext uri="{FF2B5EF4-FFF2-40B4-BE49-F238E27FC236}">
                <a16:creationId xmlns:a16="http://schemas.microsoft.com/office/drawing/2014/main" id="{F9D52AB5-D33B-C225-687A-A1173DAD45F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D919FC01-D788-C8D2-B3A1-3632E303BC8B}"/>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25" y="1032938"/>
            <a:ext cx="11658600" cy="1143000"/>
          </a:xfrm>
        </p:spPr>
        <p:txBody>
          <a:bodyPr>
            <a:normAutofit fontScale="90000"/>
          </a:bodyPr>
          <a:lstStyle/>
          <a:p>
            <a:r>
              <a:rPr lang="en-US" sz="4000" b="1" dirty="0">
                <a:solidFill>
                  <a:srgbClr val="33309C"/>
                </a:solidFill>
              </a:rPr>
              <a:t>SM</a:t>
            </a:r>
            <a:r>
              <a:rPr lang="en-US" sz="4000" b="1" dirty="0">
                <a:solidFill>
                  <a:srgbClr val="F68426"/>
                </a:solidFill>
              </a:rPr>
              <a:t>SA</a:t>
            </a:r>
            <a:r>
              <a:rPr lang="en-US" sz="4000" b="1" dirty="0">
                <a:solidFill>
                  <a:srgbClr val="FF9933"/>
                </a:solidFill>
              </a:rPr>
              <a:t> 2, 5, 10, 25 &amp; 40 kgs. Promo Boxes </a:t>
            </a:r>
            <a:br>
              <a:rPr lang="en-US" sz="4000" b="1" dirty="0">
                <a:solidFill>
                  <a:srgbClr val="FF9933"/>
                </a:solidFill>
              </a:rPr>
            </a:br>
            <a:r>
              <a:rPr lang="en-US" sz="4000" b="1" dirty="0">
                <a:solidFill>
                  <a:srgbClr val="FF9933"/>
                </a:solidFill>
              </a:rPr>
              <a:t>(Mini Box, SSB, SMB, SLB, SXLB)</a:t>
            </a:r>
            <a:br>
              <a:rPr lang="en-US" b="1" dirty="0">
                <a:solidFill>
                  <a:srgbClr val="FF9933"/>
                </a:solidFill>
              </a:rPr>
            </a:br>
            <a:endParaRPr lang="en-US" sz="2700" b="1" dirty="0">
              <a:solidFill>
                <a:srgbClr val="FF0000"/>
              </a:solidFill>
            </a:endParaRPr>
          </a:p>
        </p:txBody>
      </p:sp>
      <p:sp>
        <p:nvSpPr>
          <p:cNvPr id="3" name="Content Placeholder 2"/>
          <p:cNvSpPr>
            <a:spLocks noGrp="1"/>
          </p:cNvSpPr>
          <p:nvPr>
            <p:ph sz="half" idx="1"/>
          </p:nvPr>
        </p:nvSpPr>
        <p:spPr>
          <a:xfrm>
            <a:off x="530225" y="1447800"/>
            <a:ext cx="8383587" cy="4419600"/>
          </a:xfrm>
        </p:spPr>
        <p:txBody>
          <a:bodyPr>
            <a:noAutofit/>
          </a:bodyPr>
          <a:lstStyle/>
          <a:p>
            <a:pPr>
              <a:buNone/>
            </a:pPr>
            <a:r>
              <a:rPr lang="en-US" dirty="0">
                <a:latin typeface="+mj-lt"/>
              </a:rPr>
              <a:t>	</a:t>
            </a:r>
            <a:r>
              <a:rPr lang="en-US" dirty="0"/>
              <a:t> </a:t>
            </a:r>
          </a:p>
          <a:p>
            <a:pPr>
              <a:buNone/>
            </a:pPr>
            <a:r>
              <a:rPr lang="en-US" dirty="0">
                <a:latin typeface="+mj-lt"/>
              </a:rPr>
              <a:t>     This service is designed to meet business needs for time sensitive </a:t>
            </a:r>
            <a:r>
              <a:rPr lang="en-US" b="1" u="sng" dirty="0">
                <a:solidFill>
                  <a:srgbClr val="FF0000"/>
                </a:solidFill>
                <a:latin typeface="+mj-lt"/>
              </a:rPr>
              <a:t>Non-Documents (Parcels)</a:t>
            </a:r>
            <a:r>
              <a:rPr lang="en-US" dirty="0">
                <a:latin typeface="+mj-lt"/>
              </a:rPr>
              <a:t> on a Promotional rate, to be delivered </a:t>
            </a:r>
            <a:r>
              <a:rPr lang="en-US" b="1" u="sng" dirty="0">
                <a:solidFill>
                  <a:srgbClr val="FF0000"/>
                </a:solidFill>
                <a:latin typeface="+mj-lt"/>
              </a:rPr>
              <a:t>next business day </a:t>
            </a:r>
            <a:r>
              <a:rPr lang="en-US" dirty="0">
                <a:latin typeface="+mj-lt"/>
              </a:rPr>
              <a:t>to most of Saudi Arabia. </a:t>
            </a:r>
            <a:endParaRPr lang="en-US" b="1" dirty="0">
              <a:latin typeface="+mj-lt"/>
            </a:endParaRPr>
          </a:p>
          <a:p>
            <a:endParaRPr lang="en-US" sz="2000" b="1" dirty="0">
              <a:latin typeface="+mj-lt"/>
            </a:endParaRPr>
          </a:p>
          <a:p>
            <a:r>
              <a:rPr lang="en-US" sz="2000" b="1" dirty="0">
                <a:latin typeface="+mj-lt"/>
              </a:rPr>
              <a:t>Weight Info: </a:t>
            </a:r>
            <a:r>
              <a:rPr lang="en-US" sz="2000" b="1" i="1" dirty="0">
                <a:solidFill>
                  <a:srgbClr val="F68426"/>
                </a:solidFill>
                <a:latin typeface="+mj-lt"/>
              </a:rPr>
              <a:t>2kg box </a:t>
            </a:r>
            <a:r>
              <a:rPr lang="en-US" sz="2000" b="1" i="1" dirty="0">
                <a:solidFill>
                  <a:srgbClr val="FF0000"/>
                </a:solidFill>
                <a:latin typeface="+mj-lt"/>
              </a:rPr>
              <a:t>– 2 </a:t>
            </a:r>
            <a:r>
              <a:rPr lang="en-US" sz="2000" b="1" i="1" dirty="0" err="1">
                <a:solidFill>
                  <a:srgbClr val="FF0000"/>
                </a:solidFill>
                <a:latin typeface="+mj-lt"/>
              </a:rPr>
              <a:t>kgs</a:t>
            </a:r>
            <a:r>
              <a:rPr lang="en-US" sz="2000" b="1" i="1" dirty="0">
                <a:solidFill>
                  <a:srgbClr val="FF0000"/>
                </a:solidFill>
                <a:latin typeface="+mj-lt"/>
              </a:rPr>
              <a:t>. </a:t>
            </a:r>
            <a:r>
              <a:rPr lang="en-US" sz="2000" b="1" dirty="0">
                <a:latin typeface="+mj-lt"/>
              </a:rPr>
              <a:t>; </a:t>
            </a:r>
            <a:r>
              <a:rPr lang="en-US" sz="2000" b="1" i="1" dirty="0">
                <a:solidFill>
                  <a:srgbClr val="F68426"/>
                </a:solidFill>
                <a:latin typeface="+mj-lt"/>
              </a:rPr>
              <a:t>5kg box </a:t>
            </a:r>
            <a:r>
              <a:rPr lang="en-US" sz="2000" b="1" i="1" dirty="0">
                <a:solidFill>
                  <a:srgbClr val="FF0000"/>
                </a:solidFill>
                <a:latin typeface="+mj-lt"/>
              </a:rPr>
              <a:t>– 5 </a:t>
            </a:r>
            <a:r>
              <a:rPr lang="en-US" sz="2000" b="1" i="1" dirty="0" err="1">
                <a:solidFill>
                  <a:srgbClr val="FF0000"/>
                </a:solidFill>
                <a:latin typeface="+mj-lt"/>
              </a:rPr>
              <a:t>kgs</a:t>
            </a:r>
            <a:r>
              <a:rPr lang="en-US" sz="2000" b="1" i="1" dirty="0">
                <a:solidFill>
                  <a:srgbClr val="FF0000"/>
                </a:solidFill>
                <a:latin typeface="+mj-lt"/>
              </a:rPr>
              <a:t>. ;</a:t>
            </a:r>
          </a:p>
          <a:p>
            <a:pPr>
              <a:buNone/>
            </a:pPr>
            <a:r>
              <a:rPr lang="en-US" sz="2000" b="1" i="1" dirty="0">
                <a:solidFill>
                  <a:schemeClr val="accent6">
                    <a:lumMod val="75000"/>
                  </a:schemeClr>
                </a:solidFill>
                <a:latin typeface="+mj-lt"/>
              </a:rPr>
              <a:t> </a:t>
            </a:r>
            <a:r>
              <a:rPr lang="en-US" sz="2000" b="1" i="1" dirty="0">
                <a:solidFill>
                  <a:srgbClr val="F68426"/>
                </a:solidFill>
                <a:latin typeface="+mj-lt"/>
              </a:rPr>
              <a:t>10kg box </a:t>
            </a:r>
            <a:r>
              <a:rPr lang="en-US" sz="2000" b="1" i="1" dirty="0">
                <a:solidFill>
                  <a:srgbClr val="FF0000"/>
                </a:solidFill>
                <a:latin typeface="+mj-lt"/>
              </a:rPr>
              <a:t>– 10 </a:t>
            </a:r>
            <a:r>
              <a:rPr lang="en-US" sz="2000" b="1" i="1" dirty="0" err="1">
                <a:solidFill>
                  <a:srgbClr val="FF0000"/>
                </a:solidFill>
                <a:latin typeface="+mj-lt"/>
              </a:rPr>
              <a:t>kgs</a:t>
            </a:r>
            <a:r>
              <a:rPr lang="en-US" sz="2000" b="1" i="1" dirty="0">
                <a:solidFill>
                  <a:srgbClr val="FF0000"/>
                </a:solidFill>
                <a:latin typeface="+mj-lt"/>
              </a:rPr>
              <a:t>. ; </a:t>
            </a:r>
            <a:r>
              <a:rPr lang="en-US" sz="2000" b="1" i="1" dirty="0">
                <a:solidFill>
                  <a:srgbClr val="F68426"/>
                </a:solidFill>
                <a:latin typeface="+mj-lt"/>
              </a:rPr>
              <a:t>25kg box </a:t>
            </a:r>
            <a:r>
              <a:rPr lang="en-US" sz="2000" b="1" i="1" dirty="0">
                <a:solidFill>
                  <a:srgbClr val="FF0000"/>
                </a:solidFill>
                <a:latin typeface="+mj-lt"/>
              </a:rPr>
              <a:t>– 25 kgs. </a:t>
            </a:r>
            <a:r>
              <a:rPr lang="en-US" sz="2000" b="1" i="1" dirty="0">
                <a:solidFill>
                  <a:srgbClr val="FF0000"/>
                </a:solidFill>
              </a:rPr>
              <a:t>; </a:t>
            </a:r>
            <a:r>
              <a:rPr lang="en-US" sz="2000" b="1" i="1" dirty="0">
                <a:solidFill>
                  <a:srgbClr val="F68426"/>
                </a:solidFill>
              </a:rPr>
              <a:t>40kg box </a:t>
            </a:r>
            <a:r>
              <a:rPr lang="en-US" sz="2000" b="1" i="1" dirty="0">
                <a:solidFill>
                  <a:srgbClr val="FF0000"/>
                </a:solidFill>
              </a:rPr>
              <a:t>– 40 kgs.</a:t>
            </a:r>
          </a:p>
          <a:p>
            <a:r>
              <a:rPr lang="en-US" sz="2000" b="1" dirty="0">
                <a:latin typeface="+mj-lt"/>
              </a:rPr>
              <a:t>Insurance:	</a:t>
            </a:r>
            <a:r>
              <a:rPr lang="en-US" sz="2000" b="1" i="1" dirty="0">
                <a:solidFill>
                  <a:srgbClr val="FF0000"/>
                </a:solidFill>
                <a:latin typeface="+mj-lt"/>
              </a:rPr>
              <a:t> 2% of Declared Value for Customs</a:t>
            </a:r>
          </a:p>
          <a:p>
            <a:r>
              <a:rPr lang="en-US" sz="2000" b="1" dirty="0">
                <a:latin typeface="+mj-lt"/>
              </a:rPr>
              <a:t>SMSA Packaging: </a:t>
            </a:r>
            <a:r>
              <a:rPr lang="en-US" sz="2000" b="1" i="1" dirty="0">
                <a:solidFill>
                  <a:srgbClr val="FF0000"/>
                </a:solidFill>
                <a:latin typeface="+mj-lt"/>
              </a:rPr>
              <a:t>SMSA Mini Box (2kg)</a:t>
            </a:r>
            <a:r>
              <a:rPr lang="en-US" sz="2000" b="1" dirty="0">
                <a:latin typeface="+mj-lt"/>
              </a:rPr>
              <a:t> </a:t>
            </a:r>
            <a:r>
              <a:rPr lang="en-US" sz="2000" b="1" i="1" dirty="0">
                <a:solidFill>
                  <a:srgbClr val="FF0000"/>
                </a:solidFill>
                <a:latin typeface="+mj-lt"/>
              </a:rPr>
              <a:t>SMSA SSB (5kg), </a:t>
            </a:r>
          </a:p>
          <a:p>
            <a:pPr>
              <a:buNone/>
            </a:pPr>
            <a:r>
              <a:rPr lang="en-US" sz="2000" b="1" i="1" dirty="0">
                <a:solidFill>
                  <a:srgbClr val="FF0000"/>
                </a:solidFill>
                <a:latin typeface="+mj-lt"/>
              </a:rPr>
              <a:t>	SMB (10kg), SLB (25 kg) Boxes, SXLB (40 kg)</a:t>
            </a:r>
          </a:p>
          <a:p>
            <a:r>
              <a:rPr lang="en-US" sz="2000" b="1" dirty="0">
                <a:latin typeface="+mj-lt"/>
              </a:rPr>
              <a:t>Cities Served: </a:t>
            </a:r>
            <a:r>
              <a:rPr lang="en-US" sz="2000" b="1" i="1" dirty="0">
                <a:solidFill>
                  <a:srgbClr val="FF0000"/>
                </a:solidFill>
                <a:latin typeface="+mj-lt"/>
              </a:rPr>
              <a:t>SMSA Served Cities (Refer to Cities Served)</a:t>
            </a:r>
          </a:p>
          <a:p>
            <a:r>
              <a:rPr lang="en-US" sz="2000" b="1" dirty="0">
                <a:latin typeface="+mj-lt"/>
              </a:rPr>
              <a:t>Commitment Time: </a:t>
            </a:r>
          </a:p>
          <a:p>
            <a:pPr>
              <a:buNone/>
            </a:pPr>
            <a:r>
              <a:rPr lang="en-US" sz="2000" b="1" dirty="0">
                <a:latin typeface="+mj-lt"/>
              </a:rPr>
              <a:t>	 </a:t>
            </a:r>
            <a:r>
              <a:rPr lang="en-US" sz="2000" b="1" i="1" dirty="0">
                <a:solidFill>
                  <a:srgbClr val="FF0000"/>
                </a:solidFill>
                <a:latin typeface="+mj-lt"/>
              </a:rPr>
              <a:t>Next Business Day before 12:00 p.m. (12 noon)</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21505" name="Picture 1"/>
          <p:cNvPicPr>
            <a:picLocks noChangeAspect="1" noChangeArrowheads="1"/>
          </p:cNvPicPr>
          <p:nvPr/>
        </p:nvPicPr>
        <p:blipFill>
          <a:blip r:embed="rId3" cstate="print"/>
          <a:srcRect/>
          <a:stretch>
            <a:fillRect/>
          </a:stretch>
        </p:blipFill>
        <p:spPr bwMode="auto">
          <a:xfrm>
            <a:off x="7375934" y="3115724"/>
            <a:ext cx="4648200" cy="2294476"/>
          </a:xfrm>
          <a:prstGeom prst="rect">
            <a:avLst/>
          </a:prstGeom>
          <a:noFill/>
          <a:ln w="9525">
            <a:noFill/>
            <a:miter lim="800000"/>
            <a:headEnd/>
            <a:tailEnd/>
          </a:ln>
        </p:spPr>
      </p:pic>
      <p:sp>
        <p:nvSpPr>
          <p:cNvPr id="4" name="TextBox 3">
            <a:extLst>
              <a:ext uri="{FF2B5EF4-FFF2-40B4-BE49-F238E27FC236}">
                <a16:creationId xmlns:a16="http://schemas.microsoft.com/office/drawing/2014/main" id="{2403CD67-D6F5-60B3-318D-81332CAE4F3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81ABE362-51E2-073F-D3F6-A17954015419}"/>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
        <p:nvSpPr>
          <p:cNvPr id="6" name="TextBox 5">
            <a:extLst>
              <a:ext uri="{FF2B5EF4-FFF2-40B4-BE49-F238E27FC236}">
                <a16:creationId xmlns:a16="http://schemas.microsoft.com/office/drawing/2014/main" id="{D36898F5-A107-7F79-CE6A-938771E097B1}"/>
              </a:ext>
            </a:extLst>
          </p:cNvPr>
          <p:cNvSpPr txBox="1"/>
          <p:nvPr/>
        </p:nvSpPr>
        <p:spPr>
          <a:xfrm>
            <a:off x="7389812" y="3886200"/>
            <a:ext cx="1981200" cy="914400"/>
          </a:xfrm>
          <a:prstGeom prst="rect">
            <a:avLst/>
          </a:prstGeom>
          <a:solidFill>
            <a:schemeClr val="accent1">
              <a:lumMod val="50000"/>
              <a:lumOff val="50000"/>
            </a:schemeClr>
          </a:solidFill>
        </p:spPr>
        <p:txBody>
          <a:bodyPr wrap="square" rtlCol="0">
            <a:spAutoFit/>
          </a:bodyPr>
          <a:lstStyle/>
          <a:p>
            <a:endParaRPr lang="en-US"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21505"/>
                                        </p:tgtEl>
                                        <p:attrNameLst>
                                          <p:attrName>style.visibility</p:attrName>
                                        </p:attrNameLst>
                                      </p:cBhvr>
                                      <p:to>
                                        <p:strVal val="visible"/>
                                      </p:to>
                                    </p:set>
                                    <p:anim calcmode="lin" valueType="num">
                                      <p:cBhvr>
                                        <p:cTn id="20" dur="500" fill="hold"/>
                                        <p:tgtEl>
                                          <p:spTgt spid="21505"/>
                                        </p:tgtEl>
                                        <p:attrNameLst>
                                          <p:attrName>ppt_w</p:attrName>
                                        </p:attrNameLst>
                                      </p:cBhvr>
                                      <p:tavLst>
                                        <p:tav tm="0">
                                          <p:val>
                                            <p:fltVal val="0"/>
                                          </p:val>
                                        </p:tav>
                                        <p:tav tm="100000">
                                          <p:val>
                                            <p:strVal val="#ppt_w"/>
                                          </p:val>
                                        </p:tav>
                                      </p:tavLst>
                                    </p:anim>
                                    <p:anim calcmode="lin" valueType="num">
                                      <p:cBhvr>
                                        <p:cTn id="21" dur="500" fill="hold"/>
                                        <p:tgtEl>
                                          <p:spTgt spid="21505"/>
                                        </p:tgtEl>
                                        <p:attrNameLst>
                                          <p:attrName>ppt_h</p:attrName>
                                        </p:attrNameLst>
                                      </p:cBhvr>
                                      <p:tavLst>
                                        <p:tav tm="0">
                                          <p:val>
                                            <p:fltVal val="0"/>
                                          </p:val>
                                        </p:tav>
                                        <p:tav tm="100000">
                                          <p:val>
                                            <p:strVal val="#ppt_h"/>
                                          </p:val>
                                        </p:tav>
                                      </p:tavLst>
                                    </p:anim>
                                    <p:animEffect transition="in" filter="fade">
                                      <p:cBhvr>
                                        <p:cTn id="22" dur="500"/>
                                        <p:tgtEl>
                                          <p:spTgt spid="215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71" y="668894"/>
            <a:ext cx="11569241" cy="819912"/>
          </a:xfrm>
        </p:spPr>
        <p:txBody>
          <a:bodyPr anchor="ctr">
            <a:noAutofit/>
          </a:bodyPr>
          <a:lstStyle/>
          <a:p>
            <a:r>
              <a:rPr lang="en-US" sz="3000" b="1" dirty="0">
                <a:solidFill>
                  <a:srgbClr val="33309C"/>
                </a:solidFill>
              </a:rPr>
              <a:t>SM</a:t>
            </a:r>
            <a:r>
              <a:rPr lang="en-US" sz="3000" b="1" dirty="0">
                <a:solidFill>
                  <a:srgbClr val="F68426"/>
                </a:solidFill>
              </a:rPr>
              <a:t>SA</a:t>
            </a:r>
            <a:r>
              <a:rPr lang="en-US" sz="3000" b="1" dirty="0">
                <a:solidFill>
                  <a:srgbClr val="FF9933"/>
                </a:solidFill>
              </a:rPr>
              <a:t> 2, 5, 10, 25, &amp; 40 kg Promo Boxes (Mini Box, SSB, SMB, SLB, SXLB)</a:t>
            </a:r>
            <a:endParaRPr lang="en-US" sz="3000" dirty="0">
              <a:solidFill>
                <a:srgbClr val="7030A0"/>
              </a:solidFill>
            </a:endParaRPr>
          </a:p>
        </p:txBody>
      </p:sp>
      <p:sp>
        <p:nvSpPr>
          <p:cNvPr id="3" name="TextBox 2">
            <a:extLst>
              <a:ext uri="{FF2B5EF4-FFF2-40B4-BE49-F238E27FC236}">
                <a16:creationId xmlns:a16="http://schemas.microsoft.com/office/drawing/2014/main" id="{B84C2E7E-E606-860A-DDEC-E86F7832771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3799FEE5-F715-0B73-DAE8-283F0DEDF6B7}"/>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2397602024"/>
              </p:ext>
            </p:extLst>
          </p:nvPr>
        </p:nvGraphicFramePr>
        <p:xfrm>
          <a:off x="240171" y="1488806"/>
          <a:ext cx="11582401" cy="5371549"/>
        </p:xfrm>
        <a:graphic>
          <a:graphicData uri="http://schemas.openxmlformats.org/drawingml/2006/table">
            <a:tbl>
              <a:tblPr/>
              <a:tblGrid>
                <a:gridCol w="3172036">
                  <a:extLst>
                    <a:ext uri="{9D8B030D-6E8A-4147-A177-3AD203B41FA5}">
                      <a16:colId xmlns:a16="http://schemas.microsoft.com/office/drawing/2014/main" val="20000"/>
                    </a:ext>
                  </a:extLst>
                </a:gridCol>
                <a:gridCol w="2803455">
                  <a:extLst>
                    <a:ext uri="{9D8B030D-6E8A-4147-A177-3AD203B41FA5}">
                      <a16:colId xmlns:a16="http://schemas.microsoft.com/office/drawing/2014/main" val="20001"/>
                    </a:ext>
                  </a:extLst>
                </a:gridCol>
                <a:gridCol w="2803455">
                  <a:extLst>
                    <a:ext uri="{9D8B030D-6E8A-4147-A177-3AD203B41FA5}">
                      <a16:colId xmlns:a16="http://schemas.microsoft.com/office/drawing/2014/main" val="20002"/>
                    </a:ext>
                  </a:extLst>
                </a:gridCol>
                <a:gridCol w="2803455">
                  <a:extLst>
                    <a:ext uri="{9D8B030D-6E8A-4147-A177-3AD203B41FA5}">
                      <a16:colId xmlns:a16="http://schemas.microsoft.com/office/drawing/2014/main" val="20003"/>
                    </a:ext>
                  </a:extLst>
                </a:gridCol>
              </a:tblGrid>
              <a:tr h="451127">
                <a:tc>
                  <a:txBody>
                    <a:bodyPr/>
                    <a:lstStyle/>
                    <a:p>
                      <a:pPr algn="ctr" rtl="0" fontAlgn="ctr"/>
                      <a:r>
                        <a:rPr lang="en-US" sz="2400" b="1" i="0" u="none" strike="noStrike" dirty="0">
                          <a:solidFill>
                            <a:srgbClr val="7030A0"/>
                          </a:solidFill>
                          <a:latin typeface="Calibri"/>
                        </a:rPr>
                        <a:t>Description</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gridSpan="3">
                  <a:txBody>
                    <a:bodyPr/>
                    <a:lstStyle/>
                    <a:p>
                      <a:pPr algn="ctr" rtl="0" fontAlgn="ctr"/>
                      <a:r>
                        <a:rPr lang="en-US" sz="2800" b="1" i="0" u="none" strike="noStrike" dirty="0">
                          <a:solidFill>
                            <a:srgbClr val="7030A0"/>
                          </a:solidFill>
                          <a:latin typeface="Calibri"/>
                        </a:rPr>
                        <a:t>Base Rate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32395">
                <a:tc>
                  <a:txBody>
                    <a:bodyPr/>
                    <a:lstStyle/>
                    <a:p>
                      <a:pPr algn="ctr" rtl="0" fontAlgn="ctr"/>
                      <a:r>
                        <a:rPr lang="en-US" sz="2400" b="1" i="0" u="none" strike="noStrike" dirty="0">
                          <a:solidFill>
                            <a:srgbClr val="7030A0"/>
                          </a:solidFill>
                          <a:latin typeface="Calibri"/>
                        </a:rPr>
                        <a:t>SMSA Mini Box, Small, Medium, Large, Extra Large Promo Boxes</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a:txBody>
                    <a:bodyPr/>
                    <a:lstStyle/>
                    <a:p>
                      <a:pPr algn="ctr" rtl="0" fontAlgn="ctr"/>
                      <a:r>
                        <a:rPr lang="en-US" sz="2800" b="1" i="0" u="none" strike="noStrike" dirty="0">
                          <a:solidFill>
                            <a:schemeClr val="bg1"/>
                          </a:solidFill>
                          <a:latin typeface="Calibri"/>
                        </a:rPr>
                        <a:t>Weight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Net Rate (Including VAT)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Additional</a:t>
                      </a:r>
                      <a:r>
                        <a:rPr lang="en-US" sz="2800" b="1" i="0" u="none" strike="noStrike" baseline="0" dirty="0">
                          <a:solidFill>
                            <a:schemeClr val="bg1"/>
                          </a:solidFill>
                          <a:latin typeface="Calibri"/>
                        </a:rPr>
                        <a:t> Rate</a:t>
                      </a:r>
                      <a:endParaRPr lang="en-US" sz="2800" b="1" i="0" u="none" strike="noStrike" dirty="0">
                        <a:solidFill>
                          <a:schemeClr val="bg1"/>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514074">
                <a:tc>
                  <a:txBody>
                    <a:bodyPr/>
                    <a:lstStyle/>
                    <a:p>
                      <a:pPr marL="0" algn="ctr" rtl="0" eaLnBrk="1" fontAlgn="ctr" latinLnBrk="0" hangingPunct="1"/>
                      <a:r>
                        <a:rPr kumimoji="0" lang="en-US" sz="2400" b="1" i="0" u="none" strike="noStrike" kern="1200" dirty="0">
                          <a:solidFill>
                            <a:srgbClr val="7030A0"/>
                          </a:solidFill>
                          <a:latin typeface="Calibri"/>
                          <a:ea typeface="+mn-ea"/>
                          <a:cs typeface="+mn-cs"/>
                        </a:rPr>
                        <a:t>SMSA Mini Box (2 </a:t>
                      </a:r>
                      <a:r>
                        <a:rPr kumimoji="0" lang="en-US" sz="2400" b="1" i="0" u="none" strike="noStrike" kern="1200" dirty="0" err="1">
                          <a:solidFill>
                            <a:srgbClr val="7030A0"/>
                          </a:solidFill>
                          <a:latin typeface="Calibri"/>
                          <a:ea typeface="+mn-ea"/>
                          <a:cs typeface="+mn-cs"/>
                        </a:rPr>
                        <a:t>kgs</a:t>
                      </a:r>
                      <a:r>
                        <a:rPr kumimoji="0" lang="en-US" sz="2400" b="1" i="0" u="none" strike="noStrike" kern="1200" dirty="0">
                          <a:solidFill>
                            <a:srgbClr val="7030A0"/>
                          </a:solidFill>
                          <a:latin typeface="Calibri"/>
                          <a:ea typeface="+mn-ea"/>
                          <a:cs typeface="+mn-cs"/>
                        </a:rPr>
                        <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2.0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85.00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FF0000"/>
                          </a:solidFill>
                          <a:latin typeface="Calibri"/>
                        </a:rPr>
                        <a:t>Use the next weight range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4074">
                <a:tc>
                  <a:txBody>
                    <a:bodyPr/>
                    <a:lstStyle/>
                    <a:p>
                      <a:pPr algn="ctr" rtl="0" fontAlgn="ctr"/>
                      <a:r>
                        <a:rPr lang="en-US" sz="2800" b="1" i="0" u="none" strike="noStrike" dirty="0">
                          <a:solidFill>
                            <a:srgbClr val="7030A0"/>
                          </a:solidFill>
                          <a:latin typeface="Calibri"/>
                        </a:rPr>
                        <a:t>SSB (5 </a:t>
                      </a:r>
                      <a:r>
                        <a:rPr lang="en-US" sz="2800" b="1" i="0" u="none" strike="noStrike" dirty="0" err="1">
                          <a:solidFill>
                            <a:srgbClr val="7030A0"/>
                          </a:solidFill>
                          <a:latin typeface="Calibri"/>
                        </a:rPr>
                        <a:t>kgs</a:t>
                      </a:r>
                      <a:r>
                        <a:rPr lang="en-US" sz="2800" b="1" i="0" u="none" strike="noStrike" dirty="0">
                          <a:solidFill>
                            <a:srgbClr val="7030A0"/>
                          </a:solidFill>
                          <a:latin typeface="Calibri"/>
                        </a:rPr>
                        <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5.0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105.00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FF0000"/>
                          </a:solidFill>
                          <a:latin typeface="Calibri"/>
                        </a:rPr>
                        <a:t>Use the next weight range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4074">
                <a:tc>
                  <a:txBody>
                    <a:bodyPr/>
                    <a:lstStyle/>
                    <a:p>
                      <a:pPr algn="ctr" rtl="0" fontAlgn="ctr"/>
                      <a:r>
                        <a:rPr lang="en-US" sz="2800" b="1" i="0" u="none" strike="noStrike" dirty="0">
                          <a:solidFill>
                            <a:srgbClr val="7030A0"/>
                          </a:solidFill>
                          <a:latin typeface="Calibri"/>
                        </a:rPr>
                        <a:t>SMB (10 </a:t>
                      </a:r>
                      <a:r>
                        <a:rPr lang="en-US" sz="2800" b="1" i="0" u="none" strike="noStrike" dirty="0" err="1">
                          <a:solidFill>
                            <a:srgbClr val="7030A0"/>
                          </a:solidFill>
                          <a:latin typeface="Calibri"/>
                        </a:rPr>
                        <a:t>kgs</a:t>
                      </a:r>
                      <a:r>
                        <a:rPr lang="en-US" sz="2800" b="1" i="0" u="none" strike="noStrike" dirty="0">
                          <a:solidFill>
                            <a:srgbClr val="7030A0"/>
                          </a:solidFill>
                          <a:latin typeface="Calibri"/>
                        </a:rPr>
                        <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5.1</a:t>
                      </a:r>
                      <a:r>
                        <a:rPr lang="en-US" sz="2800" b="0" i="0" u="none" strike="noStrike" baseline="0" dirty="0">
                          <a:solidFill>
                            <a:srgbClr val="7030A0"/>
                          </a:solidFill>
                          <a:latin typeface="Calibri"/>
                        </a:rPr>
                        <a:t> – 10.0 Kg</a:t>
                      </a:r>
                      <a:endParaRPr lang="en-US" sz="2800" b="0" i="0" u="none" strike="noStrike" dirty="0">
                        <a:solidFill>
                          <a:srgbClr val="7030A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120.00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FF0000"/>
                          </a:solidFill>
                          <a:latin typeface="Calibri"/>
                        </a:rPr>
                        <a:t>Use the next weight range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4074">
                <a:tc>
                  <a:txBody>
                    <a:bodyPr/>
                    <a:lstStyle/>
                    <a:p>
                      <a:pPr algn="ctr" rtl="0" fontAlgn="ctr"/>
                      <a:r>
                        <a:rPr lang="en-US" sz="2800" b="1" i="0" u="none" strike="noStrike" dirty="0">
                          <a:solidFill>
                            <a:srgbClr val="7030A0"/>
                          </a:solidFill>
                          <a:latin typeface="Calibri"/>
                        </a:rPr>
                        <a:t>SLB (25 </a:t>
                      </a:r>
                      <a:r>
                        <a:rPr lang="en-US" sz="2800" b="1" i="0" u="none" strike="noStrike" dirty="0" err="1">
                          <a:solidFill>
                            <a:srgbClr val="7030A0"/>
                          </a:solidFill>
                          <a:latin typeface="Calibri"/>
                        </a:rPr>
                        <a:t>kgs</a:t>
                      </a:r>
                      <a:r>
                        <a:rPr lang="en-US" sz="2800" b="1" i="0" u="none" strike="noStrike" dirty="0">
                          <a:solidFill>
                            <a:srgbClr val="7030A0"/>
                          </a:solidFill>
                          <a:latin typeface="Calibri"/>
                        </a:rPr>
                        <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10.1</a:t>
                      </a:r>
                      <a:r>
                        <a:rPr lang="en-US" sz="2800" b="0" i="0" u="none" strike="noStrike" baseline="0" dirty="0">
                          <a:solidFill>
                            <a:srgbClr val="7030A0"/>
                          </a:solidFill>
                          <a:latin typeface="Calibri"/>
                        </a:rPr>
                        <a:t> – 25.0 Kg</a:t>
                      </a:r>
                      <a:endParaRPr lang="en-US" sz="2800" b="0" i="0" u="none" strike="noStrike" dirty="0">
                        <a:solidFill>
                          <a:srgbClr val="7030A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150.00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FF0000"/>
                          </a:solidFill>
                          <a:latin typeface="Calibri"/>
                        </a:rPr>
                        <a:t>Use the next weight range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4074">
                <a:tc>
                  <a:txBody>
                    <a:bodyPr/>
                    <a:lstStyle/>
                    <a:p>
                      <a:pPr algn="ctr" rtl="0" fontAlgn="ctr"/>
                      <a:r>
                        <a:rPr lang="en-US" sz="2800" b="1" i="0" u="none" strike="noStrike" dirty="0">
                          <a:solidFill>
                            <a:srgbClr val="7030A0"/>
                          </a:solidFill>
                          <a:latin typeface="Calibri"/>
                        </a:rPr>
                        <a:t>SXLB (40kgs)</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25.1</a:t>
                      </a:r>
                      <a:r>
                        <a:rPr lang="en-US" sz="2800" b="0" i="0" u="none" strike="noStrike" baseline="0" dirty="0">
                          <a:solidFill>
                            <a:srgbClr val="7030A0"/>
                          </a:solidFill>
                          <a:latin typeface="Calibri"/>
                        </a:rPr>
                        <a:t> – 40.0 Kg</a:t>
                      </a:r>
                      <a:endParaRPr lang="en-US" sz="2800" b="0" i="0" u="none" strike="noStrike" dirty="0">
                        <a:solidFill>
                          <a:srgbClr val="7030A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215.00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425917"/>
                  </a:ext>
                </a:extLst>
              </a:tr>
              <a:tr h="1017657">
                <a:tc gridSpan="4">
                  <a:txBody>
                    <a:bodyPr/>
                    <a:lstStyle/>
                    <a:p>
                      <a:pPr marL="342900" indent="-342900" algn="l" rtl="0" fontAlgn="ctr">
                        <a:buFont typeface="Arial" panose="020B0604020202020204" pitchFamily="34" charset="0"/>
                        <a:buChar char="•"/>
                      </a:pPr>
                      <a:r>
                        <a:rPr lang="en-US" sz="2400" b="1" i="0" u="none" strike="noStrike" dirty="0">
                          <a:solidFill>
                            <a:srgbClr val="FF0000"/>
                          </a:solidFill>
                          <a:latin typeface="Calibri"/>
                        </a:rPr>
                        <a:t>Above 40 kgs., SPOP Rates and packaging (unmarked boxes) will be applied &amp; Customer Packaging.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762000"/>
            <a:ext cx="10969943" cy="819912"/>
          </a:xfrm>
        </p:spPr>
        <p:txBody>
          <a:bodyPr>
            <a:normAutofit/>
          </a:bodyPr>
          <a:lstStyle/>
          <a:p>
            <a:r>
              <a:rPr lang="en-US" sz="4800" b="1" dirty="0">
                <a:solidFill>
                  <a:srgbClr val="33309C"/>
                </a:solidFill>
              </a:rPr>
              <a:t>SM</a:t>
            </a:r>
            <a:r>
              <a:rPr lang="en-US" sz="4800" b="1" dirty="0">
                <a:solidFill>
                  <a:srgbClr val="F68426"/>
                </a:solidFill>
              </a:rPr>
              <a:t>SA</a:t>
            </a:r>
            <a:r>
              <a:rPr lang="en-US" sz="4800" b="1" dirty="0">
                <a:solidFill>
                  <a:srgbClr val="FF9933"/>
                </a:solidFill>
              </a:rPr>
              <a:t> Fresh Box (10 </a:t>
            </a:r>
            <a:r>
              <a:rPr lang="en-US" sz="4800" b="1" dirty="0" err="1">
                <a:solidFill>
                  <a:srgbClr val="FF9933"/>
                </a:solidFill>
              </a:rPr>
              <a:t>kgs</a:t>
            </a:r>
            <a:r>
              <a:rPr lang="en-US" sz="4800" b="1" dirty="0">
                <a:solidFill>
                  <a:srgbClr val="FF9933"/>
                </a:solidFill>
              </a:rPr>
              <a:t>)</a:t>
            </a:r>
            <a:endParaRPr lang="en-GB" dirty="0"/>
          </a:p>
        </p:txBody>
      </p:sp>
      <p:sp>
        <p:nvSpPr>
          <p:cNvPr id="3" name="Content Placeholder 2"/>
          <p:cNvSpPr>
            <a:spLocks noGrp="1"/>
          </p:cNvSpPr>
          <p:nvPr>
            <p:ph idx="1"/>
          </p:nvPr>
        </p:nvSpPr>
        <p:spPr>
          <a:xfrm>
            <a:off x="609441" y="1600200"/>
            <a:ext cx="10969943" cy="4724400"/>
          </a:xfrm>
        </p:spPr>
        <p:txBody>
          <a:bodyPr>
            <a:normAutofit lnSpcReduction="10000"/>
          </a:bodyPr>
          <a:lstStyle/>
          <a:p>
            <a:endParaRPr lang="en-GB" dirty="0"/>
          </a:p>
          <a:p>
            <a:r>
              <a:rPr lang="en-US" sz="2400" dirty="0">
                <a:solidFill>
                  <a:srgbClr val="7030A0"/>
                </a:solidFill>
                <a:latin typeface="Calibri"/>
              </a:rPr>
              <a:t>This is a new &amp; special service introduced to meet business needs which </a:t>
            </a:r>
            <a:r>
              <a:rPr lang="en-GB" sz="2400" dirty="0">
                <a:solidFill>
                  <a:srgbClr val="7030A0"/>
                </a:solidFill>
                <a:latin typeface="Calibri"/>
              </a:rPr>
              <a:t>comes with a special box limited to fruits, vegetables and other perishable products that </a:t>
            </a:r>
            <a:r>
              <a:rPr lang="en-GB" sz="2400" b="1" dirty="0">
                <a:solidFill>
                  <a:srgbClr val="FF0000"/>
                </a:solidFill>
                <a:latin typeface="Calibri"/>
              </a:rPr>
              <a:t>do not require refrigeration</a:t>
            </a:r>
            <a:r>
              <a:rPr lang="en-GB" sz="2400" dirty="0"/>
              <a:t> </a:t>
            </a:r>
            <a:r>
              <a:rPr lang="en-US" sz="2400" dirty="0">
                <a:solidFill>
                  <a:srgbClr val="7030A0"/>
                </a:solidFill>
                <a:latin typeface="Calibri"/>
              </a:rPr>
              <a:t>for time sensitive </a:t>
            </a:r>
            <a:r>
              <a:rPr lang="en-US" sz="2400" b="1" u="sng" dirty="0">
                <a:solidFill>
                  <a:srgbClr val="FF0000"/>
                </a:solidFill>
                <a:latin typeface="Calibri"/>
              </a:rPr>
              <a:t>Non-Documents (Parcels)</a:t>
            </a:r>
            <a:r>
              <a:rPr lang="en-US" sz="2400" dirty="0">
                <a:solidFill>
                  <a:srgbClr val="7030A0"/>
                </a:solidFill>
                <a:latin typeface="Calibri"/>
              </a:rPr>
              <a:t> on a Promotional rate, to be delivered </a:t>
            </a:r>
            <a:r>
              <a:rPr lang="en-US" sz="2400" b="1" u="sng" dirty="0">
                <a:solidFill>
                  <a:srgbClr val="FF0000"/>
                </a:solidFill>
                <a:latin typeface="Calibri"/>
              </a:rPr>
              <a:t>next business day </a:t>
            </a:r>
            <a:r>
              <a:rPr lang="en-US" sz="2400" dirty="0">
                <a:solidFill>
                  <a:srgbClr val="7030A0"/>
                </a:solidFill>
                <a:latin typeface="Calibri"/>
              </a:rPr>
              <a:t>to SMSA Covered regions in Saudi Arabia. (</a:t>
            </a:r>
            <a:r>
              <a:rPr lang="en-US" sz="1600" i="1" dirty="0">
                <a:solidFill>
                  <a:srgbClr val="7030A0"/>
                </a:solidFill>
                <a:latin typeface="Calibri"/>
              </a:rPr>
              <a:t>please refer to matrix</a:t>
            </a:r>
            <a:r>
              <a:rPr lang="en-US" sz="2400" dirty="0">
                <a:solidFill>
                  <a:srgbClr val="7030A0"/>
                </a:solidFill>
                <a:latin typeface="Calibri"/>
              </a:rPr>
              <a:t>)</a:t>
            </a:r>
            <a:endParaRPr lang="en-GB" dirty="0"/>
          </a:p>
          <a:p>
            <a:endParaRPr lang="en-GB" dirty="0"/>
          </a:p>
          <a:p>
            <a:pPr>
              <a:buNone/>
            </a:pPr>
            <a:endParaRPr lang="en-GB" dirty="0"/>
          </a:p>
          <a:p>
            <a:r>
              <a:rPr lang="en-US" sz="1800" b="1" dirty="0"/>
              <a:t>Weight Info:</a:t>
            </a:r>
            <a:r>
              <a:rPr lang="en-US" sz="1800" b="1" i="1" dirty="0">
                <a:solidFill>
                  <a:srgbClr val="FF0000"/>
                </a:solidFill>
              </a:rPr>
              <a:t>    </a:t>
            </a:r>
            <a:r>
              <a:rPr lang="en-US" sz="1800" b="1" i="1" dirty="0">
                <a:solidFill>
                  <a:srgbClr val="F68426"/>
                </a:solidFill>
              </a:rPr>
              <a:t>10kg box </a:t>
            </a:r>
            <a:r>
              <a:rPr lang="en-US" sz="1800" b="1" i="1" dirty="0">
                <a:solidFill>
                  <a:srgbClr val="FF0000"/>
                </a:solidFill>
              </a:rPr>
              <a:t>– 10 </a:t>
            </a:r>
            <a:r>
              <a:rPr lang="en-US" sz="1800" b="1" i="1" dirty="0" err="1">
                <a:solidFill>
                  <a:srgbClr val="FF0000"/>
                </a:solidFill>
              </a:rPr>
              <a:t>kgs</a:t>
            </a:r>
            <a:r>
              <a:rPr lang="en-US" sz="1800" b="1" i="1" dirty="0">
                <a:solidFill>
                  <a:srgbClr val="FF0000"/>
                </a:solidFill>
              </a:rPr>
              <a:t>. </a:t>
            </a:r>
          </a:p>
          <a:p>
            <a:r>
              <a:rPr lang="en-US" sz="1800" b="1" dirty="0"/>
              <a:t>Insurance:	</a:t>
            </a:r>
            <a:r>
              <a:rPr lang="en-US" sz="1800" b="1" i="1" dirty="0">
                <a:solidFill>
                  <a:srgbClr val="FF0000"/>
                </a:solidFill>
              </a:rPr>
              <a:t> 2% of Declared Value for Customs</a:t>
            </a:r>
          </a:p>
          <a:p>
            <a:r>
              <a:rPr lang="en-US" sz="1800" b="1" dirty="0"/>
              <a:t>SMSA Packaging: </a:t>
            </a:r>
            <a:r>
              <a:rPr lang="en-US" sz="1800" b="1" i="1" dirty="0">
                <a:solidFill>
                  <a:srgbClr val="FF0000"/>
                </a:solidFill>
              </a:rPr>
              <a:t>SMSA Fresh Box (10kg)</a:t>
            </a:r>
            <a:r>
              <a:rPr lang="en-US" sz="1800" b="1" dirty="0"/>
              <a:t> </a:t>
            </a:r>
            <a:endParaRPr lang="en-US" sz="1800" b="1" i="1" dirty="0">
              <a:solidFill>
                <a:srgbClr val="FF0000"/>
              </a:solidFill>
            </a:endParaRPr>
          </a:p>
          <a:p>
            <a:r>
              <a:rPr lang="en-US" sz="1800" b="1" dirty="0"/>
              <a:t>Cities Served: </a:t>
            </a:r>
            <a:r>
              <a:rPr lang="en-US" sz="1800" b="1" i="1" dirty="0">
                <a:solidFill>
                  <a:srgbClr val="FF0000"/>
                </a:solidFill>
              </a:rPr>
              <a:t>SMSA Served Cities (Refer to Cities Served)</a:t>
            </a:r>
          </a:p>
          <a:p>
            <a:r>
              <a:rPr lang="en-US" sz="1800" b="1" dirty="0"/>
              <a:t>Commitment Time: </a:t>
            </a:r>
          </a:p>
          <a:p>
            <a:pPr>
              <a:buNone/>
            </a:pPr>
            <a:r>
              <a:rPr lang="en-US" sz="1800" b="1" dirty="0"/>
              <a:t>	 </a:t>
            </a:r>
            <a:r>
              <a:rPr lang="en-US" sz="1800" b="1" i="1" dirty="0">
                <a:solidFill>
                  <a:srgbClr val="FF0000"/>
                </a:solidFill>
              </a:rPr>
              <a:t>Next Business Day</a:t>
            </a:r>
            <a:endParaRPr lang="en-GB" dirty="0"/>
          </a:p>
        </p:txBody>
      </p:sp>
      <p:sp>
        <p:nvSpPr>
          <p:cNvPr id="4" name="TextBox 3">
            <a:extLst>
              <a:ext uri="{FF2B5EF4-FFF2-40B4-BE49-F238E27FC236}">
                <a16:creationId xmlns:a16="http://schemas.microsoft.com/office/drawing/2014/main" id="{6BD53381-9CED-CF11-5529-D64C49D0224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103054E1-C462-F846-8D23-0E2F6FAF98A0}"/>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7" name="Picture 6">
            <a:extLst>
              <a:ext uri="{FF2B5EF4-FFF2-40B4-BE49-F238E27FC236}">
                <a16:creationId xmlns:a16="http://schemas.microsoft.com/office/drawing/2014/main" id="{A6BEB3DE-964C-1F31-208E-07A8F839E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212" y="3647248"/>
            <a:ext cx="3407611" cy="22098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02847"/>
            <a:ext cx="96012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Fresh Box (10 </a:t>
            </a:r>
            <a:r>
              <a:rPr lang="en-US" sz="3600" b="1" dirty="0" err="1">
                <a:solidFill>
                  <a:srgbClr val="FF9933"/>
                </a:solidFill>
              </a:rPr>
              <a:t>kgs</a:t>
            </a:r>
            <a:r>
              <a:rPr lang="en-US" sz="3600" b="1" dirty="0">
                <a:solidFill>
                  <a:srgbClr val="FF9933"/>
                </a:solidFill>
              </a:rPr>
              <a:t>) Rates</a:t>
            </a:r>
            <a:endParaRPr lang="en-US" sz="3600" dirty="0">
              <a:solidFill>
                <a:srgbClr val="7030A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94394773"/>
              </p:ext>
            </p:extLst>
          </p:nvPr>
        </p:nvGraphicFramePr>
        <p:xfrm>
          <a:off x="265111" y="1579319"/>
          <a:ext cx="11658601" cy="4653210"/>
        </p:xfrm>
        <a:graphic>
          <a:graphicData uri="http://schemas.openxmlformats.org/drawingml/2006/table">
            <a:tbl>
              <a:tblPr/>
              <a:tblGrid>
                <a:gridCol w="2570685">
                  <a:extLst>
                    <a:ext uri="{9D8B030D-6E8A-4147-A177-3AD203B41FA5}">
                      <a16:colId xmlns:a16="http://schemas.microsoft.com/office/drawing/2014/main" val="20000"/>
                    </a:ext>
                  </a:extLst>
                </a:gridCol>
                <a:gridCol w="2271979">
                  <a:extLst>
                    <a:ext uri="{9D8B030D-6E8A-4147-A177-3AD203B41FA5}">
                      <a16:colId xmlns:a16="http://schemas.microsoft.com/office/drawing/2014/main" val="20001"/>
                    </a:ext>
                  </a:extLst>
                </a:gridCol>
                <a:gridCol w="2271979">
                  <a:extLst>
                    <a:ext uri="{9D8B030D-6E8A-4147-A177-3AD203B41FA5}">
                      <a16:colId xmlns:a16="http://schemas.microsoft.com/office/drawing/2014/main" val="20002"/>
                    </a:ext>
                  </a:extLst>
                </a:gridCol>
                <a:gridCol w="2271979">
                  <a:extLst>
                    <a:ext uri="{9D8B030D-6E8A-4147-A177-3AD203B41FA5}">
                      <a16:colId xmlns:a16="http://schemas.microsoft.com/office/drawing/2014/main" val="20003"/>
                    </a:ext>
                  </a:extLst>
                </a:gridCol>
                <a:gridCol w="2271979">
                  <a:extLst>
                    <a:ext uri="{9D8B030D-6E8A-4147-A177-3AD203B41FA5}">
                      <a16:colId xmlns:a16="http://schemas.microsoft.com/office/drawing/2014/main" val="20004"/>
                    </a:ext>
                  </a:extLst>
                </a:gridCol>
              </a:tblGrid>
              <a:tr h="801342">
                <a:tc>
                  <a:txBody>
                    <a:bodyPr/>
                    <a:lstStyle/>
                    <a:p>
                      <a:pPr algn="ctr" rtl="0" fontAlgn="ctr"/>
                      <a:r>
                        <a:rPr lang="en-US" sz="3200" b="1" i="0" u="none" strike="noStrike" dirty="0">
                          <a:solidFill>
                            <a:srgbClr val="7030A0"/>
                          </a:solidFill>
                          <a:latin typeface="Calibri"/>
                        </a:rPr>
                        <a:t>Description</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gridSpan="2">
                  <a:txBody>
                    <a:bodyPr/>
                    <a:lstStyle/>
                    <a:p>
                      <a:pPr algn="ctr" rtl="0" fontAlgn="ctr"/>
                      <a:r>
                        <a:rPr lang="en-US" sz="3200" b="1" i="0" u="none" strike="noStrike" dirty="0">
                          <a:solidFill>
                            <a:srgbClr val="7030A0"/>
                          </a:solidFill>
                          <a:latin typeface="Calibri"/>
                        </a:rPr>
                        <a:t>Base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algn="ctr" rtl="0" fontAlgn="ctr"/>
                      <a:r>
                        <a:rPr lang="en-US" sz="3200" b="1" i="0" u="none" strike="noStrike" dirty="0">
                          <a:solidFill>
                            <a:srgbClr val="7030A0"/>
                          </a:solidFill>
                          <a:latin typeface="Calibri"/>
                        </a:rPr>
                        <a:t>Additional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extLst>
                  <a:ext uri="{0D108BD9-81ED-4DB2-BD59-A6C34878D82A}">
                    <a16:rowId xmlns:a16="http://schemas.microsoft.com/office/drawing/2014/main" val="10000"/>
                  </a:ext>
                </a:extLst>
              </a:tr>
              <a:tr h="801342">
                <a:tc>
                  <a:txBody>
                    <a:bodyPr/>
                    <a:lstStyle/>
                    <a:p>
                      <a:pPr algn="ctr" rtl="0" fontAlgn="ctr"/>
                      <a:endParaRPr lang="en-US" sz="3200" b="1"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a:txBody>
                    <a:bodyPr/>
                    <a:lstStyle/>
                    <a:p>
                      <a:pPr algn="ctr" rtl="0" fontAlgn="ctr"/>
                      <a:r>
                        <a:rPr lang="en-US" sz="32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3200" b="1" i="0" u="none" strike="noStrike" dirty="0">
                          <a:solidFill>
                            <a:schemeClr val="bg1"/>
                          </a:solidFill>
                          <a:latin typeface="Calibri"/>
                        </a:rPr>
                        <a:t>Net Rate (Including VAT)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32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3200" b="1" i="0" u="none" strike="noStrike" dirty="0">
                          <a:solidFill>
                            <a:schemeClr val="bg1"/>
                          </a:solidFill>
                          <a:latin typeface="Calibri"/>
                        </a:rPr>
                        <a:t>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91315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3200" b="1" i="0" u="none" strike="noStrike" dirty="0">
                          <a:solidFill>
                            <a:srgbClr val="7030A0"/>
                          </a:solidFill>
                          <a:latin typeface="Calibri"/>
                        </a:rPr>
                        <a:t>SMSA Fresh</a:t>
                      </a:r>
                      <a:r>
                        <a:rPr lang="en-US" sz="3200" b="1" i="0" u="none" strike="noStrike" baseline="0" dirty="0">
                          <a:solidFill>
                            <a:srgbClr val="7030A0"/>
                          </a:solidFill>
                          <a:latin typeface="Calibri"/>
                        </a:rPr>
                        <a:t> Box – Non Documents</a:t>
                      </a:r>
                      <a:endParaRPr lang="en-US" sz="3200" b="1"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0" i="0" u="none" strike="noStrike" dirty="0">
                          <a:solidFill>
                            <a:srgbClr val="7030A0"/>
                          </a:solidFill>
                          <a:latin typeface="Calibri"/>
                        </a:rPr>
                        <a:t>0.1 – 10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1" i="0" u="none" strike="noStrike" dirty="0">
                          <a:solidFill>
                            <a:srgbClr val="FF0000"/>
                          </a:solidFill>
                          <a:latin typeface="Calibri"/>
                        </a:rPr>
                        <a:t>SAR 58.00</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0" i="0" u="none" strike="noStrike" dirty="0">
                          <a:solidFill>
                            <a:srgbClr val="7030A0"/>
                          </a:solidFill>
                          <a:latin typeface="Calibri"/>
                        </a:rPr>
                        <a:t>Per 1.0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3200" b="1" i="0" u="none" strike="noStrike" dirty="0">
                          <a:solidFill>
                            <a:srgbClr val="FF0000"/>
                          </a:solidFill>
                          <a:latin typeface="Calibri"/>
                        </a:rPr>
                        <a:t>SAR 2.00 </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3158">
                <a:tc gridSpan="5">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3200" b="1" i="0" u="none" strike="noStrike" dirty="0">
                          <a:solidFill>
                            <a:srgbClr val="FF0000"/>
                          </a:solidFill>
                          <a:latin typeface="Calibri"/>
                        </a:rPr>
                        <a:t> </a:t>
                      </a:r>
                      <a:r>
                        <a:rPr lang="en-GB" sz="1800" b="1" i="0" u="none" strike="noStrike" dirty="0">
                          <a:solidFill>
                            <a:srgbClr val="FF0000"/>
                          </a:solidFill>
                          <a:latin typeface="Calibri"/>
                        </a:rPr>
                        <a:t>Comes with a special box limited to fruits, vegetables and other perishable products that do not require refrigeration. The service is designed for producers to customers not for producers to their sellers or stores throughout the kingdom</a:t>
                      </a:r>
                      <a:endParaRPr lang="en-US" sz="18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32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801504"/>
                  </a:ext>
                </a:extLst>
              </a:tr>
            </a:tbl>
          </a:graphicData>
        </a:graphic>
      </p:graphicFrame>
      <p:sp>
        <p:nvSpPr>
          <p:cNvPr id="3" name="TextBox 2">
            <a:extLst>
              <a:ext uri="{FF2B5EF4-FFF2-40B4-BE49-F238E27FC236}">
                <a16:creationId xmlns:a16="http://schemas.microsoft.com/office/drawing/2014/main" id="{673CE967-3883-74C0-A20A-62BC0888B90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E2DD1F8F-755E-0C7B-5B68-848EA3F6D4A9}"/>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11658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Freight Service (SFS – Loose)</a:t>
            </a:r>
            <a:endParaRPr lang="en-US" sz="3600" b="1" dirty="0">
              <a:solidFill>
                <a:srgbClr val="FF0000"/>
              </a:solidFill>
            </a:endParaRPr>
          </a:p>
        </p:txBody>
      </p:sp>
      <p:sp>
        <p:nvSpPr>
          <p:cNvPr id="3" name="Content Placeholder 2"/>
          <p:cNvSpPr>
            <a:spLocks noGrp="1"/>
          </p:cNvSpPr>
          <p:nvPr>
            <p:ph sz="half" idx="1"/>
          </p:nvPr>
        </p:nvSpPr>
        <p:spPr>
          <a:xfrm>
            <a:off x="227012" y="1447800"/>
            <a:ext cx="8202797" cy="4419600"/>
          </a:xfrm>
        </p:spPr>
        <p:txBody>
          <a:bodyPr>
            <a:noAutofit/>
          </a:bodyPr>
          <a:lstStyle/>
          <a:p>
            <a:pPr>
              <a:buNone/>
            </a:pPr>
            <a:r>
              <a:rPr lang="en-US" dirty="0">
                <a:latin typeface="+mj-lt"/>
              </a:rPr>
              <a:t>	</a:t>
            </a:r>
            <a:r>
              <a:rPr lang="en-US" dirty="0"/>
              <a:t> </a:t>
            </a:r>
            <a:r>
              <a:rPr lang="en-US" dirty="0">
                <a:latin typeface="+mj-lt"/>
              </a:rPr>
              <a:t>This service is designed to meet business needs for deferred </a:t>
            </a:r>
            <a:r>
              <a:rPr lang="en-US" b="1" u="sng" dirty="0">
                <a:solidFill>
                  <a:srgbClr val="FF0000"/>
                </a:solidFill>
                <a:latin typeface="+mj-lt"/>
              </a:rPr>
              <a:t>Non-Documents (Parcels)</a:t>
            </a:r>
            <a:r>
              <a:rPr lang="en-US" dirty="0">
                <a:latin typeface="+mj-lt"/>
              </a:rPr>
              <a:t> heavy-weight shipments to selected cities in Saudi Arabia. </a:t>
            </a:r>
            <a:endParaRPr lang="en-US" b="1" u="sng" dirty="0">
              <a:solidFill>
                <a:srgbClr val="FF0000"/>
              </a:solidFill>
              <a:latin typeface="+mj-lt"/>
            </a:endParaRPr>
          </a:p>
          <a:p>
            <a:endParaRPr lang="en-US" b="1" dirty="0">
              <a:latin typeface="+mj-lt"/>
            </a:endParaRPr>
          </a:p>
          <a:p>
            <a:r>
              <a:rPr lang="en-US" b="1" dirty="0">
                <a:latin typeface="+mj-lt"/>
              </a:rPr>
              <a:t>Weight Info:  </a:t>
            </a:r>
            <a:r>
              <a:rPr lang="en-US" b="1" i="1" dirty="0">
                <a:solidFill>
                  <a:srgbClr val="FF0000"/>
                </a:solidFill>
                <a:latin typeface="+mj-lt"/>
              </a:rPr>
              <a:t>No per piece and Maximum Total Weight Limits (max. weight limit depends on Origin City Station/Hub capabilities/infrastructure)</a:t>
            </a:r>
            <a:r>
              <a:rPr lang="en-US" b="1" i="1" dirty="0">
                <a:solidFill>
                  <a:schemeClr val="accent6">
                    <a:lumMod val="75000"/>
                  </a:schemeClr>
                </a:solidFill>
                <a:latin typeface="+mj-lt"/>
              </a:rPr>
              <a:t> </a:t>
            </a:r>
            <a:endParaRPr lang="en-US" b="1" i="1" dirty="0">
              <a:solidFill>
                <a:srgbClr val="FF0000"/>
              </a:solidFill>
              <a:latin typeface="+mj-lt"/>
            </a:endParaRP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Customer’s Own Packaging</a:t>
            </a:r>
          </a:p>
          <a:p>
            <a:r>
              <a:rPr lang="en-US" b="1" dirty="0">
                <a:latin typeface="+mj-lt"/>
              </a:rPr>
              <a:t>Cities Served: </a:t>
            </a:r>
            <a:r>
              <a:rPr lang="en-US" b="1" i="1" dirty="0">
                <a:solidFill>
                  <a:srgbClr val="FF0000"/>
                </a:solidFill>
                <a:latin typeface="+mj-lt"/>
              </a:rPr>
              <a:t>Selected Cities Only</a:t>
            </a:r>
          </a:p>
          <a:p>
            <a:r>
              <a:rPr lang="en-US" b="1" dirty="0">
                <a:latin typeface="+mj-lt"/>
              </a:rPr>
              <a:t>Commitment Time: </a:t>
            </a:r>
          </a:p>
          <a:p>
            <a:pPr>
              <a:buNone/>
            </a:pPr>
            <a:r>
              <a:rPr lang="en-US" b="1" dirty="0">
                <a:latin typeface="+mj-lt"/>
              </a:rPr>
              <a:t>	 </a:t>
            </a:r>
            <a:r>
              <a:rPr lang="en-US" b="1" i="1" dirty="0">
                <a:solidFill>
                  <a:srgbClr val="FF0000"/>
                </a:solidFill>
                <a:latin typeface="+mj-lt"/>
              </a:rPr>
              <a:t>2nd Business Day by 12:00 p.m. (12 noon)</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87043" name="Picture 3" descr="D:\Documents\2018 Projects\ISO 10015\Training Materials Revised\SGO\Pics\SFS Loose.jpg"/>
          <p:cNvPicPr>
            <a:picLocks noChangeAspect="1" noChangeArrowheads="1"/>
          </p:cNvPicPr>
          <p:nvPr/>
        </p:nvPicPr>
        <p:blipFill>
          <a:blip r:embed="rId3" cstate="print"/>
          <a:srcRect/>
          <a:stretch>
            <a:fillRect/>
          </a:stretch>
        </p:blipFill>
        <p:spPr bwMode="auto">
          <a:xfrm>
            <a:off x="8837612" y="1600200"/>
            <a:ext cx="2971800" cy="2130724"/>
          </a:xfrm>
          <a:prstGeom prst="rect">
            <a:avLst/>
          </a:prstGeom>
          <a:noFill/>
        </p:spPr>
      </p:pic>
      <p:pic>
        <p:nvPicPr>
          <p:cNvPr id="87044" name="Picture 4" descr="D:\Documents\2018 Projects\ISO 10015\Training Materials Revised\SGO\Pics\SFS Shrink Wrapped.jpg"/>
          <p:cNvPicPr>
            <a:picLocks noChangeAspect="1" noChangeArrowheads="1"/>
          </p:cNvPicPr>
          <p:nvPr/>
        </p:nvPicPr>
        <p:blipFill>
          <a:blip r:embed="rId4" cstate="print"/>
          <a:srcRect/>
          <a:stretch>
            <a:fillRect/>
          </a:stretch>
        </p:blipFill>
        <p:spPr bwMode="auto">
          <a:xfrm>
            <a:off x="7389812" y="4114800"/>
            <a:ext cx="2514600" cy="2514600"/>
          </a:xfrm>
          <a:prstGeom prst="rect">
            <a:avLst/>
          </a:prstGeom>
          <a:noFill/>
        </p:spPr>
      </p:pic>
      <p:sp>
        <p:nvSpPr>
          <p:cNvPr id="4" name="TextBox 3">
            <a:extLst>
              <a:ext uri="{FF2B5EF4-FFF2-40B4-BE49-F238E27FC236}">
                <a16:creationId xmlns:a16="http://schemas.microsoft.com/office/drawing/2014/main" id="{E1A76F86-D038-2E2E-7B63-BDF80C46B56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15F87438-E029-293A-4CA6-DF67DD2F0D59}"/>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87043"/>
                                        </p:tgtEl>
                                        <p:attrNameLst>
                                          <p:attrName>style.visibility</p:attrName>
                                        </p:attrNameLst>
                                      </p:cBhvr>
                                      <p:to>
                                        <p:strVal val="visible"/>
                                      </p:to>
                                    </p:set>
                                    <p:anim calcmode="lin" valueType="num">
                                      <p:cBhvr>
                                        <p:cTn id="10" dur="500" fill="hold"/>
                                        <p:tgtEl>
                                          <p:spTgt spid="87043"/>
                                        </p:tgtEl>
                                        <p:attrNameLst>
                                          <p:attrName>ppt_w</p:attrName>
                                        </p:attrNameLst>
                                      </p:cBhvr>
                                      <p:tavLst>
                                        <p:tav tm="0">
                                          <p:val>
                                            <p:fltVal val="0"/>
                                          </p:val>
                                        </p:tav>
                                        <p:tav tm="100000">
                                          <p:val>
                                            <p:strVal val="#ppt_w"/>
                                          </p:val>
                                        </p:tav>
                                      </p:tavLst>
                                    </p:anim>
                                    <p:anim calcmode="lin" valueType="num">
                                      <p:cBhvr>
                                        <p:cTn id="11" dur="500" fill="hold"/>
                                        <p:tgtEl>
                                          <p:spTgt spid="87043"/>
                                        </p:tgtEl>
                                        <p:attrNameLst>
                                          <p:attrName>ppt_h</p:attrName>
                                        </p:attrNameLst>
                                      </p:cBhvr>
                                      <p:tavLst>
                                        <p:tav tm="0">
                                          <p:val>
                                            <p:fltVal val="0"/>
                                          </p:val>
                                        </p:tav>
                                        <p:tav tm="100000">
                                          <p:val>
                                            <p:strVal val="#ppt_h"/>
                                          </p:val>
                                        </p:tav>
                                      </p:tavLst>
                                    </p:anim>
                                    <p:animEffect transition="in" filter="fade">
                                      <p:cBhvr>
                                        <p:cTn id="12" dur="500"/>
                                        <p:tgtEl>
                                          <p:spTgt spid="870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87044"/>
                                        </p:tgtEl>
                                        <p:attrNameLst>
                                          <p:attrName>style.visibility</p:attrName>
                                        </p:attrNameLst>
                                      </p:cBhvr>
                                      <p:to>
                                        <p:strVal val="visible"/>
                                      </p:to>
                                    </p:set>
                                    <p:anim calcmode="lin" valueType="num">
                                      <p:cBhvr>
                                        <p:cTn id="37" dur="500" fill="hold"/>
                                        <p:tgtEl>
                                          <p:spTgt spid="87044"/>
                                        </p:tgtEl>
                                        <p:attrNameLst>
                                          <p:attrName>ppt_w</p:attrName>
                                        </p:attrNameLst>
                                      </p:cBhvr>
                                      <p:tavLst>
                                        <p:tav tm="0">
                                          <p:val>
                                            <p:fltVal val="0"/>
                                          </p:val>
                                        </p:tav>
                                        <p:tav tm="100000">
                                          <p:val>
                                            <p:strVal val="#ppt_w"/>
                                          </p:val>
                                        </p:tav>
                                      </p:tavLst>
                                    </p:anim>
                                    <p:anim calcmode="lin" valueType="num">
                                      <p:cBhvr>
                                        <p:cTn id="38" dur="500" fill="hold"/>
                                        <p:tgtEl>
                                          <p:spTgt spid="87044"/>
                                        </p:tgtEl>
                                        <p:attrNameLst>
                                          <p:attrName>ppt_h</p:attrName>
                                        </p:attrNameLst>
                                      </p:cBhvr>
                                      <p:tavLst>
                                        <p:tav tm="0">
                                          <p:val>
                                            <p:fltVal val="0"/>
                                          </p:val>
                                        </p:tav>
                                        <p:tav tm="100000">
                                          <p:val>
                                            <p:strVal val="#ppt_h"/>
                                          </p:val>
                                        </p:tav>
                                      </p:tavLst>
                                    </p:anim>
                                    <p:animEffect transition="in" filter="fade">
                                      <p:cBhvr>
                                        <p:cTn id="39" dur="500"/>
                                        <p:tgtEl>
                                          <p:spTgt spid="870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228600"/>
            <a:ext cx="8229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Freight Service (SFS Served Cities)</a:t>
            </a:r>
            <a:endParaRPr lang="en-US" sz="3600" b="1" dirty="0">
              <a:solidFill>
                <a:srgbClr val="FF0000"/>
              </a:solidFill>
            </a:endParaRPr>
          </a:p>
        </p:txBody>
      </p:sp>
      <p:pic>
        <p:nvPicPr>
          <p:cNvPr id="87042" name="Picture 2"/>
          <p:cNvPicPr>
            <a:picLocks noChangeAspect="1" noChangeArrowheads="1"/>
          </p:cNvPicPr>
          <p:nvPr/>
        </p:nvPicPr>
        <p:blipFill>
          <a:blip r:embed="rId3" cstate="print"/>
          <a:srcRect/>
          <a:stretch>
            <a:fillRect/>
          </a:stretch>
        </p:blipFill>
        <p:spPr bwMode="auto">
          <a:xfrm>
            <a:off x="1979612" y="1513363"/>
            <a:ext cx="7161213" cy="5344638"/>
          </a:xfrm>
          <a:prstGeom prst="rect">
            <a:avLst/>
          </a:prstGeom>
          <a:noFill/>
          <a:ln w="9525">
            <a:noFill/>
            <a:miter lim="800000"/>
            <a:headEnd/>
            <a:tailEnd/>
          </a:ln>
        </p:spPr>
      </p:pic>
      <p:sp>
        <p:nvSpPr>
          <p:cNvPr id="3" name="TextBox 2">
            <a:extLst>
              <a:ext uri="{FF2B5EF4-FFF2-40B4-BE49-F238E27FC236}">
                <a16:creationId xmlns:a16="http://schemas.microsoft.com/office/drawing/2014/main" id="{FEAB6C4C-5960-781B-14B5-34EC87C7F92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63F9EC08-CE70-74AF-6C4B-0015BEAE43DE}"/>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7042"/>
                                        </p:tgtEl>
                                        <p:attrNameLst>
                                          <p:attrName>style.visibility</p:attrName>
                                        </p:attrNameLst>
                                      </p:cBhvr>
                                      <p:to>
                                        <p:strVal val="visible"/>
                                      </p:to>
                                    </p:set>
                                    <p:anim calcmode="lin" valueType="num">
                                      <p:cBhvr>
                                        <p:cTn id="12" dur="500" fill="hold"/>
                                        <p:tgtEl>
                                          <p:spTgt spid="87042"/>
                                        </p:tgtEl>
                                        <p:attrNameLst>
                                          <p:attrName>ppt_w</p:attrName>
                                        </p:attrNameLst>
                                      </p:cBhvr>
                                      <p:tavLst>
                                        <p:tav tm="0">
                                          <p:val>
                                            <p:fltVal val="0"/>
                                          </p:val>
                                        </p:tav>
                                        <p:tav tm="100000">
                                          <p:val>
                                            <p:strVal val="#ppt_w"/>
                                          </p:val>
                                        </p:tav>
                                      </p:tavLst>
                                    </p:anim>
                                    <p:anim calcmode="lin" valueType="num">
                                      <p:cBhvr>
                                        <p:cTn id="13" dur="500" fill="hold"/>
                                        <p:tgtEl>
                                          <p:spTgt spid="87042"/>
                                        </p:tgtEl>
                                        <p:attrNameLst>
                                          <p:attrName>ppt_h</p:attrName>
                                        </p:attrNameLst>
                                      </p:cBhvr>
                                      <p:tavLst>
                                        <p:tav tm="0">
                                          <p:val>
                                            <p:fltVal val="0"/>
                                          </p:val>
                                        </p:tav>
                                        <p:tav tm="100000">
                                          <p:val>
                                            <p:strVal val="#ppt_h"/>
                                          </p:val>
                                        </p:tav>
                                      </p:tavLst>
                                    </p:anim>
                                    <p:animEffect transition="in" filter="fade">
                                      <p:cBhvr>
                                        <p:cTn id="14" dur="5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856488"/>
            <a:ext cx="102108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Freight Service (SFS – Loose) Rates</a:t>
            </a:r>
            <a:endParaRPr lang="en-US" sz="3600" dirty="0">
              <a:solidFill>
                <a:srgbClr val="7030A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522504987"/>
              </p:ext>
            </p:extLst>
          </p:nvPr>
        </p:nvGraphicFramePr>
        <p:xfrm>
          <a:off x="228602" y="1981200"/>
          <a:ext cx="11809410" cy="3487413"/>
        </p:xfrm>
        <a:graphic>
          <a:graphicData uri="http://schemas.openxmlformats.org/drawingml/2006/table">
            <a:tbl>
              <a:tblPr/>
              <a:tblGrid>
                <a:gridCol w="2603938">
                  <a:extLst>
                    <a:ext uri="{9D8B030D-6E8A-4147-A177-3AD203B41FA5}">
                      <a16:colId xmlns:a16="http://schemas.microsoft.com/office/drawing/2014/main" val="20000"/>
                    </a:ext>
                  </a:extLst>
                </a:gridCol>
                <a:gridCol w="2301368">
                  <a:extLst>
                    <a:ext uri="{9D8B030D-6E8A-4147-A177-3AD203B41FA5}">
                      <a16:colId xmlns:a16="http://schemas.microsoft.com/office/drawing/2014/main" val="20001"/>
                    </a:ext>
                  </a:extLst>
                </a:gridCol>
                <a:gridCol w="2301368">
                  <a:extLst>
                    <a:ext uri="{9D8B030D-6E8A-4147-A177-3AD203B41FA5}">
                      <a16:colId xmlns:a16="http://schemas.microsoft.com/office/drawing/2014/main" val="20002"/>
                    </a:ext>
                  </a:extLst>
                </a:gridCol>
                <a:gridCol w="2301368">
                  <a:extLst>
                    <a:ext uri="{9D8B030D-6E8A-4147-A177-3AD203B41FA5}">
                      <a16:colId xmlns:a16="http://schemas.microsoft.com/office/drawing/2014/main" val="20003"/>
                    </a:ext>
                  </a:extLst>
                </a:gridCol>
                <a:gridCol w="2301368">
                  <a:extLst>
                    <a:ext uri="{9D8B030D-6E8A-4147-A177-3AD203B41FA5}">
                      <a16:colId xmlns:a16="http://schemas.microsoft.com/office/drawing/2014/main" val="20004"/>
                    </a:ext>
                  </a:extLst>
                </a:gridCol>
              </a:tblGrid>
              <a:tr h="801342">
                <a:tc>
                  <a:txBody>
                    <a:bodyPr/>
                    <a:lstStyle/>
                    <a:p>
                      <a:pPr algn="ctr" rtl="0" fontAlgn="ctr"/>
                      <a:r>
                        <a:rPr lang="en-US" sz="2800" b="1" i="0" u="none" strike="noStrike" dirty="0">
                          <a:solidFill>
                            <a:srgbClr val="7030A0"/>
                          </a:solidFill>
                          <a:latin typeface="Calibri"/>
                        </a:rPr>
                        <a:t>Description</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gridSpan="2">
                  <a:txBody>
                    <a:bodyPr/>
                    <a:lstStyle/>
                    <a:p>
                      <a:pPr algn="ctr" rtl="0" fontAlgn="ctr"/>
                      <a:r>
                        <a:rPr lang="en-US" sz="2800" b="1" i="0" u="none" strike="noStrike" dirty="0">
                          <a:solidFill>
                            <a:srgbClr val="7030A0"/>
                          </a:solidFill>
                          <a:latin typeface="Calibri"/>
                        </a:rPr>
                        <a:t>Base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algn="ctr" rtl="0" fontAlgn="ctr"/>
                      <a:r>
                        <a:rPr lang="en-US" sz="2800" b="1" i="0" u="none" strike="noStrike">
                          <a:solidFill>
                            <a:srgbClr val="7030A0"/>
                          </a:solidFill>
                          <a:latin typeface="Calibri"/>
                        </a:rPr>
                        <a:t>Additional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extLst>
                  <a:ext uri="{0D108BD9-81ED-4DB2-BD59-A6C34878D82A}">
                    <a16:rowId xmlns:a16="http://schemas.microsoft.com/office/drawing/2014/main" val="10000"/>
                  </a:ext>
                </a:extLst>
              </a:tr>
              <a:tr h="801342">
                <a:tc>
                  <a:txBody>
                    <a:bodyPr/>
                    <a:lstStyle/>
                    <a:p>
                      <a:pPr algn="ctr" rtl="0" fontAlgn="ctr"/>
                      <a:r>
                        <a:rPr lang="en-US" sz="2800" b="1" i="0" u="none" strike="noStrike" dirty="0">
                          <a:solidFill>
                            <a:srgbClr val="7030A0"/>
                          </a:solidFill>
                          <a:latin typeface="Calibri"/>
                        </a:rPr>
                        <a:t>Freight Service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a:txBody>
                    <a:bodyPr/>
                    <a:lstStyle/>
                    <a:p>
                      <a:pPr algn="ctr" rtl="0" fontAlgn="ctr"/>
                      <a:r>
                        <a:rPr lang="en-US" sz="28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Net Rate (Including VAT)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913158">
                <a:tc>
                  <a:txBody>
                    <a:bodyPr/>
                    <a:lstStyle/>
                    <a:p>
                      <a:pPr algn="ctr" rtl="0" fontAlgn="ctr"/>
                      <a:r>
                        <a:rPr lang="en-US" sz="2800" b="1" i="0" u="none" strike="noStrike" dirty="0">
                          <a:solidFill>
                            <a:srgbClr val="7030A0"/>
                          </a:solidFill>
                          <a:latin typeface="Calibri"/>
                        </a:rPr>
                        <a:t>Loose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40.0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140.00</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Per 1.00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2.00 </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3158">
                <a:tc grid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800" b="1" dirty="0">
                          <a:solidFill>
                            <a:srgbClr val="FF0000"/>
                          </a:solidFill>
                          <a:latin typeface="Calibri" pitchFamily="34" charset="0"/>
                          <a:ea typeface="Times New Roman"/>
                          <a:cs typeface="Times New Roman"/>
                        </a:rPr>
                        <a:t>Dimensional Weight Applicable</a:t>
                      </a:r>
                      <a:endParaRPr lang="en-US" sz="2800" b="1" dirty="0">
                        <a:solidFill>
                          <a:srgbClr val="FF0000"/>
                        </a:solidFill>
                        <a:latin typeface="Calibri" pitchFamily="34" charset="0"/>
                        <a:ea typeface="Times New Roman"/>
                        <a:cs typeface="Times New Roman"/>
                      </a:endParaRPr>
                    </a:p>
                    <a:p>
                      <a:pPr algn="l" rtl="0" fontAlgn="ctr"/>
                      <a:endParaRPr lang="en-US" sz="2800" b="1"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688439"/>
                  </a:ext>
                </a:extLst>
              </a:tr>
            </a:tbl>
          </a:graphicData>
        </a:graphic>
      </p:graphicFrame>
      <p:sp>
        <p:nvSpPr>
          <p:cNvPr id="3" name="TextBox 2">
            <a:extLst>
              <a:ext uri="{FF2B5EF4-FFF2-40B4-BE49-F238E27FC236}">
                <a16:creationId xmlns:a16="http://schemas.microsoft.com/office/drawing/2014/main" id="{A7726D74-6CCD-C10F-1BA5-7A97357B8FA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8687468D-4E06-098B-4112-9376452C3191}"/>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212" y="457200"/>
            <a:ext cx="4875530" cy="1006475"/>
          </a:xfrm>
        </p:spPr>
        <p:txBody>
          <a:bodyPr>
            <a:noAutofit/>
          </a:bodyPr>
          <a:lstStyle/>
          <a:p>
            <a:r>
              <a:rPr lang="en-US" b="1" dirty="0">
                <a:solidFill>
                  <a:srgbClr val="33309C"/>
                </a:solidFill>
              </a:rPr>
              <a:t>SM</a:t>
            </a:r>
            <a:r>
              <a:rPr lang="en-US" b="1" dirty="0">
                <a:solidFill>
                  <a:srgbClr val="F68426"/>
                </a:solidFill>
              </a:rPr>
              <a:t>SA Packaging</a:t>
            </a:r>
          </a:p>
        </p:txBody>
      </p:sp>
      <p:sp>
        <p:nvSpPr>
          <p:cNvPr id="3" name="Text Placeholder 2"/>
          <p:cNvSpPr>
            <a:spLocks noGrp="1"/>
          </p:cNvSpPr>
          <p:nvPr>
            <p:ph type="body" sz="half" idx="4294967295"/>
          </p:nvPr>
        </p:nvSpPr>
        <p:spPr>
          <a:xfrm>
            <a:off x="150812" y="1818882"/>
            <a:ext cx="5105400" cy="4429517"/>
          </a:xfrm>
        </p:spPr>
        <p:txBody>
          <a:bodyPr>
            <a:noAutofit/>
          </a:bodyPr>
          <a:lstStyle/>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Envelope</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Pak (Large &amp; Extra Large – HV1)</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Bag (Large – HV2 &amp; Extra</a:t>
            </a:r>
          </a:p>
          <a:p>
            <a:pPr>
              <a:buNone/>
            </a:pPr>
            <a:r>
              <a:rPr lang="en-US" sz="2400" b="1" dirty="0">
                <a:latin typeface="+mj-lt"/>
              </a:rPr>
              <a:t>			 Large – HV3)</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solidFill>
                  <a:srgbClr val="7030A0"/>
                </a:solidFill>
                <a:latin typeface="+mj-lt"/>
              </a:rPr>
              <a:t> Box 2,5, 10, 25 &amp; 40 kg Boxes</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solidFill>
                  <a:srgbClr val="7030A0"/>
                </a:solidFill>
                <a:latin typeface="+mj-lt"/>
              </a:rPr>
              <a:t> Unmarked 10 &amp; 25 kg Boxes</a:t>
            </a:r>
          </a:p>
          <a:p>
            <a:pPr>
              <a:buNone/>
            </a:pPr>
            <a:r>
              <a:rPr lang="en-US" sz="2400" i="1" dirty="0">
                <a:solidFill>
                  <a:srgbClr val="FF0000"/>
                </a:solidFill>
                <a:latin typeface="+mj-lt"/>
              </a:rPr>
              <a:t> </a:t>
            </a:r>
          </a:p>
          <a:p>
            <a:endParaRPr lang="en-US" sz="2400" dirty="0">
              <a:latin typeface="+mj-lt"/>
            </a:endParaRPr>
          </a:p>
        </p:txBody>
      </p:sp>
      <p:pic>
        <p:nvPicPr>
          <p:cNvPr id="10" name="Picture 9" descr="SMSA 10 &amp; 25 kg boxes - UAE.png"/>
          <p:cNvPicPr>
            <a:picLocks noChangeAspect="1"/>
          </p:cNvPicPr>
          <p:nvPr/>
        </p:nvPicPr>
        <p:blipFill>
          <a:blip r:embed="rId2" cstate="print"/>
          <a:stretch>
            <a:fillRect/>
          </a:stretch>
        </p:blipFill>
        <p:spPr>
          <a:xfrm>
            <a:off x="5941288" y="4505374"/>
            <a:ext cx="2315785" cy="1848182"/>
          </a:xfrm>
          <a:prstGeom prst="rect">
            <a:avLst/>
          </a:prstGeom>
        </p:spPr>
      </p:pic>
      <p:pic>
        <p:nvPicPr>
          <p:cNvPr id="11" name="Picture 10" descr="SMSA Large Bag (HV2).jpg"/>
          <p:cNvPicPr>
            <a:picLocks noChangeAspect="1"/>
          </p:cNvPicPr>
          <p:nvPr/>
        </p:nvPicPr>
        <p:blipFill>
          <a:blip r:embed="rId3" cstate="print"/>
          <a:stretch>
            <a:fillRect/>
          </a:stretch>
        </p:blipFill>
        <p:spPr>
          <a:xfrm>
            <a:off x="9799585" y="819829"/>
            <a:ext cx="2185518" cy="1638236"/>
          </a:xfrm>
          <a:prstGeom prst="rect">
            <a:avLst/>
          </a:prstGeom>
        </p:spPr>
      </p:pic>
      <p:pic>
        <p:nvPicPr>
          <p:cNvPr id="12" name="Picture 11" descr="SMSA Large Pak.jpg"/>
          <p:cNvPicPr>
            <a:picLocks noChangeAspect="1"/>
          </p:cNvPicPr>
          <p:nvPr/>
        </p:nvPicPr>
        <p:blipFill>
          <a:blip r:embed="rId4" cstate="print"/>
          <a:stretch>
            <a:fillRect/>
          </a:stretch>
        </p:blipFill>
        <p:spPr>
          <a:xfrm>
            <a:off x="7477804" y="812408"/>
            <a:ext cx="2185518" cy="1638236"/>
          </a:xfrm>
          <a:prstGeom prst="rect">
            <a:avLst/>
          </a:prstGeom>
        </p:spPr>
      </p:pic>
      <p:pic>
        <p:nvPicPr>
          <p:cNvPr id="14" name="Picture 13" descr="SMSA 5 kg Box.jpg"/>
          <p:cNvPicPr>
            <a:picLocks noChangeAspect="1"/>
          </p:cNvPicPr>
          <p:nvPr/>
        </p:nvPicPr>
        <p:blipFill>
          <a:blip r:embed="rId5" cstate="print"/>
          <a:stretch>
            <a:fillRect/>
          </a:stretch>
        </p:blipFill>
        <p:spPr>
          <a:xfrm>
            <a:off x="9837101" y="2718665"/>
            <a:ext cx="2262667" cy="1696065"/>
          </a:xfrm>
          <a:prstGeom prst="rect">
            <a:avLst/>
          </a:prstGeom>
        </p:spPr>
      </p:pic>
      <p:pic>
        <p:nvPicPr>
          <p:cNvPr id="47105" name="Picture 1" descr="D:\Documents\2018 Projects\ISO 10015\Training Materials Revised\SGO\Pics\SMSA Envelope 1.jpg"/>
          <p:cNvPicPr>
            <a:picLocks noChangeAspect="1" noChangeArrowheads="1"/>
          </p:cNvPicPr>
          <p:nvPr/>
        </p:nvPicPr>
        <p:blipFill>
          <a:blip r:embed="rId6" cstate="print"/>
          <a:srcRect/>
          <a:stretch>
            <a:fillRect/>
          </a:stretch>
        </p:blipFill>
        <p:spPr bwMode="auto">
          <a:xfrm>
            <a:off x="5027611" y="812408"/>
            <a:ext cx="2311171" cy="1638236"/>
          </a:xfrm>
          <a:prstGeom prst="rect">
            <a:avLst/>
          </a:prstGeom>
          <a:noFill/>
        </p:spPr>
      </p:pic>
      <p:pic>
        <p:nvPicPr>
          <p:cNvPr id="15" name="Picture 14" descr="New Picture (1).png"/>
          <p:cNvPicPr>
            <a:picLocks noChangeAspect="1"/>
          </p:cNvPicPr>
          <p:nvPr/>
        </p:nvPicPr>
        <p:blipFill>
          <a:blip r:embed="rId7" cstate="print"/>
          <a:stretch>
            <a:fillRect/>
          </a:stretch>
        </p:blipFill>
        <p:spPr>
          <a:xfrm>
            <a:off x="7534990" y="2726040"/>
            <a:ext cx="2286000" cy="1681317"/>
          </a:xfrm>
          <a:prstGeom prst="rect">
            <a:avLst/>
          </a:prstGeom>
        </p:spPr>
      </p:pic>
      <p:pic>
        <p:nvPicPr>
          <p:cNvPr id="5" name="Picture 4">
            <a:extLst>
              <a:ext uri="{FF2B5EF4-FFF2-40B4-BE49-F238E27FC236}">
                <a16:creationId xmlns:a16="http://schemas.microsoft.com/office/drawing/2014/main" id="{5A5DE804-D221-E0E4-BF2D-696DE19EC3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8283" y="2714368"/>
            <a:ext cx="2238428" cy="1429264"/>
          </a:xfrm>
          <a:prstGeom prst="rect">
            <a:avLst/>
          </a:prstGeom>
        </p:spPr>
      </p:pic>
      <p:pic>
        <p:nvPicPr>
          <p:cNvPr id="7" name="Picture 6">
            <a:extLst>
              <a:ext uri="{FF2B5EF4-FFF2-40B4-BE49-F238E27FC236}">
                <a16:creationId xmlns:a16="http://schemas.microsoft.com/office/drawing/2014/main" id="{102E294C-FC1B-CE4B-A9A6-0A6761970C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0563" y="4624956"/>
            <a:ext cx="2330388" cy="1600200"/>
          </a:xfrm>
          <a:prstGeom prst="rect">
            <a:avLst/>
          </a:prstGeom>
        </p:spPr>
      </p:pic>
      <p:sp>
        <p:nvSpPr>
          <p:cNvPr id="9" name="TextBox 8">
            <a:extLst>
              <a:ext uri="{FF2B5EF4-FFF2-40B4-BE49-F238E27FC236}">
                <a16:creationId xmlns:a16="http://schemas.microsoft.com/office/drawing/2014/main" id="{219C7438-1E9F-5281-62C2-A2116EB18DD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16" name="Picture 15" descr="d:\Data\DesktopFiles\Strategy 2021\SMSA STRATEGY LOGO Landscape colored.png">
            <a:extLst>
              <a:ext uri="{FF2B5EF4-FFF2-40B4-BE49-F238E27FC236}">
                <a16:creationId xmlns:a16="http://schemas.microsoft.com/office/drawing/2014/main" id="{332DA02A-A3E5-CBEE-D1AE-B808FB5D69D1}"/>
              </a:ext>
            </a:extLst>
          </p:cNvPr>
          <p:cNvPicPr>
            <a:picLocks noChangeAspect="1" noChangeArrowheads="1"/>
          </p:cNvPicPr>
          <p:nvPr/>
        </p:nvPicPr>
        <p:blipFill>
          <a:blip r:embed="rId10"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47105"/>
                                        </p:tgtEl>
                                        <p:attrNameLst>
                                          <p:attrName>style.visibility</p:attrName>
                                        </p:attrNameLst>
                                      </p:cBhvr>
                                      <p:to>
                                        <p:strVal val="visible"/>
                                      </p:to>
                                    </p:set>
                                    <p:anim calcmode="lin" valueType="num">
                                      <p:cBhvr>
                                        <p:cTn id="15" dur="500" fill="hold"/>
                                        <p:tgtEl>
                                          <p:spTgt spid="47105"/>
                                        </p:tgtEl>
                                        <p:attrNameLst>
                                          <p:attrName>ppt_w</p:attrName>
                                        </p:attrNameLst>
                                      </p:cBhvr>
                                      <p:tavLst>
                                        <p:tav tm="0">
                                          <p:val>
                                            <p:fltVal val="0"/>
                                          </p:val>
                                        </p:tav>
                                        <p:tav tm="100000">
                                          <p:val>
                                            <p:strVal val="#ppt_w"/>
                                          </p:val>
                                        </p:tav>
                                      </p:tavLst>
                                    </p:anim>
                                    <p:anim calcmode="lin" valueType="num">
                                      <p:cBhvr>
                                        <p:cTn id="16" dur="500" fill="hold"/>
                                        <p:tgtEl>
                                          <p:spTgt spid="47105"/>
                                        </p:tgtEl>
                                        <p:attrNameLst>
                                          <p:attrName>ppt_h</p:attrName>
                                        </p:attrNameLst>
                                      </p:cBhvr>
                                      <p:tavLst>
                                        <p:tav tm="0">
                                          <p:val>
                                            <p:fltVal val="0"/>
                                          </p:val>
                                        </p:tav>
                                        <p:tav tm="100000">
                                          <p:val>
                                            <p:strVal val="#ppt_h"/>
                                          </p:val>
                                        </p:tav>
                                      </p:tavLst>
                                    </p:anim>
                                    <p:animEffect transition="in" filter="fade">
                                      <p:cBhvr>
                                        <p:cTn id="17" dur="500"/>
                                        <p:tgtEl>
                                          <p:spTgt spid="47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par>
                                <p:cTn id="52" presetID="53"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par>
                                <p:cTn id="62" presetID="53" presetClass="entr" presetSubtype="16"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par>
                                <p:cTn id="67" presetID="53" presetClass="entr" presetSubtype="16"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fade">
                                      <p:cBhvr>
                                        <p:cTn id="75"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27833"/>
            <a:ext cx="11811000" cy="819912"/>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Service Center-to-Service Center (STS)</a:t>
            </a:r>
            <a:endParaRPr lang="en-US" sz="3600" b="1" dirty="0">
              <a:solidFill>
                <a:srgbClr val="FF0000"/>
              </a:solidFill>
            </a:endParaRPr>
          </a:p>
        </p:txBody>
      </p:sp>
      <p:sp>
        <p:nvSpPr>
          <p:cNvPr id="3" name="Content Placeholder 2"/>
          <p:cNvSpPr>
            <a:spLocks noGrp="1"/>
          </p:cNvSpPr>
          <p:nvPr>
            <p:ph sz="half" idx="1"/>
          </p:nvPr>
        </p:nvSpPr>
        <p:spPr>
          <a:xfrm>
            <a:off x="227012" y="1752600"/>
            <a:ext cx="8202797" cy="4419600"/>
          </a:xfrm>
        </p:spPr>
        <p:txBody>
          <a:bodyPr>
            <a:noAutofit/>
          </a:bodyPr>
          <a:lstStyle/>
          <a:p>
            <a:pPr>
              <a:buNone/>
            </a:pPr>
            <a:r>
              <a:rPr lang="en-US" dirty="0">
                <a:latin typeface="+mj-lt"/>
              </a:rPr>
              <a:t>	</a:t>
            </a:r>
            <a:r>
              <a:rPr lang="en-US" dirty="0"/>
              <a:t> </a:t>
            </a:r>
            <a:r>
              <a:rPr lang="en-US" dirty="0">
                <a:latin typeface="+mj-lt"/>
              </a:rPr>
              <a:t>This service is designed to meet business needs for </a:t>
            </a:r>
            <a:r>
              <a:rPr lang="en-US" b="1" dirty="0">
                <a:solidFill>
                  <a:srgbClr val="FF0000"/>
                </a:solidFill>
                <a:latin typeface="+mj-lt"/>
              </a:rPr>
              <a:t>Service Center to Service Center pick up</a:t>
            </a:r>
            <a:r>
              <a:rPr lang="en-US" dirty="0">
                <a:solidFill>
                  <a:srgbClr val="FF0000"/>
                </a:solidFill>
                <a:latin typeface="+mj-lt"/>
              </a:rPr>
              <a:t> </a:t>
            </a:r>
            <a:r>
              <a:rPr lang="en-US" dirty="0">
                <a:latin typeface="+mj-lt"/>
              </a:rPr>
              <a:t>needs for </a:t>
            </a:r>
            <a:r>
              <a:rPr lang="en-US" b="1" u="sng" dirty="0">
                <a:solidFill>
                  <a:srgbClr val="FF0000"/>
                </a:solidFill>
                <a:latin typeface="+mj-lt"/>
              </a:rPr>
              <a:t>Documents and Non-Documents (Parcels)</a:t>
            </a:r>
            <a:r>
              <a:rPr lang="en-US" dirty="0">
                <a:latin typeface="+mj-lt"/>
              </a:rPr>
              <a:t> shipments to selected SMSA Service Centers in Saudi Arabia. </a:t>
            </a:r>
          </a:p>
          <a:p>
            <a:r>
              <a:rPr lang="en-US" b="1" dirty="0">
                <a:latin typeface="+mj-lt"/>
              </a:rPr>
              <a:t>Weight Info:  </a:t>
            </a:r>
            <a:r>
              <a:rPr lang="en-US" b="1" i="1" dirty="0">
                <a:solidFill>
                  <a:srgbClr val="FF0000"/>
                </a:solidFill>
                <a:latin typeface="+mj-lt"/>
              </a:rPr>
              <a:t>15.0 kgs </a:t>
            </a: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Customer’s Own Packaging</a:t>
            </a:r>
          </a:p>
          <a:p>
            <a:r>
              <a:rPr lang="en-US" b="1" dirty="0">
                <a:latin typeface="+mj-lt"/>
              </a:rPr>
              <a:t>Cities Served: </a:t>
            </a:r>
            <a:r>
              <a:rPr lang="en-US" b="1" i="1" dirty="0">
                <a:solidFill>
                  <a:srgbClr val="FF0000"/>
                </a:solidFill>
                <a:latin typeface="+mj-lt"/>
              </a:rPr>
              <a:t>Selected SMSA Service Centers</a:t>
            </a:r>
          </a:p>
          <a:p>
            <a:r>
              <a:rPr lang="en-US" b="1" dirty="0">
                <a:latin typeface="+mj-lt"/>
              </a:rPr>
              <a:t>Commitment Time: </a:t>
            </a:r>
          </a:p>
          <a:p>
            <a:pPr>
              <a:buNone/>
            </a:pPr>
            <a:r>
              <a:rPr lang="en-US" b="1" dirty="0">
                <a:latin typeface="+mj-lt"/>
              </a:rPr>
              <a:t>	 </a:t>
            </a:r>
            <a:r>
              <a:rPr lang="en-US" b="1" i="1" dirty="0">
                <a:solidFill>
                  <a:srgbClr val="FF0000"/>
                </a:solidFill>
                <a:latin typeface="+mj-lt"/>
              </a:rPr>
              <a:t>SPO Commitment Time</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7" name="Picture 2" descr="https://lh3.googleusercontent.com/-L0kSenauI_E/VUDOx4aky7I/AAAAAAAAABo/hRvjC5R3Zyw/s250-c-k-no/"/>
          <p:cNvPicPr>
            <a:picLocks noChangeAspect="1" noChangeArrowheads="1"/>
          </p:cNvPicPr>
          <p:nvPr/>
        </p:nvPicPr>
        <p:blipFill>
          <a:blip r:embed="rId3" cstate="print"/>
          <a:srcRect/>
          <a:stretch>
            <a:fillRect/>
          </a:stretch>
        </p:blipFill>
        <p:spPr bwMode="auto">
          <a:xfrm>
            <a:off x="8761412" y="2438400"/>
            <a:ext cx="2590800" cy="2590800"/>
          </a:xfrm>
          <a:prstGeom prst="rect">
            <a:avLst/>
          </a:prstGeom>
          <a:noFill/>
        </p:spPr>
      </p:pic>
      <p:sp>
        <p:nvSpPr>
          <p:cNvPr id="4" name="TextBox 3">
            <a:extLst>
              <a:ext uri="{FF2B5EF4-FFF2-40B4-BE49-F238E27FC236}">
                <a16:creationId xmlns:a16="http://schemas.microsoft.com/office/drawing/2014/main" id="{126774E7-F4F4-DFB7-2368-D00F8BC099A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BEA3AF17-0B3B-079E-BB90-869707127E41}"/>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838200"/>
            <a:ext cx="108966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Service Center-to-Service Center (STS) Rates</a:t>
            </a:r>
            <a:endParaRPr lang="en-US" sz="3600" dirty="0">
              <a:solidFill>
                <a:srgbClr val="7030A0"/>
              </a:solidFill>
            </a:endParaRPr>
          </a:p>
        </p:txBody>
      </p:sp>
      <p:sp>
        <p:nvSpPr>
          <p:cNvPr id="3" name="TextBox 2">
            <a:extLst>
              <a:ext uri="{FF2B5EF4-FFF2-40B4-BE49-F238E27FC236}">
                <a16:creationId xmlns:a16="http://schemas.microsoft.com/office/drawing/2014/main" id="{99F24404-C08C-09E6-EFAE-57A2F048FB1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17E2DDC0-FD43-55A8-A4C2-98ADA08CB5AC}"/>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graphicFrame>
        <p:nvGraphicFramePr>
          <p:cNvPr id="6" name="Table 5">
            <a:extLst>
              <a:ext uri="{FF2B5EF4-FFF2-40B4-BE49-F238E27FC236}">
                <a16:creationId xmlns:a16="http://schemas.microsoft.com/office/drawing/2014/main" id="{276E7E77-5083-FCAB-B4D3-9529AE4A2025}"/>
              </a:ext>
            </a:extLst>
          </p:cNvPr>
          <p:cNvGraphicFramePr>
            <a:graphicFrameLocks noGrp="1"/>
          </p:cNvGraphicFramePr>
          <p:nvPr>
            <p:extLst>
              <p:ext uri="{D42A27DB-BD31-4B8C-83A1-F6EECF244321}">
                <p14:modId xmlns:p14="http://schemas.microsoft.com/office/powerpoint/2010/main" val="2246801806"/>
              </p:ext>
            </p:extLst>
          </p:nvPr>
        </p:nvGraphicFramePr>
        <p:xfrm>
          <a:off x="228602" y="1981200"/>
          <a:ext cx="11809410" cy="4287450"/>
        </p:xfrm>
        <a:graphic>
          <a:graphicData uri="http://schemas.openxmlformats.org/drawingml/2006/table">
            <a:tbl>
              <a:tblPr/>
              <a:tblGrid>
                <a:gridCol w="2603938">
                  <a:extLst>
                    <a:ext uri="{9D8B030D-6E8A-4147-A177-3AD203B41FA5}">
                      <a16:colId xmlns:a16="http://schemas.microsoft.com/office/drawing/2014/main" val="20000"/>
                    </a:ext>
                  </a:extLst>
                </a:gridCol>
                <a:gridCol w="2301368">
                  <a:extLst>
                    <a:ext uri="{9D8B030D-6E8A-4147-A177-3AD203B41FA5}">
                      <a16:colId xmlns:a16="http://schemas.microsoft.com/office/drawing/2014/main" val="20001"/>
                    </a:ext>
                  </a:extLst>
                </a:gridCol>
                <a:gridCol w="2301368">
                  <a:extLst>
                    <a:ext uri="{9D8B030D-6E8A-4147-A177-3AD203B41FA5}">
                      <a16:colId xmlns:a16="http://schemas.microsoft.com/office/drawing/2014/main" val="20002"/>
                    </a:ext>
                  </a:extLst>
                </a:gridCol>
                <a:gridCol w="2301368">
                  <a:extLst>
                    <a:ext uri="{9D8B030D-6E8A-4147-A177-3AD203B41FA5}">
                      <a16:colId xmlns:a16="http://schemas.microsoft.com/office/drawing/2014/main" val="20003"/>
                    </a:ext>
                  </a:extLst>
                </a:gridCol>
                <a:gridCol w="2301368">
                  <a:extLst>
                    <a:ext uri="{9D8B030D-6E8A-4147-A177-3AD203B41FA5}">
                      <a16:colId xmlns:a16="http://schemas.microsoft.com/office/drawing/2014/main" val="20004"/>
                    </a:ext>
                  </a:extLst>
                </a:gridCol>
              </a:tblGrid>
              <a:tr h="801342">
                <a:tc>
                  <a:txBody>
                    <a:bodyPr/>
                    <a:lstStyle/>
                    <a:p>
                      <a:pPr algn="ctr" rtl="0" fontAlgn="ctr"/>
                      <a:r>
                        <a:rPr lang="en-US" sz="2800" b="1" i="0" u="none" strike="noStrike" dirty="0">
                          <a:solidFill>
                            <a:srgbClr val="7030A0"/>
                          </a:solidFill>
                          <a:latin typeface="Calibri"/>
                        </a:rPr>
                        <a:t>Description</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gridSpan="2">
                  <a:txBody>
                    <a:bodyPr/>
                    <a:lstStyle/>
                    <a:p>
                      <a:pPr algn="ctr" rtl="0" fontAlgn="ctr"/>
                      <a:r>
                        <a:rPr lang="en-US" sz="2800" b="1" i="0" u="none" strike="noStrike" dirty="0">
                          <a:solidFill>
                            <a:srgbClr val="7030A0"/>
                          </a:solidFill>
                          <a:latin typeface="Calibri"/>
                        </a:rPr>
                        <a:t>Base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algn="ctr" rtl="0" fontAlgn="ctr"/>
                      <a:r>
                        <a:rPr lang="en-US" sz="2800" b="1" i="0" u="none" strike="noStrike">
                          <a:solidFill>
                            <a:srgbClr val="7030A0"/>
                          </a:solidFill>
                          <a:latin typeface="Calibri"/>
                        </a:rPr>
                        <a:t>Additional 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extLst>
                  <a:ext uri="{0D108BD9-81ED-4DB2-BD59-A6C34878D82A}">
                    <a16:rowId xmlns:a16="http://schemas.microsoft.com/office/drawing/2014/main" val="10000"/>
                  </a:ext>
                </a:extLst>
              </a:tr>
              <a:tr h="801342">
                <a:tc>
                  <a:txBody>
                    <a:bodyPr/>
                    <a:lstStyle/>
                    <a:p>
                      <a:pPr algn="ctr" rtl="0" fontAlgn="ctr"/>
                      <a:r>
                        <a:rPr lang="en-US" sz="2800" b="1" i="0" u="none" strike="noStrike" dirty="0">
                          <a:solidFill>
                            <a:srgbClr val="7030A0"/>
                          </a:solidFill>
                          <a:latin typeface="Calibri"/>
                        </a:rPr>
                        <a:t>Services Center to Services Center (STS)</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a:txBody>
                    <a:bodyPr/>
                    <a:lstStyle/>
                    <a:p>
                      <a:pPr algn="ctr" rtl="0" fontAlgn="ctr"/>
                      <a:r>
                        <a:rPr lang="en-US" sz="28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Net Rate (Including VAT)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Weight</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Rate</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913158">
                <a:tc>
                  <a:txBody>
                    <a:bodyPr/>
                    <a:lstStyle/>
                    <a:p>
                      <a:pPr algn="ctr" rtl="0" fontAlgn="ctr"/>
                      <a:r>
                        <a:rPr lang="en-US" sz="2800" b="1" i="0" u="none" strike="noStrike" dirty="0">
                          <a:solidFill>
                            <a:srgbClr val="7030A0"/>
                          </a:solidFill>
                          <a:latin typeface="Calibri"/>
                        </a:rPr>
                        <a:t>STS (Documents/Non-Documents)</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15.0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75.00</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Per 1.00 Kg</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2.00 </a:t>
                      </a: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3158">
                <a:tc gridSpan="5">
                  <a:txBody>
                    <a:bodyPr/>
                    <a:lstStyle/>
                    <a:p>
                      <a:pPr marL="457200" indent="-457200" algn="l" rtl="0" fontAlgn="ctr">
                        <a:buFont typeface="Arial" panose="020B0604020202020204" pitchFamily="34" charset="0"/>
                        <a:buChar char="•"/>
                      </a:pPr>
                      <a:r>
                        <a:rPr lang="en-GB" sz="2800" b="1" i="0" u="none" strike="noStrike" dirty="0">
                          <a:solidFill>
                            <a:srgbClr val="FF0000"/>
                          </a:solidFill>
                          <a:latin typeface="Calibri"/>
                        </a:rPr>
                        <a:t>In Limited Cities Only</a:t>
                      </a:r>
                    </a:p>
                    <a:p>
                      <a:pPr marL="457200" marR="0" lvl="0" indent="-4572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srgbClr val="FF0000"/>
                          </a:solidFill>
                          <a:latin typeface="Calibri" pitchFamily="34" charset="0"/>
                          <a:ea typeface="Times New Roman"/>
                          <a:cs typeface="Times New Roman"/>
                        </a:rPr>
                        <a:t>Dimensional Weight Applicable</a:t>
                      </a:r>
                      <a:endParaRPr lang="en-US" sz="28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0" i="0" u="none" strike="noStrike" dirty="0">
                        <a:solidFill>
                          <a:srgbClr val="7030A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0" fontAlgn="ctr"/>
                      <a:endParaRPr lang="en-US" sz="2800" b="1" i="0" u="none" strike="noStrike" dirty="0">
                        <a:solidFill>
                          <a:srgbClr val="FF0000"/>
                        </a:solidFill>
                        <a:latin typeface="Calibri"/>
                      </a:endParaRPr>
                    </a:p>
                  </a:txBody>
                  <a:tcPr marL="6315" marR="6315" marT="6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12231"/>
                  </a:ext>
                </a:extLst>
              </a:tr>
            </a:tbl>
          </a:graphicData>
        </a:graphic>
      </p:graphicFrame>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11658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Special Packaging (SSP)</a:t>
            </a:r>
            <a:endParaRPr lang="en-US" sz="3600" b="1" dirty="0">
              <a:solidFill>
                <a:srgbClr val="FF0000"/>
              </a:solidFill>
            </a:endParaRPr>
          </a:p>
        </p:txBody>
      </p:sp>
      <p:sp>
        <p:nvSpPr>
          <p:cNvPr id="3" name="Content Placeholder 2"/>
          <p:cNvSpPr>
            <a:spLocks noGrp="1"/>
          </p:cNvSpPr>
          <p:nvPr>
            <p:ph sz="half" idx="1"/>
          </p:nvPr>
        </p:nvSpPr>
        <p:spPr>
          <a:xfrm>
            <a:off x="227012" y="1447800"/>
            <a:ext cx="8202797" cy="4419600"/>
          </a:xfrm>
        </p:spPr>
        <p:txBody>
          <a:bodyPr>
            <a:noAutofit/>
          </a:bodyPr>
          <a:lstStyle/>
          <a:p>
            <a:pPr>
              <a:buNone/>
            </a:pPr>
            <a:r>
              <a:rPr lang="en-US" dirty="0">
                <a:latin typeface="+mj-lt"/>
              </a:rPr>
              <a:t>	</a:t>
            </a:r>
            <a:r>
              <a:rPr lang="en-US" dirty="0"/>
              <a:t> </a:t>
            </a:r>
            <a:r>
              <a:rPr lang="en-US" dirty="0">
                <a:latin typeface="+mj-lt"/>
              </a:rPr>
              <a:t>This special service is designated for </a:t>
            </a:r>
            <a:r>
              <a:rPr lang="en-US" b="1" i="1" dirty="0">
                <a:solidFill>
                  <a:srgbClr val="FF0000"/>
                </a:solidFill>
                <a:latin typeface="+mj-lt"/>
              </a:rPr>
              <a:t>Honey and Olive Oil </a:t>
            </a:r>
            <a:r>
              <a:rPr lang="en-US" dirty="0">
                <a:latin typeface="+mj-lt"/>
              </a:rPr>
              <a:t>products coming from the </a:t>
            </a:r>
            <a:r>
              <a:rPr lang="en-US" b="1" i="1" dirty="0">
                <a:solidFill>
                  <a:srgbClr val="FF0000"/>
                </a:solidFill>
                <a:latin typeface="+mj-lt"/>
              </a:rPr>
              <a:t>Northern and</a:t>
            </a:r>
            <a:r>
              <a:rPr lang="en-US" dirty="0">
                <a:solidFill>
                  <a:srgbClr val="FF0000"/>
                </a:solidFill>
                <a:latin typeface="+mj-lt"/>
              </a:rPr>
              <a:t> </a:t>
            </a:r>
            <a:r>
              <a:rPr lang="en-US" b="1" i="1" dirty="0">
                <a:solidFill>
                  <a:srgbClr val="FF0000"/>
                </a:solidFill>
                <a:latin typeface="+mj-lt"/>
              </a:rPr>
              <a:t>Southern Region </a:t>
            </a:r>
            <a:r>
              <a:rPr lang="en-US" dirty="0">
                <a:latin typeface="+mj-lt"/>
              </a:rPr>
              <a:t>of Saudi Arabia. </a:t>
            </a:r>
            <a:endParaRPr lang="en-US" b="1" u="sng" dirty="0">
              <a:solidFill>
                <a:srgbClr val="FF0000"/>
              </a:solidFill>
              <a:latin typeface="+mj-lt"/>
            </a:endParaRPr>
          </a:p>
          <a:p>
            <a:endParaRPr lang="en-US" b="1" dirty="0">
              <a:latin typeface="+mj-lt"/>
            </a:endParaRPr>
          </a:p>
          <a:p>
            <a:r>
              <a:rPr lang="en-US" b="1" dirty="0">
                <a:latin typeface="+mj-lt"/>
              </a:rPr>
              <a:t>Weight Info:  </a:t>
            </a:r>
            <a:r>
              <a:rPr lang="en-US" b="1" i="1" dirty="0">
                <a:solidFill>
                  <a:srgbClr val="FF0000"/>
                </a:solidFill>
                <a:latin typeface="+mj-lt"/>
              </a:rPr>
              <a:t>0.1 – 18.0 Kgs (Olive Oil)</a:t>
            </a: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SMSA Olive Oil &amp; Honey Boxes</a:t>
            </a:r>
          </a:p>
          <a:p>
            <a:r>
              <a:rPr lang="en-US" b="1" dirty="0">
                <a:latin typeface="+mj-lt"/>
              </a:rPr>
              <a:t>Cities Served: </a:t>
            </a:r>
            <a:r>
              <a:rPr lang="en-US" b="1" i="1" dirty="0">
                <a:solidFill>
                  <a:srgbClr val="FF0000"/>
                </a:solidFill>
                <a:latin typeface="+mj-lt"/>
              </a:rPr>
              <a:t>Northern (Olive Oil) and Southern Region (Honey) Cities Only</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7" name="Picture 3" descr="D:\Documents\2018 Projects\ISO 10015\Training Materials Revised\SGO\Pics\SMSA Olive Oil Box.jpg"/>
          <p:cNvPicPr>
            <a:picLocks noChangeAspect="1" noChangeArrowheads="1"/>
          </p:cNvPicPr>
          <p:nvPr/>
        </p:nvPicPr>
        <p:blipFill>
          <a:blip r:embed="rId3" cstate="print"/>
          <a:srcRect/>
          <a:stretch>
            <a:fillRect/>
          </a:stretch>
        </p:blipFill>
        <p:spPr bwMode="auto">
          <a:xfrm>
            <a:off x="8869325" y="1114762"/>
            <a:ext cx="3048000" cy="2284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953FFF21-2EBF-FB8D-CBA2-EFBC5056C8F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57633BE9-64C7-7357-CD7F-CD812A8DA23D}"/>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6" name="Picture 2" descr="D:\Documents\2018 Projects\ISO 10015\Training Materials Revised\SGO\Pics\SMSA Honey Box 2.jpg"/>
          <p:cNvPicPr>
            <a:picLocks noChangeAspect="1" noChangeArrowheads="1"/>
          </p:cNvPicPr>
          <p:nvPr/>
        </p:nvPicPr>
        <p:blipFill>
          <a:blip r:embed="rId5" cstate="print"/>
          <a:srcRect/>
          <a:stretch>
            <a:fillRect/>
          </a:stretch>
        </p:blipFill>
        <p:spPr bwMode="auto">
          <a:xfrm>
            <a:off x="7753460" y="3794129"/>
            <a:ext cx="315133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53"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712025"/>
            <a:ext cx="96012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Special Packaging (SSP) Rates</a:t>
            </a:r>
            <a:endParaRPr lang="en-US" sz="3600" dirty="0">
              <a:solidFill>
                <a:srgbClr val="7030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67991343"/>
              </p:ext>
            </p:extLst>
          </p:nvPr>
        </p:nvGraphicFramePr>
        <p:xfrm>
          <a:off x="341311" y="1472969"/>
          <a:ext cx="11506201" cy="5385031"/>
        </p:xfrm>
        <a:graphic>
          <a:graphicData uri="http://schemas.openxmlformats.org/drawingml/2006/table">
            <a:tbl>
              <a:tblPr/>
              <a:tblGrid>
                <a:gridCol w="32004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981201">
                  <a:extLst>
                    <a:ext uri="{9D8B030D-6E8A-4147-A177-3AD203B41FA5}">
                      <a16:colId xmlns:a16="http://schemas.microsoft.com/office/drawing/2014/main" val="20004"/>
                    </a:ext>
                  </a:extLst>
                </a:gridCol>
              </a:tblGrid>
              <a:tr h="451127">
                <a:tc>
                  <a:txBody>
                    <a:bodyPr/>
                    <a:lstStyle/>
                    <a:p>
                      <a:pPr algn="ctr" rtl="0" fontAlgn="ctr"/>
                      <a:r>
                        <a:rPr lang="en-US" sz="2800" b="1" i="0" u="none" strike="noStrike" dirty="0">
                          <a:solidFill>
                            <a:srgbClr val="7030A0"/>
                          </a:solidFill>
                          <a:latin typeface="Calibri"/>
                        </a:rPr>
                        <a:t>Description</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99FF"/>
                    </a:solidFill>
                  </a:tcPr>
                </a:tc>
                <a:tc gridSpan="2">
                  <a:txBody>
                    <a:bodyPr/>
                    <a:lstStyle/>
                    <a:p>
                      <a:pPr algn="ctr" rtl="0" fontAlgn="ctr"/>
                      <a:r>
                        <a:rPr lang="en-US" sz="2800" b="1" i="0" u="none" strike="noStrike" dirty="0">
                          <a:solidFill>
                            <a:srgbClr val="7030A0"/>
                          </a:solidFill>
                          <a:latin typeface="Calibri"/>
                        </a:rPr>
                        <a:t>Base Rate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US"/>
                    </a:p>
                  </a:txBody>
                  <a:tcPr/>
                </a:tc>
                <a:tc gridSpan="2">
                  <a:txBody>
                    <a:bodyPr/>
                    <a:lstStyle/>
                    <a:p>
                      <a:pPr algn="ctr" rtl="0" fontAlgn="ctr"/>
                      <a:r>
                        <a:rPr lang="en-US" sz="2800" b="1" i="0" u="none" strike="noStrike" dirty="0">
                          <a:solidFill>
                            <a:srgbClr val="7030A0"/>
                          </a:solidFill>
                          <a:latin typeface="Calibri"/>
                        </a:rPr>
                        <a:t>Additional Rate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pPr algn="ctr" rtl="0" fontAlgn="ctr"/>
                      <a:endParaRPr lang="en-US" sz="2800" b="1" i="0" u="none" strike="noStrike" dirty="0">
                        <a:solidFill>
                          <a:srgbClr val="7030A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0"/>
                  </a:ext>
                </a:extLst>
              </a:tr>
              <a:tr h="1332395">
                <a:tc>
                  <a:txBody>
                    <a:bodyPr/>
                    <a:lstStyle/>
                    <a:p>
                      <a:pPr algn="ctr" rtl="0" fontAlgn="ctr"/>
                      <a:r>
                        <a:rPr lang="en-US" sz="2800" b="1" i="0" u="none" strike="noStrike" dirty="0">
                          <a:solidFill>
                            <a:srgbClr val="7030A0"/>
                          </a:solidFill>
                          <a:latin typeface="Calibri"/>
                        </a:rPr>
                        <a:t>SMSA Special Packaging (SSP)</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99FF"/>
                    </a:solidFill>
                  </a:tcPr>
                </a:tc>
                <a:tc>
                  <a:txBody>
                    <a:bodyPr/>
                    <a:lstStyle/>
                    <a:p>
                      <a:pPr algn="ctr" rtl="0" fontAlgn="ctr"/>
                      <a:r>
                        <a:rPr lang="en-US" sz="2800" b="1" i="0" u="none" strike="noStrike" dirty="0">
                          <a:solidFill>
                            <a:schemeClr val="bg1"/>
                          </a:solidFill>
                          <a:latin typeface="Calibri"/>
                        </a:rPr>
                        <a:t>Weight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Net Rate (Including VAT)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Weight</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tc>
                  <a:txBody>
                    <a:bodyPr/>
                    <a:lstStyle/>
                    <a:p>
                      <a:pPr algn="ctr" rtl="0" fontAlgn="ctr"/>
                      <a:r>
                        <a:rPr lang="en-US" sz="2800" b="1" i="0" u="none" strike="noStrike" dirty="0">
                          <a:solidFill>
                            <a:schemeClr val="bg1"/>
                          </a:solidFill>
                          <a:latin typeface="Calibri"/>
                        </a:rPr>
                        <a:t>Rate</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8426"/>
                    </a:solidFill>
                  </a:tcPr>
                </a:tc>
                <a:extLst>
                  <a:ext uri="{0D108BD9-81ED-4DB2-BD59-A6C34878D82A}">
                    <a16:rowId xmlns:a16="http://schemas.microsoft.com/office/drawing/2014/main" val="10001"/>
                  </a:ext>
                </a:extLst>
              </a:tr>
              <a:tr h="514074">
                <a:tc>
                  <a:txBody>
                    <a:bodyPr/>
                    <a:lstStyle/>
                    <a:p>
                      <a:pPr algn="ctr" rtl="0" fontAlgn="ctr"/>
                      <a:r>
                        <a:rPr lang="en-US" sz="2800" b="1" i="0" u="none" strike="noStrike" dirty="0">
                          <a:solidFill>
                            <a:srgbClr val="7030A0"/>
                          </a:solidFill>
                          <a:latin typeface="Calibri"/>
                        </a:rPr>
                        <a:t>SSP Olive Oil Box (SOOS) *</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18.0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99.00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Per 1.0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3.00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4074">
                <a:tc>
                  <a:txBody>
                    <a:bodyPr/>
                    <a:lstStyle/>
                    <a:p>
                      <a:pPr algn="ctr" rtl="0" fontAlgn="ctr"/>
                      <a:r>
                        <a:rPr lang="en-US" sz="2800" b="1" i="0" u="none" strike="noStrike" dirty="0">
                          <a:solidFill>
                            <a:srgbClr val="7030A0"/>
                          </a:solidFill>
                          <a:latin typeface="Calibri"/>
                        </a:rPr>
                        <a:t>SSP Honey</a:t>
                      </a:r>
                      <a:r>
                        <a:rPr lang="en-US" sz="2800" b="1" i="0" u="none" strike="noStrike" baseline="0" dirty="0">
                          <a:solidFill>
                            <a:srgbClr val="7030A0"/>
                          </a:solidFill>
                          <a:latin typeface="Calibri"/>
                        </a:rPr>
                        <a:t> Box Small **</a:t>
                      </a:r>
                      <a:endParaRPr lang="en-US" sz="2800" b="1" i="0" u="none" strike="noStrike" dirty="0">
                        <a:solidFill>
                          <a:srgbClr val="7030A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15.0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140.00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Per 1.0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4.00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4074">
                <a:tc>
                  <a:txBody>
                    <a:bodyPr/>
                    <a:lstStyle/>
                    <a:p>
                      <a:pPr algn="ctr" rtl="0" fontAlgn="ctr"/>
                      <a:r>
                        <a:rPr lang="en-US" sz="2800" b="1" i="0" u="none" strike="noStrike" dirty="0">
                          <a:solidFill>
                            <a:srgbClr val="7030A0"/>
                          </a:solidFill>
                          <a:latin typeface="Calibri"/>
                        </a:rPr>
                        <a:t>SSP Honey</a:t>
                      </a:r>
                      <a:r>
                        <a:rPr lang="en-US" sz="2800" b="1" i="0" u="none" strike="noStrike" baseline="0" dirty="0">
                          <a:solidFill>
                            <a:srgbClr val="7030A0"/>
                          </a:solidFill>
                          <a:latin typeface="Calibri"/>
                        </a:rPr>
                        <a:t> Box Medium **</a:t>
                      </a:r>
                      <a:endParaRPr lang="en-US" sz="2800" b="1" i="0" u="none" strike="noStrike" dirty="0">
                        <a:solidFill>
                          <a:srgbClr val="7030A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0.1 – 18.0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140.00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0" i="0" u="none" strike="noStrike" dirty="0">
                          <a:solidFill>
                            <a:srgbClr val="7030A0"/>
                          </a:solidFill>
                          <a:latin typeface="Calibri"/>
                        </a:rPr>
                        <a:t>Per 1.0 Kg</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800" b="1" i="0" u="none" strike="noStrike" dirty="0">
                          <a:solidFill>
                            <a:srgbClr val="FF0000"/>
                          </a:solidFill>
                          <a:latin typeface="Calibri"/>
                        </a:rPr>
                        <a:t>SAR 4.00</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025595"/>
                  </a:ext>
                </a:extLst>
              </a:tr>
              <a:tr h="1017657">
                <a:tc gridSpan="5">
                  <a:txBody>
                    <a:bodyPr/>
                    <a:lstStyle/>
                    <a:p>
                      <a:pPr algn="l" rtl="0" fontAlgn="ctr"/>
                      <a:r>
                        <a:rPr lang="en-US" sz="2400" b="1" i="0" u="none" strike="noStrike" dirty="0">
                          <a:solidFill>
                            <a:srgbClr val="FF0000"/>
                          </a:solidFill>
                          <a:latin typeface="Calibri"/>
                        </a:rPr>
                        <a:t>* Available only NR. Free Olive Oil Boxes available only in selected SSCs of NR</a:t>
                      </a:r>
                    </a:p>
                    <a:p>
                      <a:pPr algn="l" rtl="0" fontAlgn="ctr"/>
                      <a:r>
                        <a:rPr lang="en-US" sz="2400" b="1" i="0" u="none" strike="noStrike" dirty="0">
                          <a:solidFill>
                            <a:srgbClr val="FF0000"/>
                          </a:solidFill>
                          <a:latin typeface="Calibri"/>
                        </a:rPr>
                        <a:t>** Available</a:t>
                      </a:r>
                      <a:r>
                        <a:rPr lang="en-US" sz="2400" b="1" i="0" u="none" strike="noStrike" baseline="0" dirty="0">
                          <a:solidFill>
                            <a:srgbClr val="FF0000"/>
                          </a:solidFill>
                          <a:latin typeface="Calibri"/>
                        </a:rPr>
                        <a:t> only in SR. </a:t>
                      </a:r>
                      <a:r>
                        <a:rPr lang="en-US" sz="2400" b="1" i="0" u="none" strike="noStrike" dirty="0">
                          <a:solidFill>
                            <a:srgbClr val="FF0000"/>
                          </a:solidFill>
                          <a:latin typeface="Calibri"/>
                        </a:rPr>
                        <a:t>Free Honey Boxes available only in selected SSCs of SR</a:t>
                      </a: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en-US"/>
                    </a:p>
                  </a:txBody>
                  <a:tcPr/>
                </a:tc>
                <a:tc hMerge="1">
                  <a:txBody>
                    <a:bodyPr/>
                    <a:lstStyle/>
                    <a:p>
                      <a:endParaRPr lang="en-US"/>
                    </a:p>
                  </a:txBody>
                  <a:tcPr/>
                </a:tc>
                <a:tc hMerge="1">
                  <a:txBody>
                    <a:bodyPr/>
                    <a:lstStyle/>
                    <a:p>
                      <a:pPr algn="l" rtl="0" fontAlgn="ctr"/>
                      <a:endParaRPr lang="en-US" sz="2400" b="1" i="0" u="none" strike="noStrike" dirty="0">
                        <a:solidFill>
                          <a:srgbClr val="FF000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algn="l" rtl="0" fontAlgn="ctr"/>
                      <a:endParaRPr lang="en-US" sz="2400" b="1" i="0" u="none" strike="noStrike" dirty="0">
                        <a:solidFill>
                          <a:srgbClr val="FF0000"/>
                        </a:solidFill>
                        <a:latin typeface="Calibri"/>
                      </a:endParaRPr>
                    </a:p>
                  </a:txBody>
                  <a:tcPr marL="7844" marR="7844" marT="7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0D620E32-2CCD-352F-B8C7-530CC4DBACE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C9E7415A-0B9C-E8AB-6B47-24212D84D673}"/>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11658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Saudi Armed Forces Special Service (SAFSS)</a:t>
            </a:r>
            <a:endParaRPr lang="en-US" sz="3600" b="1" dirty="0">
              <a:solidFill>
                <a:srgbClr val="FF0000"/>
              </a:solidFill>
            </a:endParaRPr>
          </a:p>
        </p:txBody>
      </p:sp>
      <p:sp>
        <p:nvSpPr>
          <p:cNvPr id="3" name="Content Placeholder 2"/>
          <p:cNvSpPr>
            <a:spLocks noGrp="1"/>
          </p:cNvSpPr>
          <p:nvPr>
            <p:ph sz="half" idx="1"/>
          </p:nvPr>
        </p:nvSpPr>
        <p:spPr>
          <a:xfrm>
            <a:off x="227012" y="1447800"/>
            <a:ext cx="11430000" cy="4419600"/>
          </a:xfrm>
        </p:spPr>
        <p:txBody>
          <a:bodyPr>
            <a:noAutofit/>
          </a:bodyPr>
          <a:lstStyle/>
          <a:p>
            <a:pPr>
              <a:buNone/>
            </a:pPr>
            <a:r>
              <a:rPr lang="en-US" dirty="0">
                <a:latin typeface="+mj-lt"/>
              </a:rPr>
              <a:t>	</a:t>
            </a:r>
            <a:r>
              <a:rPr lang="en-US" dirty="0"/>
              <a:t> </a:t>
            </a:r>
            <a:r>
              <a:rPr lang="en-US" dirty="0">
                <a:latin typeface="+mj-lt"/>
              </a:rPr>
              <a:t>This special service is designated for </a:t>
            </a:r>
            <a:r>
              <a:rPr lang="en-US" dirty="0">
                <a:solidFill>
                  <a:schemeClr val="accent3">
                    <a:lumMod val="75000"/>
                  </a:schemeClr>
                </a:solidFill>
                <a:latin typeface="+mj-lt"/>
              </a:rPr>
              <a:t>our </a:t>
            </a:r>
            <a:r>
              <a:rPr lang="en-US" b="1" i="1" dirty="0">
                <a:solidFill>
                  <a:srgbClr val="FF0000"/>
                </a:solidFill>
                <a:latin typeface="+mj-lt"/>
              </a:rPr>
              <a:t>SMSA Service Centers </a:t>
            </a:r>
            <a:r>
              <a:rPr lang="en-US" dirty="0">
                <a:latin typeface="+mj-lt"/>
              </a:rPr>
              <a:t>which support and enable </a:t>
            </a:r>
            <a:r>
              <a:rPr lang="en-US" b="1" i="1" dirty="0">
                <a:solidFill>
                  <a:srgbClr val="FF0000"/>
                </a:solidFill>
                <a:latin typeface="+mj-lt"/>
              </a:rPr>
              <a:t>Saudi Military troops</a:t>
            </a:r>
            <a:r>
              <a:rPr lang="en-US" dirty="0">
                <a:latin typeface="+mj-lt"/>
              </a:rPr>
              <a:t> serving in </a:t>
            </a:r>
            <a:r>
              <a:rPr lang="en-US" b="1" i="1" dirty="0">
                <a:solidFill>
                  <a:srgbClr val="FF0000"/>
                </a:solidFill>
                <a:latin typeface="+mj-lt"/>
              </a:rPr>
              <a:t>Southern border</a:t>
            </a:r>
            <a:r>
              <a:rPr lang="en-US" dirty="0">
                <a:latin typeface="+mj-lt"/>
              </a:rPr>
              <a:t> at the below </a:t>
            </a:r>
            <a:r>
              <a:rPr lang="en-US" b="1" i="1" dirty="0">
                <a:solidFill>
                  <a:srgbClr val="FF0000"/>
                </a:solidFill>
                <a:latin typeface="+mj-lt"/>
              </a:rPr>
              <a:t>mentioned 7 cities</a:t>
            </a:r>
            <a:r>
              <a:rPr lang="en-US" dirty="0">
                <a:latin typeface="+mj-lt"/>
              </a:rPr>
              <a:t> and their family members to send and receive shipments through our SSCs with lower transportation fees to be collected. This is </a:t>
            </a:r>
            <a:r>
              <a:rPr lang="en-US" b="1" i="1" dirty="0">
                <a:solidFill>
                  <a:srgbClr val="FF0000"/>
                </a:solidFill>
                <a:latin typeface="+mj-lt"/>
              </a:rPr>
              <a:t>Service Center-to-Service Center only. Docs &amp; Non-Docs</a:t>
            </a:r>
            <a:endParaRPr lang="en-US" dirty="0">
              <a:solidFill>
                <a:srgbClr val="FF0000"/>
              </a:solidFill>
              <a:latin typeface="+mj-lt"/>
            </a:endParaRPr>
          </a:p>
          <a:p>
            <a:r>
              <a:rPr lang="en-US" b="1" dirty="0">
                <a:latin typeface="+mj-lt"/>
              </a:rPr>
              <a:t>Weight Info:  </a:t>
            </a:r>
            <a:r>
              <a:rPr lang="en-US" b="1" i="1" dirty="0">
                <a:solidFill>
                  <a:srgbClr val="FF0000"/>
                </a:solidFill>
                <a:latin typeface="+mj-lt"/>
              </a:rPr>
              <a:t>No limit but fixed rated from 1-25 </a:t>
            </a:r>
            <a:r>
              <a:rPr lang="en-US" b="1" i="1" dirty="0" err="1">
                <a:solidFill>
                  <a:srgbClr val="FF0000"/>
                </a:solidFill>
                <a:latin typeface="+mj-lt"/>
              </a:rPr>
              <a:t>kgs</a:t>
            </a:r>
            <a:endParaRPr lang="en-US" b="1" i="1" dirty="0">
              <a:solidFill>
                <a:srgbClr val="FF0000"/>
              </a:solidFill>
              <a:latin typeface="+mj-lt"/>
            </a:endParaRP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i="1" dirty="0">
                <a:solidFill>
                  <a:srgbClr val="FF0000"/>
                </a:solidFill>
                <a:latin typeface="+mj-lt"/>
              </a:rPr>
              <a:t>Envelope, Pak or Customer’s Packaging</a:t>
            </a:r>
          </a:p>
          <a:p>
            <a:r>
              <a:rPr lang="en-US" b="1" dirty="0">
                <a:latin typeface="+mj-lt"/>
              </a:rPr>
              <a:t>Cities Served:</a:t>
            </a:r>
            <a:br>
              <a:rPr lang="en-US" dirty="0"/>
            </a:br>
            <a:r>
              <a:rPr lang="en-US" dirty="0">
                <a:solidFill>
                  <a:srgbClr val="FF0000"/>
                </a:solidFill>
              </a:rPr>
              <a:t>1. </a:t>
            </a:r>
            <a:r>
              <a:rPr lang="en-US" dirty="0" err="1">
                <a:solidFill>
                  <a:srgbClr val="FF0000"/>
                </a:solidFill>
                <a:latin typeface="+mj-lt"/>
              </a:rPr>
              <a:t>Najran</a:t>
            </a:r>
            <a:r>
              <a:rPr lang="en-US" dirty="0">
                <a:solidFill>
                  <a:srgbClr val="FF0000"/>
                </a:solidFill>
                <a:latin typeface="+mj-lt"/>
              </a:rPr>
              <a:t> (3 RSCs)			</a:t>
            </a:r>
          </a:p>
          <a:p>
            <a:pPr lvl="0">
              <a:buNone/>
            </a:pPr>
            <a:r>
              <a:rPr lang="en-US" dirty="0">
                <a:solidFill>
                  <a:srgbClr val="FF0000"/>
                </a:solidFill>
                <a:latin typeface="+mj-lt"/>
              </a:rPr>
              <a:t>	2. </a:t>
            </a:r>
            <a:r>
              <a:rPr lang="en-US" dirty="0" err="1">
                <a:solidFill>
                  <a:srgbClr val="FF0000"/>
                </a:solidFill>
                <a:latin typeface="+mj-lt"/>
              </a:rPr>
              <a:t>Jazan</a:t>
            </a:r>
            <a:r>
              <a:rPr lang="en-US" dirty="0">
                <a:solidFill>
                  <a:srgbClr val="FF0000"/>
                </a:solidFill>
                <a:latin typeface="+mj-lt"/>
              </a:rPr>
              <a:t>  (3 RSCs)</a:t>
            </a:r>
          </a:p>
          <a:p>
            <a:pPr lvl="0">
              <a:buNone/>
            </a:pPr>
            <a:r>
              <a:rPr lang="en-US" dirty="0">
                <a:solidFill>
                  <a:srgbClr val="FF0000"/>
                </a:solidFill>
                <a:latin typeface="+mj-lt"/>
              </a:rPr>
              <a:t>	3. Abu  Arish (1 RSC)</a:t>
            </a:r>
          </a:p>
          <a:p>
            <a:pPr>
              <a:buNone/>
            </a:pPr>
            <a:r>
              <a:rPr lang="en-US" b="1" dirty="0">
                <a:latin typeface="+mj-lt"/>
              </a:rPr>
              <a:t>	</a:t>
            </a: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sp>
        <p:nvSpPr>
          <p:cNvPr id="8" name="TextBox 7"/>
          <p:cNvSpPr txBox="1"/>
          <p:nvPr/>
        </p:nvSpPr>
        <p:spPr>
          <a:xfrm>
            <a:off x="3732212" y="4928342"/>
            <a:ext cx="3656013" cy="2234458"/>
          </a:xfrm>
          <a:prstGeom prst="rect">
            <a:avLst/>
          </a:prstGeom>
          <a:noFill/>
        </p:spPr>
        <p:txBody>
          <a:bodyPr wrap="square" rtlCol="0">
            <a:spAutoFit/>
          </a:bodyPr>
          <a:lstStyle/>
          <a:p>
            <a:pPr lvl="0"/>
            <a:r>
              <a:rPr lang="en-US" sz="2400" i="0" dirty="0">
                <a:solidFill>
                  <a:srgbClr val="FF0000"/>
                </a:solidFill>
                <a:latin typeface="+mj-lt"/>
              </a:rPr>
              <a:t>4. </a:t>
            </a:r>
            <a:r>
              <a:rPr lang="en-US" sz="2400" i="0" dirty="0" err="1">
                <a:solidFill>
                  <a:srgbClr val="FF0000"/>
                </a:solidFill>
                <a:latin typeface="+mj-lt"/>
              </a:rPr>
              <a:t>Sabya</a:t>
            </a:r>
            <a:r>
              <a:rPr lang="en-US" sz="2400" i="0" dirty="0">
                <a:solidFill>
                  <a:srgbClr val="FF0000"/>
                </a:solidFill>
                <a:latin typeface="+mj-lt"/>
              </a:rPr>
              <a:t> (1 RSC)</a:t>
            </a:r>
          </a:p>
          <a:p>
            <a:pPr lvl="0"/>
            <a:r>
              <a:rPr lang="en-US" sz="2400" i="0" dirty="0">
                <a:solidFill>
                  <a:srgbClr val="FF0000"/>
                </a:solidFill>
                <a:latin typeface="+mj-lt"/>
              </a:rPr>
              <a:t>5. </a:t>
            </a:r>
            <a:r>
              <a:rPr lang="en-US" sz="2400" i="0" dirty="0" err="1">
                <a:solidFill>
                  <a:srgbClr val="FF0000"/>
                </a:solidFill>
                <a:latin typeface="+mj-lt"/>
              </a:rPr>
              <a:t>Samtha</a:t>
            </a:r>
            <a:r>
              <a:rPr lang="en-US" sz="2400" i="0" dirty="0">
                <a:solidFill>
                  <a:srgbClr val="FF0000"/>
                </a:solidFill>
                <a:latin typeface="+mj-lt"/>
              </a:rPr>
              <a:t> (1 RSC)</a:t>
            </a:r>
          </a:p>
          <a:p>
            <a:pPr lvl="0"/>
            <a:r>
              <a:rPr lang="en-US" sz="2400" i="0" dirty="0">
                <a:solidFill>
                  <a:srgbClr val="FF0000"/>
                </a:solidFill>
                <a:latin typeface="+mj-lt"/>
              </a:rPr>
              <a:t>6. </a:t>
            </a:r>
            <a:r>
              <a:rPr lang="en-US" sz="2400" i="0" dirty="0" err="1">
                <a:solidFill>
                  <a:srgbClr val="FF0000"/>
                </a:solidFill>
                <a:latin typeface="+mj-lt"/>
              </a:rPr>
              <a:t>Dharan</a:t>
            </a:r>
            <a:r>
              <a:rPr lang="en-US" sz="2400" i="0" dirty="0">
                <a:solidFill>
                  <a:srgbClr val="FF0000"/>
                </a:solidFill>
                <a:latin typeface="+mj-lt"/>
              </a:rPr>
              <a:t> Al </a:t>
            </a:r>
            <a:r>
              <a:rPr lang="en-US" sz="2400" i="0" dirty="0" err="1">
                <a:solidFill>
                  <a:srgbClr val="FF0000"/>
                </a:solidFill>
                <a:latin typeface="+mj-lt"/>
              </a:rPr>
              <a:t>Janoub</a:t>
            </a:r>
            <a:r>
              <a:rPr lang="en-US" sz="2400" i="0" dirty="0">
                <a:solidFill>
                  <a:srgbClr val="FF0000"/>
                </a:solidFill>
                <a:latin typeface="+mj-lt"/>
              </a:rPr>
              <a:t> (1 RSC)</a:t>
            </a:r>
          </a:p>
          <a:p>
            <a:r>
              <a:rPr lang="en-US" sz="2400" i="0" dirty="0">
                <a:solidFill>
                  <a:srgbClr val="FF0000"/>
                </a:solidFill>
                <a:latin typeface="+mj-lt"/>
              </a:rPr>
              <a:t>7. Ad </a:t>
            </a:r>
            <a:r>
              <a:rPr lang="en-US" sz="2400" i="0" dirty="0" err="1">
                <a:solidFill>
                  <a:srgbClr val="FF0000"/>
                </a:solidFill>
                <a:latin typeface="+mj-lt"/>
              </a:rPr>
              <a:t>Dayer</a:t>
            </a:r>
            <a:r>
              <a:rPr lang="en-US" sz="2400" i="0" dirty="0">
                <a:solidFill>
                  <a:srgbClr val="FF0000"/>
                </a:solidFill>
                <a:latin typeface="+mj-lt"/>
              </a:rPr>
              <a:t> (1 RSC)</a:t>
            </a:r>
            <a:endParaRPr lang="en-US" sz="2400" b="1" i="0" dirty="0">
              <a:solidFill>
                <a:srgbClr val="FF0000"/>
              </a:solidFill>
              <a:latin typeface="+mj-lt"/>
            </a:endParaRPr>
          </a:p>
          <a:p>
            <a:endParaRPr lang="en-US" sz="2400" dirty="0">
              <a:latin typeface="+mj-lt"/>
            </a:endParaRPr>
          </a:p>
        </p:txBody>
      </p:sp>
      <p:pic>
        <p:nvPicPr>
          <p:cNvPr id="10" name="Picture 9" descr="Saudi Armed Forces.jpg"/>
          <p:cNvPicPr>
            <a:picLocks noChangeAspect="1"/>
          </p:cNvPicPr>
          <p:nvPr/>
        </p:nvPicPr>
        <p:blipFill>
          <a:blip r:embed="rId3" cstate="print"/>
          <a:stretch>
            <a:fillRect/>
          </a:stretch>
        </p:blipFill>
        <p:spPr>
          <a:xfrm>
            <a:off x="7897812" y="3581400"/>
            <a:ext cx="3959225" cy="2209800"/>
          </a:xfrm>
          <a:prstGeom prst="rect">
            <a:avLst/>
          </a:prstGeom>
        </p:spPr>
      </p:pic>
      <p:sp>
        <p:nvSpPr>
          <p:cNvPr id="4" name="TextBox 3">
            <a:extLst>
              <a:ext uri="{FF2B5EF4-FFF2-40B4-BE49-F238E27FC236}">
                <a16:creationId xmlns:a16="http://schemas.microsoft.com/office/drawing/2014/main" id="{0C5BD2B8-9E1B-CF23-76EF-0EFBB98C312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260E450C-7E3B-E091-FA02-E4402F72FC50}"/>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11658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Saudi Armed Forces Special Service (SAFSS)</a:t>
            </a:r>
            <a:endParaRPr lang="en-US" sz="3600" b="1" dirty="0">
              <a:solidFill>
                <a:srgbClr val="FF0000"/>
              </a:solidFill>
            </a:endParaRPr>
          </a:p>
        </p:txBody>
      </p:sp>
      <p:graphicFrame>
        <p:nvGraphicFramePr>
          <p:cNvPr id="9" name="Diagram 8"/>
          <p:cNvGraphicFramePr/>
          <p:nvPr/>
        </p:nvGraphicFramePr>
        <p:xfrm>
          <a:off x="303212" y="1447800"/>
          <a:ext cx="113538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912812" y="5867400"/>
            <a:ext cx="9601200" cy="1255728"/>
          </a:xfrm>
          <a:prstGeom prst="rect">
            <a:avLst/>
          </a:prstGeom>
          <a:noFill/>
        </p:spPr>
        <p:txBody>
          <a:bodyPr wrap="square" rtlCol="0">
            <a:spAutoFit/>
          </a:bodyPr>
          <a:lstStyle/>
          <a:p>
            <a:pPr lvl="0"/>
            <a:r>
              <a:rPr lang="en-US" dirty="0">
                <a:solidFill>
                  <a:srgbClr val="FF0000"/>
                </a:solidFill>
              </a:rPr>
              <a:t>*** Reminder not to obtain copy of the SAFS and Saudi ID but ensure to record the Saudi National ID number in the shipper’s from 7 authorized sending cities or Receiver’s from all cities other than these 7 cities. </a:t>
            </a:r>
          </a:p>
          <a:p>
            <a:endParaRPr lang="en-US" dirty="0">
              <a:solidFill>
                <a:srgbClr val="FF0000"/>
              </a:solidFill>
            </a:endParaRPr>
          </a:p>
        </p:txBody>
      </p:sp>
      <p:sp>
        <p:nvSpPr>
          <p:cNvPr id="3" name="TextBox 2">
            <a:extLst>
              <a:ext uri="{FF2B5EF4-FFF2-40B4-BE49-F238E27FC236}">
                <a16:creationId xmlns:a16="http://schemas.microsoft.com/office/drawing/2014/main" id="{E9A1C56E-E915-CEFC-E7E1-11E7FA62F50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92F53F41-5987-F444-F100-7B9AE3643A8C}"/>
              </a:ext>
            </a:extLst>
          </p:cNvPr>
          <p:cNvPicPr>
            <a:picLocks noChangeAspect="1" noChangeArrowheads="1"/>
          </p:cNvPicPr>
          <p:nvPr/>
        </p:nvPicPr>
        <p:blipFill>
          <a:blip r:embed="rId8"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strVal val="#ppt_w*0.70"/>
                                          </p:val>
                                        </p:tav>
                                        <p:tav tm="100000">
                                          <p:val>
                                            <p:strVal val="#ppt_w"/>
                                          </p:val>
                                        </p:tav>
                                      </p:tavLst>
                                    </p:anim>
                                    <p:anim calcmode="lin" valueType="num">
                                      <p:cBhvr>
                                        <p:cTn id="18" dur="500" fill="hold"/>
                                        <p:tgtEl>
                                          <p:spTgt spid="12"/>
                                        </p:tgtEl>
                                        <p:attrNameLst>
                                          <p:attrName>ppt_h</p:attrName>
                                        </p:attrNameLst>
                                      </p:cBhvr>
                                      <p:tavLst>
                                        <p:tav tm="0">
                                          <p:val>
                                            <p:strVal val="#ppt_h"/>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11658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Saudi Armed Forces Special Service (SAFSS)</a:t>
            </a:r>
            <a:endParaRPr lang="en-US" sz="3600" b="1" dirty="0">
              <a:solidFill>
                <a:srgbClr val="FF0000"/>
              </a:solidFill>
            </a:endParaRPr>
          </a:p>
        </p:txBody>
      </p:sp>
      <p:graphicFrame>
        <p:nvGraphicFramePr>
          <p:cNvPr id="11" name="Diagram 10"/>
          <p:cNvGraphicFramePr/>
          <p:nvPr/>
        </p:nvGraphicFramePr>
        <p:xfrm>
          <a:off x="608012" y="1752600"/>
          <a:ext cx="108204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12812" y="5638800"/>
            <a:ext cx="9601200" cy="1255728"/>
          </a:xfrm>
          <a:prstGeom prst="rect">
            <a:avLst/>
          </a:prstGeom>
          <a:noFill/>
        </p:spPr>
        <p:txBody>
          <a:bodyPr wrap="square" rtlCol="0">
            <a:spAutoFit/>
          </a:bodyPr>
          <a:lstStyle/>
          <a:p>
            <a:pPr lvl="0"/>
            <a:r>
              <a:rPr lang="en-US" dirty="0">
                <a:solidFill>
                  <a:srgbClr val="FF0000"/>
                </a:solidFill>
              </a:rPr>
              <a:t>*** Reminder not to obtain copy of the SAFS and Saudi ID but ensure to record the Saudi National ID number in the shipper’s from 7 authorized sending cities or Receiver’s from all cities other than these 7 cities. </a:t>
            </a:r>
          </a:p>
          <a:p>
            <a:endParaRPr lang="en-US" dirty="0">
              <a:solidFill>
                <a:srgbClr val="FF0000"/>
              </a:solidFill>
            </a:endParaRPr>
          </a:p>
        </p:txBody>
      </p:sp>
      <p:sp>
        <p:nvSpPr>
          <p:cNvPr id="3" name="TextBox 2">
            <a:extLst>
              <a:ext uri="{FF2B5EF4-FFF2-40B4-BE49-F238E27FC236}">
                <a16:creationId xmlns:a16="http://schemas.microsoft.com/office/drawing/2014/main" id="{82C498A9-2193-F948-B78D-F0C1859C086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8820D152-5703-495E-F4DA-E56591545C6F}"/>
              </a:ext>
            </a:extLst>
          </p:cNvPr>
          <p:cNvPicPr>
            <a:picLocks noChangeAspect="1" noChangeArrowheads="1"/>
          </p:cNvPicPr>
          <p:nvPr/>
        </p:nvPicPr>
        <p:blipFill>
          <a:blip r:embed="rId8"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0.7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854315"/>
            <a:ext cx="116586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Saudi Armed Forces Special Service (SAFSS) Rates</a:t>
            </a:r>
            <a:endParaRPr lang="en-US" sz="3600" dirty="0">
              <a:solidFill>
                <a:srgbClr val="7030A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4469129"/>
              </p:ext>
            </p:extLst>
          </p:nvPr>
        </p:nvGraphicFramePr>
        <p:xfrm>
          <a:off x="379412" y="2209800"/>
          <a:ext cx="11506199" cy="3509899"/>
        </p:xfrm>
        <a:graphic>
          <a:graphicData uri="http://schemas.openxmlformats.org/drawingml/2006/table">
            <a:tbl>
              <a:tblPr/>
              <a:tblGrid>
                <a:gridCol w="5689879">
                  <a:extLst>
                    <a:ext uri="{9D8B030D-6E8A-4147-A177-3AD203B41FA5}">
                      <a16:colId xmlns:a16="http://schemas.microsoft.com/office/drawing/2014/main" val="20000"/>
                    </a:ext>
                  </a:extLst>
                </a:gridCol>
                <a:gridCol w="2560445">
                  <a:extLst>
                    <a:ext uri="{9D8B030D-6E8A-4147-A177-3AD203B41FA5}">
                      <a16:colId xmlns:a16="http://schemas.microsoft.com/office/drawing/2014/main" val="20001"/>
                    </a:ext>
                  </a:extLst>
                </a:gridCol>
                <a:gridCol w="3255875">
                  <a:extLst>
                    <a:ext uri="{9D8B030D-6E8A-4147-A177-3AD203B41FA5}">
                      <a16:colId xmlns:a16="http://schemas.microsoft.com/office/drawing/2014/main" val="20002"/>
                    </a:ext>
                  </a:extLst>
                </a:gridCol>
              </a:tblGrid>
              <a:tr h="771525">
                <a:tc>
                  <a:txBody>
                    <a:bodyPr/>
                    <a:lstStyle/>
                    <a:p>
                      <a:pPr marL="0" marR="0" algn="ctr">
                        <a:lnSpc>
                          <a:spcPct val="115000"/>
                        </a:lnSpc>
                        <a:spcBef>
                          <a:spcPts val="0"/>
                        </a:spcBef>
                        <a:spcAft>
                          <a:spcPts val="0"/>
                        </a:spcAft>
                      </a:pPr>
                      <a:r>
                        <a:rPr lang="en-GB" sz="3200" b="1" dirty="0">
                          <a:solidFill>
                            <a:srgbClr val="000000"/>
                          </a:solidFill>
                          <a:latin typeface="Calibri"/>
                          <a:ea typeface="Times New Roman"/>
                          <a:cs typeface="Calibri"/>
                        </a:rPr>
                        <a:t>SAFSS Rates</a:t>
                      </a:r>
                      <a:endParaRPr lang="en-US" sz="32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marL="0" marR="0" algn="ctr">
                        <a:lnSpc>
                          <a:spcPct val="115000"/>
                        </a:lnSpc>
                        <a:spcBef>
                          <a:spcPts val="0"/>
                        </a:spcBef>
                        <a:spcAft>
                          <a:spcPts val="0"/>
                        </a:spcAft>
                      </a:pPr>
                      <a:r>
                        <a:rPr lang="en-GB" sz="3200" b="1" dirty="0">
                          <a:solidFill>
                            <a:srgbClr val="000000"/>
                          </a:solidFill>
                          <a:latin typeface="Calibri"/>
                          <a:ea typeface="Times New Roman"/>
                          <a:cs typeface="Calibri"/>
                        </a:rPr>
                        <a:t>Net Rate (Including VAT)</a:t>
                      </a:r>
                      <a:endParaRPr lang="en-US" sz="32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marL="0" marR="0" algn="ctr">
                        <a:lnSpc>
                          <a:spcPct val="115000"/>
                        </a:lnSpc>
                        <a:spcBef>
                          <a:spcPts val="0"/>
                        </a:spcBef>
                        <a:spcAft>
                          <a:spcPts val="0"/>
                        </a:spcAft>
                      </a:pPr>
                      <a:r>
                        <a:rPr lang="en-GB" sz="3200" b="1" dirty="0">
                          <a:solidFill>
                            <a:srgbClr val="000000"/>
                          </a:solidFill>
                          <a:latin typeface="Calibri"/>
                          <a:ea typeface="Times New Roman"/>
                          <a:cs typeface="Calibri"/>
                        </a:rPr>
                        <a:t>Per Additional 1-kg</a:t>
                      </a:r>
                      <a:endParaRPr lang="en-US" sz="32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0"/>
                  </a:ext>
                </a:extLst>
              </a:tr>
              <a:tr h="771525">
                <a:tc>
                  <a:txBody>
                    <a:bodyPr/>
                    <a:lstStyle/>
                    <a:p>
                      <a:pPr marL="0" marR="0" algn="ctr">
                        <a:lnSpc>
                          <a:spcPct val="115000"/>
                        </a:lnSpc>
                        <a:spcBef>
                          <a:spcPts val="0"/>
                        </a:spcBef>
                        <a:spcAft>
                          <a:spcPts val="0"/>
                        </a:spcAft>
                      </a:pPr>
                      <a:r>
                        <a:rPr lang="en-GB" sz="3200" b="1" dirty="0">
                          <a:solidFill>
                            <a:srgbClr val="FFFFFF"/>
                          </a:solidFill>
                          <a:latin typeface="Calibri"/>
                          <a:ea typeface="Times New Roman"/>
                          <a:cs typeface="Calibri"/>
                        </a:rPr>
                        <a:t>Documents &amp; Non-Documents 1 – 25 kgs</a:t>
                      </a:r>
                      <a:endParaRPr lang="en-US" sz="32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15000"/>
                        </a:lnSpc>
                        <a:spcBef>
                          <a:spcPts val="0"/>
                        </a:spcBef>
                        <a:spcAft>
                          <a:spcPts val="0"/>
                        </a:spcAft>
                      </a:pPr>
                      <a:r>
                        <a:rPr lang="en-GB" sz="3200" b="1" dirty="0">
                          <a:solidFill>
                            <a:srgbClr val="000000"/>
                          </a:solidFill>
                          <a:latin typeface="Calibri"/>
                          <a:ea typeface="Times New Roman"/>
                          <a:cs typeface="Calibri"/>
                        </a:rPr>
                        <a:t>60 SAR</a:t>
                      </a:r>
                      <a:endParaRPr lang="en-US" sz="32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3200" b="1">
                          <a:solidFill>
                            <a:srgbClr val="000000"/>
                          </a:solidFill>
                          <a:latin typeface="Calibri"/>
                          <a:ea typeface="Times New Roman"/>
                          <a:cs typeface="Calibri"/>
                        </a:rPr>
                        <a:t>2 SAR</a:t>
                      </a:r>
                      <a:endParaRPr lang="en-US" sz="32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1525">
                <a:tc gridSpan="3">
                  <a:txBody>
                    <a:bodyPr/>
                    <a:lstStyle/>
                    <a:p>
                      <a:pPr marL="0" marR="0" algn="ctr">
                        <a:lnSpc>
                          <a:spcPct val="115000"/>
                        </a:lnSpc>
                        <a:spcBef>
                          <a:spcPts val="0"/>
                        </a:spcBef>
                        <a:spcAft>
                          <a:spcPts val="0"/>
                        </a:spcAft>
                      </a:pPr>
                      <a:r>
                        <a:rPr lang="en-GB" sz="3200" dirty="0">
                          <a:solidFill>
                            <a:srgbClr val="000000"/>
                          </a:solidFill>
                          <a:latin typeface="Calibri"/>
                          <a:ea typeface="Times New Roman"/>
                          <a:cs typeface="Calibri"/>
                        </a:rPr>
                        <a:t>Dim. Wt. Applicable</a:t>
                      </a:r>
                      <a:endParaRPr lang="en-US" sz="32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7048F24E-1B2F-DE70-97A4-8E8FC057079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4A5AC8FA-3C68-88D3-5334-2A4517461A64}"/>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228600"/>
            <a:ext cx="11658600" cy="1143000"/>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a:t>
            </a:r>
            <a:r>
              <a:rPr lang="en-US" sz="3600" b="1" dirty="0" err="1">
                <a:solidFill>
                  <a:srgbClr val="FF9933"/>
                </a:solidFill>
              </a:rPr>
              <a:t>SmartShip</a:t>
            </a:r>
            <a:endParaRPr lang="en-US" sz="3600" b="1" dirty="0">
              <a:solidFill>
                <a:srgbClr val="FF0000"/>
              </a:solidFill>
            </a:endParaRPr>
          </a:p>
        </p:txBody>
      </p:sp>
      <p:sp>
        <p:nvSpPr>
          <p:cNvPr id="3" name="Content Placeholder 2"/>
          <p:cNvSpPr>
            <a:spLocks noGrp="1"/>
          </p:cNvSpPr>
          <p:nvPr>
            <p:ph sz="half" idx="1"/>
          </p:nvPr>
        </p:nvSpPr>
        <p:spPr>
          <a:xfrm>
            <a:off x="227012" y="1371600"/>
            <a:ext cx="9601199" cy="4419600"/>
          </a:xfrm>
        </p:spPr>
        <p:txBody>
          <a:bodyPr>
            <a:noAutofit/>
          </a:bodyPr>
          <a:lstStyle/>
          <a:p>
            <a:pPr>
              <a:buClr>
                <a:srgbClr val="7030A0"/>
              </a:buClr>
              <a:buNone/>
            </a:pPr>
            <a:r>
              <a:rPr lang="en-US" sz="2200" dirty="0">
                <a:latin typeface="+mj-lt"/>
              </a:rPr>
              <a:t>	</a:t>
            </a:r>
            <a:r>
              <a:rPr lang="en-US" sz="2200" dirty="0"/>
              <a:t> </a:t>
            </a:r>
            <a:r>
              <a:rPr lang="en-US" sz="2200" b="1" dirty="0">
                <a:latin typeface="Calibri" pitchFamily="34" charset="0"/>
              </a:rPr>
              <a:t>A </a:t>
            </a:r>
            <a:r>
              <a:rPr lang="en-US" sz="2200" b="1" dirty="0">
                <a:solidFill>
                  <a:srgbClr val="FF0000"/>
                </a:solidFill>
                <a:latin typeface="Calibri" pitchFamily="34" charset="0"/>
              </a:rPr>
              <a:t>Prepaid STS (Service Center-to-Service Center) </a:t>
            </a:r>
            <a:r>
              <a:rPr lang="en-US" sz="2200" b="1" dirty="0">
                <a:latin typeface="Calibri" pitchFamily="34" charset="0"/>
              </a:rPr>
              <a:t>Service within KSA.</a:t>
            </a:r>
          </a:p>
          <a:p>
            <a:pPr>
              <a:buClr>
                <a:srgbClr val="7030A0"/>
              </a:buClr>
              <a:buNone/>
            </a:pPr>
            <a:r>
              <a:rPr lang="en-US" sz="2200" b="1" dirty="0">
                <a:solidFill>
                  <a:srgbClr val="7030A0"/>
                </a:solidFill>
                <a:latin typeface="Calibri" pitchFamily="34" charset="0"/>
              </a:rPr>
              <a:t>	This is a </a:t>
            </a:r>
            <a:r>
              <a:rPr lang="en-US" sz="2200" b="1" dirty="0">
                <a:solidFill>
                  <a:srgbClr val="FF0000"/>
                </a:solidFill>
                <a:latin typeface="Calibri" pitchFamily="34" charset="0"/>
              </a:rPr>
              <a:t>Web-based automated service </a:t>
            </a:r>
            <a:r>
              <a:rPr lang="en-US" sz="2200" b="1" dirty="0">
                <a:solidFill>
                  <a:srgbClr val="7030A0"/>
                </a:solidFill>
                <a:latin typeface="Calibri" pitchFamily="34" charset="0"/>
              </a:rPr>
              <a:t>for time sensitive </a:t>
            </a:r>
            <a:r>
              <a:rPr lang="en-US" sz="2200" b="1" dirty="0">
                <a:solidFill>
                  <a:srgbClr val="FF0000"/>
                </a:solidFill>
                <a:latin typeface="Calibri" pitchFamily="34" charset="0"/>
              </a:rPr>
              <a:t>Documents and Parcels </a:t>
            </a:r>
            <a:r>
              <a:rPr lang="en-US" sz="2200" b="1" dirty="0">
                <a:solidFill>
                  <a:srgbClr val="7030A0"/>
                </a:solidFill>
                <a:latin typeface="Calibri" pitchFamily="34" charset="0"/>
              </a:rPr>
              <a:t>to be delivered with the fastest possible transit time based on SMSA Service Center to Service Center service within </a:t>
            </a:r>
          </a:p>
          <a:p>
            <a:pPr>
              <a:buClr>
                <a:srgbClr val="7030A0"/>
              </a:buClr>
              <a:buNone/>
            </a:pPr>
            <a:r>
              <a:rPr lang="en-US" sz="2200" b="1" dirty="0">
                <a:solidFill>
                  <a:srgbClr val="7030A0"/>
                </a:solidFill>
                <a:latin typeface="Calibri" pitchFamily="34" charset="0"/>
              </a:rPr>
              <a:t>	</a:t>
            </a:r>
            <a:r>
              <a:rPr lang="en-US" sz="2200" b="1" dirty="0">
                <a:solidFill>
                  <a:srgbClr val="FF0000"/>
                </a:solidFill>
                <a:latin typeface="Calibri" pitchFamily="34" charset="0"/>
              </a:rPr>
              <a:t>1- 2 business days (</a:t>
            </a:r>
            <a:r>
              <a:rPr lang="en-US" sz="2200" b="1" dirty="0">
                <a:solidFill>
                  <a:srgbClr val="FF0000"/>
                </a:solidFill>
                <a:latin typeface="Calibri" pitchFamily="34" charset="0"/>
                <a:hlinkClick r:id="rId3"/>
              </a:rPr>
              <a:t>www.smartship.com</a:t>
            </a:r>
            <a:r>
              <a:rPr lang="en-US" sz="2200" b="1" dirty="0">
                <a:solidFill>
                  <a:srgbClr val="FF0000"/>
                </a:solidFill>
                <a:latin typeface="Calibri" pitchFamily="34" charset="0"/>
              </a:rPr>
              <a:t>)</a:t>
            </a:r>
          </a:p>
          <a:p>
            <a:r>
              <a:rPr lang="en-US" sz="2200" b="1" dirty="0">
                <a:latin typeface="+mj-lt"/>
              </a:rPr>
              <a:t>Weight Info:  </a:t>
            </a:r>
            <a:r>
              <a:rPr lang="en-US" sz="2200" b="1" i="1" dirty="0">
                <a:solidFill>
                  <a:srgbClr val="FF0000"/>
                </a:solidFill>
                <a:latin typeface="+mj-lt"/>
              </a:rPr>
              <a:t>categorized into less than 5kgs., 10 </a:t>
            </a:r>
            <a:r>
              <a:rPr lang="en-US" sz="2200" b="1" i="1" dirty="0" err="1">
                <a:solidFill>
                  <a:srgbClr val="FF0000"/>
                </a:solidFill>
                <a:latin typeface="+mj-lt"/>
              </a:rPr>
              <a:t>kgs</a:t>
            </a:r>
            <a:r>
              <a:rPr lang="en-US" sz="2200" b="1" i="1" dirty="0">
                <a:solidFill>
                  <a:srgbClr val="FF0000"/>
                </a:solidFill>
                <a:latin typeface="+mj-lt"/>
              </a:rPr>
              <a:t>., 20 </a:t>
            </a:r>
            <a:r>
              <a:rPr lang="en-US" sz="2200" b="1" i="1" dirty="0" err="1">
                <a:solidFill>
                  <a:srgbClr val="FF0000"/>
                </a:solidFill>
                <a:latin typeface="+mj-lt"/>
              </a:rPr>
              <a:t>kgs</a:t>
            </a:r>
            <a:r>
              <a:rPr lang="en-US" sz="2200" b="1" i="1" dirty="0">
                <a:solidFill>
                  <a:srgbClr val="FF0000"/>
                </a:solidFill>
                <a:latin typeface="+mj-lt"/>
              </a:rPr>
              <a:t>., 		30 </a:t>
            </a:r>
            <a:r>
              <a:rPr lang="en-US" sz="2200" b="1" i="1" dirty="0" err="1">
                <a:solidFill>
                  <a:srgbClr val="FF0000"/>
                </a:solidFill>
                <a:latin typeface="+mj-lt"/>
              </a:rPr>
              <a:t>kgs</a:t>
            </a:r>
            <a:r>
              <a:rPr lang="en-US" sz="2200" b="1" i="1" dirty="0">
                <a:solidFill>
                  <a:srgbClr val="FF0000"/>
                </a:solidFill>
                <a:latin typeface="+mj-lt"/>
              </a:rPr>
              <a:t>.</a:t>
            </a:r>
          </a:p>
          <a:p>
            <a:r>
              <a:rPr lang="en-US" sz="2200" b="1" dirty="0">
                <a:latin typeface="+mj-lt"/>
              </a:rPr>
              <a:t>Insurance:	</a:t>
            </a:r>
            <a:r>
              <a:rPr lang="en-US" sz="2200" b="1" i="1" dirty="0">
                <a:solidFill>
                  <a:srgbClr val="FF0000"/>
                </a:solidFill>
                <a:latin typeface="+mj-lt"/>
              </a:rPr>
              <a:t> 2% of Declared Value for Customs</a:t>
            </a:r>
          </a:p>
          <a:p>
            <a:r>
              <a:rPr lang="en-US" sz="2200" b="1" dirty="0">
                <a:latin typeface="+mj-lt"/>
              </a:rPr>
              <a:t>SMSA Packaging: </a:t>
            </a:r>
            <a:r>
              <a:rPr lang="en-US" sz="2200" b="1" i="1" dirty="0">
                <a:solidFill>
                  <a:srgbClr val="FF0000"/>
                </a:solidFill>
                <a:latin typeface="+mj-lt"/>
              </a:rPr>
              <a:t>Customer’s Own Packaging</a:t>
            </a:r>
          </a:p>
          <a:p>
            <a:r>
              <a:rPr lang="en-US" sz="2200" b="1" dirty="0">
                <a:latin typeface="+mj-lt"/>
              </a:rPr>
              <a:t>Cities Served: </a:t>
            </a:r>
            <a:r>
              <a:rPr lang="en-US" sz="2200" b="1" i="1" dirty="0">
                <a:solidFill>
                  <a:srgbClr val="FF0000"/>
                </a:solidFill>
                <a:latin typeface="+mj-lt"/>
              </a:rPr>
              <a:t>SMSA Served Cities (Refer to Cities Served)</a:t>
            </a:r>
            <a:endParaRPr lang="en-US" sz="2200" b="1" dirty="0">
              <a:latin typeface="+mj-lt"/>
            </a:endParaRPr>
          </a:p>
          <a:p>
            <a:pPr>
              <a:buNone/>
            </a:pPr>
            <a:r>
              <a:rPr lang="en-US" sz="2200" b="1" i="1" dirty="0">
                <a:solidFill>
                  <a:srgbClr val="FF0000"/>
                </a:solidFill>
                <a:latin typeface="+mj-lt"/>
              </a:rPr>
              <a:t>	more than 250 Retail Service Centers</a:t>
            </a:r>
          </a:p>
          <a:p>
            <a:r>
              <a:rPr lang="en-US" sz="2200" b="1" dirty="0">
                <a:latin typeface="+mj-lt"/>
              </a:rPr>
              <a:t>Commitment Time: </a:t>
            </a:r>
          </a:p>
          <a:p>
            <a:pPr>
              <a:buNone/>
            </a:pPr>
            <a:r>
              <a:rPr lang="en-US" sz="2200" b="1" dirty="0">
                <a:latin typeface="+mj-lt"/>
              </a:rPr>
              <a:t>	 </a:t>
            </a:r>
            <a:r>
              <a:rPr lang="en-US" sz="2200" b="1" i="1" dirty="0">
                <a:solidFill>
                  <a:srgbClr val="FF0000"/>
                </a:solidFill>
                <a:latin typeface="+mj-lt"/>
              </a:rPr>
              <a:t>1 – 2 Business days pick up from RSC</a:t>
            </a:r>
          </a:p>
          <a:p>
            <a:pPr>
              <a:buNone/>
            </a:pPr>
            <a:r>
              <a:rPr lang="en-US" sz="2200" b="1" dirty="0">
                <a:latin typeface="+mj-lt"/>
              </a:rPr>
              <a:t>	</a:t>
            </a:r>
            <a:r>
              <a:rPr lang="en-US" sz="2200" b="1" i="1" dirty="0">
                <a:solidFill>
                  <a:srgbClr val="FF0000"/>
                </a:solidFill>
              </a:rPr>
              <a:t> </a:t>
            </a:r>
            <a:r>
              <a:rPr lang="en-US" sz="2200" b="1" i="1" dirty="0">
                <a:solidFill>
                  <a:srgbClr val="FF0000"/>
                </a:solidFill>
                <a:latin typeface="+mj-lt"/>
              </a:rPr>
              <a:t>** Purchase limit for AWBs is SAR 26,000</a:t>
            </a:r>
          </a:p>
          <a:p>
            <a:pPr>
              <a:buNone/>
            </a:pPr>
            <a:endParaRPr lang="en-US" sz="2200" b="1" dirty="0">
              <a:latin typeface="+mj-lt"/>
            </a:endParaRPr>
          </a:p>
          <a:p>
            <a:endParaRPr lang="en-US" sz="2200" dirty="0">
              <a:latin typeface="+mj-lt"/>
            </a:endParaRPr>
          </a:p>
          <a:p>
            <a:endParaRPr lang="en-US" sz="2200" dirty="0">
              <a:latin typeface="+mj-lt"/>
            </a:endParaRPr>
          </a:p>
        </p:txBody>
      </p:sp>
      <p:pic>
        <p:nvPicPr>
          <p:cNvPr id="6" name="Picture 5" descr="Smartship Logo.JPG"/>
          <p:cNvPicPr>
            <a:picLocks noChangeAspect="1"/>
          </p:cNvPicPr>
          <p:nvPr/>
        </p:nvPicPr>
        <p:blipFill>
          <a:blip r:embed="rId4" cstate="print"/>
          <a:stretch>
            <a:fillRect/>
          </a:stretch>
        </p:blipFill>
        <p:spPr>
          <a:xfrm>
            <a:off x="7913909" y="2698409"/>
            <a:ext cx="4274916" cy="1103655"/>
          </a:xfrm>
          <a:prstGeom prst="rect">
            <a:avLst/>
          </a:prstGeom>
        </p:spPr>
      </p:pic>
      <p:sp>
        <p:nvSpPr>
          <p:cNvPr id="4" name="TextBox 3">
            <a:extLst>
              <a:ext uri="{FF2B5EF4-FFF2-40B4-BE49-F238E27FC236}">
                <a16:creationId xmlns:a16="http://schemas.microsoft.com/office/drawing/2014/main" id="{C4D6F0F2-BF58-A56F-03E2-04DF8ECD030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942C9AD5-D37C-BF4C-1C83-2C3200C84EA5}"/>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pic>
        <p:nvPicPr>
          <p:cNvPr id="95233" name="Picture 1" descr="D:\Documents\2018 Projects\ISO 10015\Training Materials Revised\SGO\Pics\SMSA Smartship.png"/>
          <p:cNvPicPr>
            <a:picLocks noChangeAspect="1" noChangeArrowheads="1"/>
          </p:cNvPicPr>
          <p:nvPr/>
        </p:nvPicPr>
        <p:blipFill>
          <a:blip r:embed="rId6" cstate="print"/>
          <a:srcRect/>
          <a:stretch>
            <a:fillRect/>
          </a:stretch>
        </p:blipFill>
        <p:spPr bwMode="auto">
          <a:xfrm>
            <a:off x="7618412" y="3946529"/>
            <a:ext cx="3748158" cy="228600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95233"/>
                                        </p:tgtEl>
                                        <p:attrNameLst>
                                          <p:attrName>style.visibility</p:attrName>
                                        </p:attrNameLst>
                                      </p:cBhvr>
                                      <p:to>
                                        <p:strVal val="visible"/>
                                      </p:to>
                                    </p:set>
                                    <p:anim calcmode="lin" valueType="num">
                                      <p:cBhvr>
                                        <p:cTn id="35" dur="500" fill="hold"/>
                                        <p:tgtEl>
                                          <p:spTgt spid="95233"/>
                                        </p:tgtEl>
                                        <p:attrNameLst>
                                          <p:attrName>ppt_w</p:attrName>
                                        </p:attrNameLst>
                                      </p:cBhvr>
                                      <p:tavLst>
                                        <p:tav tm="0">
                                          <p:val>
                                            <p:fltVal val="0"/>
                                          </p:val>
                                        </p:tav>
                                        <p:tav tm="100000">
                                          <p:val>
                                            <p:strVal val="#ppt_w"/>
                                          </p:val>
                                        </p:tav>
                                      </p:tavLst>
                                    </p:anim>
                                    <p:anim calcmode="lin" valueType="num">
                                      <p:cBhvr>
                                        <p:cTn id="36" dur="500" fill="hold"/>
                                        <p:tgtEl>
                                          <p:spTgt spid="95233"/>
                                        </p:tgtEl>
                                        <p:attrNameLst>
                                          <p:attrName>ppt_h</p:attrName>
                                        </p:attrNameLst>
                                      </p:cBhvr>
                                      <p:tavLst>
                                        <p:tav tm="0">
                                          <p:val>
                                            <p:fltVal val="0"/>
                                          </p:val>
                                        </p:tav>
                                        <p:tav tm="100000">
                                          <p:val>
                                            <p:strVal val="#ppt_h"/>
                                          </p:val>
                                        </p:tav>
                                      </p:tavLst>
                                    </p:anim>
                                    <p:animEffect transition="in" filter="fade">
                                      <p:cBhvr>
                                        <p:cTn id="37" dur="500"/>
                                        <p:tgtEl>
                                          <p:spTgt spid="952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500"/>
                                        <p:tgtEl>
                                          <p:spTgt spid="3">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500"/>
                                        <p:tgtEl>
                                          <p:spTgt spid="3">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fade">
                                      <p:cBhvr>
                                        <p:cTn id="7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856488"/>
            <a:ext cx="56388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a:t>
            </a:r>
            <a:r>
              <a:rPr lang="en-US" sz="3600" b="1" dirty="0" err="1">
                <a:solidFill>
                  <a:srgbClr val="FF9933"/>
                </a:solidFill>
              </a:rPr>
              <a:t>SmartShip</a:t>
            </a:r>
            <a:r>
              <a:rPr lang="en-US" sz="3600" b="1" dirty="0">
                <a:solidFill>
                  <a:srgbClr val="FF9933"/>
                </a:solidFill>
              </a:rPr>
              <a:t> Rates</a:t>
            </a:r>
            <a:endParaRPr lang="en-US" sz="3600" dirty="0">
              <a:solidFill>
                <a:srgbClr val="7030A0"/>
              </a:solidFill>
            </a:endParaRPr>
          </a:p>
        </p:txBody>
      </p:sp>
      <p:graphicFrame>
        <p:nvGraphicFramePr>
          <p:cNvPr id="6" name="Table 5"/>
          <p:cNvGraphicFramePr>
            <a:graphicFrameLocks noGrp="1"/>
          </p:cNvGraphicFramePr>
          <p:nvPr/>
        </p:nvGraphicFramePr>
        <p:xfrm>
          <a:off x="531810" y="1752599"/>
          <a:ext cx="10820401" cy="4033794"/>
        </p:xfrm>
        <a:graphic>
          <a:graphicData uri="http://schemas.openxmlformats.org/drawingml/2006/table">
            <a:tbl>
              <a:tblPr/>
              <a:tblGrid>
                <a:gridCol w="2163571">
                  <a:extLst>
                    <a:ext uri="{9D8B030D-6E8A-4147-A177-3AD203B41FA5}">
                      <a16:colId xmlns:a16="http://schemas.microsoft.com/office/drawing/2014/main" val="20000"/>
                    </a:ext>
                  </a:extLst>
                </a:gridCol>
                <a:gridCol w="1424606">
                  <a:extLst>
                    <a:ext uri="{9D8B030D-6E8A-4147-A177-3AD203B41FA5}">
                      <a16:colId xmlns:a16="http://schemas.microsoft.com/office/drawing/2014/main" val="20001"/>
                    </a:ext>
                  </a:extLst>
                </a:gridCol>
                <a:gridCol w="1424606">
                  <a:extLst>
                    <a:ext uri="{9D8B030D-6E8A-4147-A177-3AD203B41FA5}">
                      <a16:colId xmlns:a16="http://schemas.microsoft.com/office/drawing/2014/main" val="20002"/>
                    </a:ext>
                  </a:extLst>
                </a:gridCol>
                <a:gridCol w="1424606">
                  <a:extLst>
                    <a:ext uri="{9D8B030D-6E8A-4147-A177-3AD203B41FA5}">
                      <a16:colId xmlns:a16="http://schemas.microsoft.com/office/drawing/2014/main" val="20003"/>
                    </a:ext>
                  </a:extLst>
                </a:gridCol>
                <a:gridCol w="1424606">
                  <a:extLst>
                    <a:ext uri="{9D8B030D-6E8A-4147-A177-3AD203B41FA5}">
                      <a16:colId xmlns:a16="http://schemas.microsoft.com/office/drawing/2014/main" val="20004"/>
                    </a:ext>
                  </a:extLst>
                </a:gridCol>
                <a:gridCol w="1424606">
                  <a:extLst>
                    <a:ext uri="{9D8B030D-6E8A-4147-A177-3AD203B41FA5}">
                      <a16:colId xmlns:a16="http://schemas.microsoft.com/office/drawing/2014/main" val="20005"/>
                    </a:ext>
                  </a:extLst>
                </a:gridCol>
                <a:gridCol w="1533800">
                  <a:extLst>
                    <a:ext uri="{9D8B030D-6E8A-4147-A177-3AD203B41FA5}">
                      <a16:colId xmlns:a16="http://schemas.microsoft.com/office/drawing/2014/main" val="20006"/>
                    </a:ext>
                  </a:extLst>
                </a:gridCol>
              </a:tblGrid>
              <a:tr h="503946">
                <a:tc>
                  <a:txBody>
                    <a:bodyPr/>
                    <a:lstStyle/>
                    <a:p>
                      <a:pPr algn="ctr" fontAlgn="ctr"/>
                      <a:r>
                        <a:rPr lang="en-US" sz="2000" b="1" i="0" u="none" strike="noStrike" dirty="0">
                          <a:solidFill>
                            <a:srgbClr val="FFFFFF"/>
                          </a:solidFill>
                          <a:latin typeface="Calibri"/>
                        </a:rPr>
                        <a:t>Description</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gridSpan="6">
                  <a:txBody>
                    <a:bodyPr/>
                    <a:lstStyle/>
                    <a:p>
                      <a:pPr algn="ctr" fontAlgn="ctr"/>
                      <a:r>
                        <a:rPr lang="en-US" sz="2000" b="1" i="0" u="none" strike="noStrike">
                          <a:solidFill>
                            <a:srgbClr val="FFFFFF"/>
                          </a:solidFill>
                          <a:latin typeface="Calibri"/>
                        </a:rPr>
                        <a:t>SmartShip Rates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53455">
                <a:tc>
                  <a:txBody>
                    <a:bodyPr/>
                    <a:lstStyle/>
                    <a:p>
                      <a:pPr algn="ctr" fontAlgn="ctr"/>
                      <a:r>
                        <a:rPr lang="en-US" sz="2000" b="1" i="0" u="none" strike="noStrike">
                          <a:solidFill>
                            <a:srgbClr val="FFFFFF"/>
                          </a:solidFill>
                          <a:latin typeface="Calibri"/>
                        </a:rPr>
                        <a:t>SmartShip (Documents &amp; Non-Documents)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a:txBody>
                    <a:bodyPr/>
                    <a:lstStyle/>
                    <a:p>
                      <a:pPr algn="ctr" rtl="0" fontAlgn="ctr"/>
                      <a:r>
                        <a:rPr lang="en-US" sz="2000" b="1" i="0" u="none" strike="noStrike" dirty="0">
                          <a:solidFill>
                            <a:srgbClr val="FFFFFF"/>
                          </a:solidFill>
                          <a:latin typeface="Calibri"/>
                        </a:rPr>
                        <a:t>50 AWBs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000" b="1" i="0" u="none" strike="noStrike" dirty="0">
                          <a:solidFill>
                            <a:srgbClr val="FFFFFF"/>
                          </a:solidFill>
                          <a:latin typeface="Calibri"/>
                        </a:rPr>
                        <a:t>Total</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000" b="1" i="0" u="none" strike="noStrike">
                          <a:solidFill>
                            <a:srgbClr val="FFFFFF"/>
                          </a:solidFill>
                          <a:latin typeface="Calibri"/>
                        </a:rPr>
                        <a:t>100 AWBs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000" b="1" i="0" u="none" strike="noStrike">
                          <a:solidFill>
                            <a:srgbClr val="FFFFFF"/>
                          </a:solidFill>
                          <a:latin typeface="Calibri"/>
                        </a:rPr>
                        <a:t>Total</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000" b="1" i="0" u="none" strike="noStrike">
                          <a:solidFill>
                            <a:srgbClr val="FFFFFF"/>
                          </a:solidFill>
                          <a:latin typeface="Calibri"/>
                        </a:rPr>
                        <a:t>200 AWBs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000" b="1" i="0" u="none" strike="noStrike">
                          <a:solidFill>
                            <a:srgbClr val="FFFFFF"/>
                          </a:solidFill>
                          <a:latin typeface="Calibri"/>
                        </a:rPr>
                        <a:t>Total</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1"/>
                  </a:ext>
                </a:extLst>
              </a:tr>
              <a:tr h="433665">
                <a:tc>
                  <a:txBody>
                    <a:bodyPr/>
                    <a:lstStyle/>
                    <a:p>
                      <a:pPr algn="ctr" fontAlgn="ctr"/>
                      <a:r>
                        <a:rPr lang="en-US" sz="2000" b="1" i="0" u="none" strike="noStrike">
                          <a:solidFill>
                            <a:srgbClr val="FFFFFF"/>
                          </a:solidFill>
                          <a:latin typeface="Calibri"/>
                        </a:rPr>
                        <a:t>5 kgs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a:txBody>
                    <a:bodyPr/>
                    <a:lstStyle/>
                    <a:p>
                      <a:pPr algn="ctr" rtl="0" fontAlgn="ctr"/>
                      <a:r>
                        <a:rPr lang="en-US" sz="2000" b="1" i="0" u="none" strike="noStrike">
                          <a:solidFill>
                            <a:srgbClr val="FF0000"/>
                          </a:solidFill>
                          <a:latin typeface="Calibri"/>
                        </a:rPr>
                        <a:t>SAR 40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2,000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35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3,500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32</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6,400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3665">
                <a:tc>
                  <a:txBody>
                    <a:bodyPr/>
                    <a:lstStyle/>
                    <a:p>
                      <a:pPr algn="ctr" fontAlgn="ctr"/>
                      <a:r>
                        <a:rPr lang="en-US" sz="2000" b="1" i="0" u="none" strike="noStrike">
                          <a:solidFill>
                            <a:srgbClr val="FFFFFF"/>
                          </a:solidFill>
                          <a:latin typeface="Calibri"/>
                        </a:rPr>
                        <a:t>10 kgs</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a:txBody>
                    <a:bodyPr/>
                    <a:lstStyle/>
                    <a:p>
                      <a:pPr algn="ctr" rtl="0" fontAlgn="ctr"/>
                      <a:r>
                        <a:rPr lang="en-US" sz="2000" b="1" i="0" u="none" strike="noStrike">
                          <a:solidFill>
                            <a:srgbClr val="FF0000"/>
                          </a:solidFill>
                          <a:latin typeface="Calibri"/>
                        </a:rPr>
                        <a:t>SAR 55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2,750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50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5,000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45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9,000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1863">
                <a:tc>
                  <a:txBody>
                    <a:bodyPr/>
                    <a:lstStyle/>
                    <a:p>
                      <a:pPr algn="ctr" fontAlgn="ctr"/>
                      <a:r>
                        <a:rPr lang="en-US" sz="2000" b="1" i="0" u="none" strike="noStrike" dirty="0">
                          <a:solidFill>
                            <a:srgbClr val="FFFFFF"/>
                          </a:solidFill>
                          <a:latin typeface="Calibri"/>
                        </a:rPr>
                        <a:t>20 </a:t>
                      </a:r>
                      <a:r>
                        <a:rPr lang="en-US" sz="2000" b="1" i="0" u="none" strike="noStrike" dirty="0" err="1">
                          <a:solidFill>
                            <a:srgbClr val="FFFFFF"/>
                          </a:solidFill>
                          <a:latin typeface="Calibri"/>
                        </a:rPr>
                        <a:t>kgs</a:t>
                      </a:r>
                      <a:endParaRPr lang="en-US" sz="2000" b="1" i="0" u="none" strike="noStrike" dirty="0">
                        <a:solidFill>
                          <a:srgbClr val="FFFFFF"/>
                        </a:solidFill>
                        <a:latin typeface="Calibri"/>
                      </a:endParaRP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a:txBody>
                    <a:bodyPr/>
                    <a:lstStyle/>
                    <a:p>
                      <a:pPr algn="ctr" rtl="0" fontAlgn="ctr"/>
                      <a:r>
                        <a:rPr lang="en-US" sz="2000" b="1" i="0" u="none" strike="noStrike">
                          <a:solidFill>
                            <a:srgbClr val="FF0000"/>
                          </a:solidFill>
                          <a:latin typeface="Calibri"/>
                        </a:rPr>
                        <a:t>SAR 65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3,250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60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6,000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55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11,000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pPr algn="ctr" fontAlgn="ctr"/>
                      <a:r>
                        <a:rPr lang="en-US" sz="2000" b="1" i="0" u="none" strike="noStrike" dirty="0">
                          <a:solidFill>
                            <a:srgbClr val="FFFFFF"/>
                          </a:solidFill>
                          <a:latin typeface="Calibri"/>
                        </a:rPr>
                        <a:t>30 </a:t>
                      </a:r>
                      <a:r>
                        <a:rPr lang="en-US" sz="2000" b="1" i="0" u="none" strike="noStrike" dirty="0" err="1">
                          <a:solidFill>
                            <a:srgbClr val="FFFFFF"/>
                          </a:solidFill>
                          <a:latin typeface="Calibri"/>
                        </a:rPr>
                        <a:t>kgs</a:t>
                      </a:r>
                      <a:endParaRPr lang="en-US" sz="2000" b="1" i="0" u="none" strike="noStrike" dirty="0">
                        <a:solidFill>
                          <a:srgbClr val="FFFFFF"/>
                        </a:solidFill>
                        <a:latin typeface="Calibri"/>
                      </a:endParaRP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a:txBody>
                    <a:bodyPr/>
                    <a:lstStyle/>
                    <a:p>
                      <a:pPr algn="ctr" rtl="0" fontAlgn="ctr"/>
                      <a:r>
                        <a:rPr lang="en-US" sz="2000" b="1" i="0" u="none" strike="noStrike">
                          <a:solidFill>
                            <a:srgbClr val="FF0000"/>
                          </a:solidFill>
                          <a:latin typeface="Calibri"/>
                        </a:rPr>
                        <a:t>SAR 75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3,750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70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7,000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FF0000"/>
                          </a:solidFill>
                          <a:latin typeface="Calibri"/>
                        </a:rPr>
                        <a:t>SAR 65</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FF0000"/>
                          </a:solidFill>
                          <a:latin typeface="Calibri"/>
                        </a:rPr>
                        <a:t>SAR 13,000</a:t>
                      </a:r>
                    </a:p>
                  </a:txBody>
                  <a:tcPr marL="5728" marR="5728" marT="57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96F11339-5C30-740F-0F74-E92854588AF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EB43163E-387A-584E-4D24-227F0FEB184C}"/>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212" y="457200"/>
            <a:ext cx="4875530" cy="1006475"/>
          </a:xfrm>
        </p:spPr>
        <p:txBody>
          <a:bodyPr>
            <a:noAutofit/>
          </a:bodyPr>
          <a:lstStyle/>
          <a:p>
            <a:r>
              <a:rPr lang="en-US" b="1" dirty="0">
                <a:solidFill>
                  <a:srgbClr val="33309C"/>
                </a:solidFill>
              </a:rPr>
              <a:t>SM</a:t>
            </a:r>
            <a:r>
              <a:rPr lang="en-US" b="1" dirty="0">
                <a:solidFill>
                  <a:srgbClr val="F68426"/>
                </a:solidFill>
              </a:rPr>
              <a:t>SA Packaging</a:t>
            </a:r>
          </a:p>
        </p:txBody>
      </p:sp>
      <p:sp>
        <p:nvSpPr>
          <p:cNvPr id="3" name="Text Placeholder 2"/>
          <p:cNvSpPr>
            <a:spLocks noGrp="1"/>
          </p:cNvSpPr>
          <p:nvPr>
            <p:ph type="body" sz="half" idx="4294967295"/>
          </p:nvPr>
        </p:nvSpPr>
        <p:spPr>
          <a:xfrm>
            <a:off x="150812" y="2057400"/>
            <a:ext cx="5105400" cy="4191000"/>
          </a:xfrm>
        </p:spPr>
        <p:txBody>
          <a:bodyPr>
            <a:noAutofit/>
          </a:bodyPr>
          <a:lstStyle/>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 </a:t>
            </a:r>
            <a:r>
              <a:rPr lang="en-US" sz="2400" b="1" dirty="0">
                <a:solidFill>
                  <a:srgbClr val="7030A0"/>
                </a:solidFill>
                <a:latin typeface="+mj-lt"/>
              </a:rPr>
              <a:t>Honey Box (Southern Region) </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 </a:t>
            </a:r>
            <a:r>
              <a:rPr lang="en-US" sz="2400" b="1" dirty="0">
                <a:solidFill>
                  <a:srgbClr val="7030A0"/>
                </a:solidFill>
                <a:latin typeface="+mj-lt"/>
              </a:rPr>
              <a:t>Olive Oil Box </a:t>
            </a:r>
          </a:p>
          <a:p>
            <a:pPr>
              <a:buNone/>
            </a:pPr>
            <a:r>
              <a:rPr lang="en-US" sz="2400" b="1" dirty="0">
                <a:solidFill>
                  <a:srgbClr val="7030A0"/>
                </a:solidFill>
                <a:latin typeface="+mj-lt"/>
              </a:rPr>
              <a:t>		(Northern Region)</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solidFill>
                  <a:srgbClr val="7030A0"/>
                </a:solidFill>
                <a:latin typeface="+mj-lt"/>
              </a:rPr>
              <a:t> Small, Medium &amp; Large Boxes 	(SMSA Service Centers Only)</a:t>
            </a:r>
          </a:p>
          <a:p>
            <a:pPr>
              <a:buFont typeface="Arial" pitchFamily="34" charset="0"/>
              <a:buChar char="•"/>
            </a:pPr>
            <a:r>
              <a:rPr lang="en-US" sz="2400" b="1" dirty="0">
                <a:solidFill>
                  <a:srgbClr val="33309C"/>
                </a:solidFill>
                <a:latin typeface="+mj-lt"/>
              </a:rPr>
              <a:t>SM</a:t>
            </a:r>
            <a:r>
              <a:rPr lang="en-US" sz="2400" b="1" dirty="0">
                <a:solidFill>
                  <a:srgbClr val="F68426"/>
                </a:solidFill>
                <a:latin typeface="+mj-lt"/>
              </a:rPr>
              <a:t>SA</a:t>
            </a:r>
            <a:r>
              <a:rPr lang="en-US" sz="2400" b="1" dirty="0">
                <a:solidFill>
                  <a:srgbClr val="33309C"/>
                </a:solidFill>
                <a:latin typeface="+mj-lt"/>
              </a:rPr>
              <a:t> </a:t>
            </a:r>
            <a:r>
              <a:rPr lang="en-US" sz="2400" b="1" dirty="0">
                <a:solidFill>
                  <a:srgbClr val="7030A0"/>
                </a:solidFill>
                <a:latin typeface="+mj-lt"/>
              </a:rPr>
              <a:t>Fresh Box 10 kg</a:t>
            </a:r>
          </a:p>
          <a:p>
            <a:pPr>
              <a:buFont typeface="Arial" pitchFamily="34" charset="0"/>
              <a:buChar char="•"/>
            </a:pPr>
            <a:r>
              <a:rPr lang="en-US" sz="2400" b="1" dirty="0">
                <a:solidFill>
                  <a:srgbClr val="7030A0"/>
                </a:solidFill>
                <a:latin typeface="+mj-lt"/>
              </a:rPr>
              <a:t>Customer Packaging</a:t>
            </a:r>
          </a:p>
          <a:p>
            <a:pPr>
              <a:buNone/>
            </a:pPr>
            <a:r>
              <a:rPr lang="en-US" sz="2400" i="1" dirty="0">
                <a:solidFill>
                  <a:srgbClr val="FF0000"/>
                </a:solidFill>
                <a:latin typeface="+mj-lt"/>
              </a:rPr>
              <a:t> </a:t>
            </a:r>
          </a:p>
          <a:p>
            <a:endParaRPr lang="en-US" sz="2400" dirty="0">
              <a:latin typeface="+mj-lt"/>
            </a:endParaRPr>
          </a:p>
        </p:txBody>
      </p:sp>
      <p:pic>
        <p:nvPicPr>
          <p:cNvPr id="2050" name="Picture 2" descr="D:\Documents\IBU\UAE\PPT Pics\Boxes.jpg"/>
          <p:cNvPicPr>
            <a:picLocks noChangeAspect="1" noChangeArrowheads="1"/>
          </p:cNvPicPr>
          <p:nvPr/>
        </p:nvPicPr>
        <p:blipFill>
          <a:blip r:embed="rId2" cstate="print"/>
          <a:srcRect/>
          <a:stretch>
            <a:fillRect/>
          </a:stretch>
        </p:blipFill>
        <p:spPr bwMode="auto">
          <a:xfrm>
            <a:off x="9265753" y="3591232"/>
            <a:ext cx="2313471" cy="1812577"/>
          </a:xfrm>
          <a:prstGeom prst="rect">
            <a:avLst/>
          </a:prstGeom>
          <a:noFill/>
        </p:spPr>
      </p:pic>
      <p:pic>
        <p:nvPicPr>
          <p:cNvPr id="13" name="Picture 12" descr="SMSA Honey Box 2.jpg"/>
          <p:cNvPicPr>
            <a:picLocks noChangeAspect="1"/>
          </p:cNvPicPr>
          <p:nvPr/>
        </p:nvPicPr>
        <p:blipFill>
          <a:blip r:embed="rId3" cstate="print"/>
          <a:stretch>
            <a:fillRect/>
          </a:stretch>
        </p:blipFill>
        <p:spPr>
          <a:xfrm>
            <a:off x="5710434" y="1038313"/>
            <a:ext cx="2719062" cy="2038173"/>
          </a:xfrm>
          <a:prstGeom prst="rect">
            <a:avLst/>
          </a:prstGeom>
        </p:spPr>
      </p:pic>
      <p:pic>
        <p:nvPicPr>
          <p:cNvPr id="4" name="Picture 3" descr="SMSA SML Boxes.jpg">
            <a:extLst>
              <a:ext uri="{FF2B5EF4-FFF2-40B4-BE49-F238E27FC236}">
                <a16:creationId xmlns:a16="http://schemas.microsoft.com/office/drawing/2014/main" id="{9E37FE31-9608-E930-2D7E-49A1E6B69351}"/>
              </a:ext>
            </a:extLst>
          </p:cNvPr>
          <p:cNvPicPr>
            <a:picLocks noChangeAspect="1"/>
          </p:cNvPicPr>
          <p:nvPr/>
        </p:nvPicPr>
        <p:blipFill>
          <a:blip r:embed="rId4" cstate="print"/>
          <a:stretch>
            <a:fillRect/>
          </a:stretch>
        </p:blipFill>
        <p:spPr>
          <a:xfrm>
            <a:off x="8916074" y="1038313"/>
            <a:ext cx="2719063" cy="2038173"/>
          </a:xfrm>
          <a:prstGeom prst="rect">
            <a:avLst/>
          </a:prstGeom>
        </p:spPr>
      </p:pic>
      <p:pic>
        <p:nvPicPr>
          <p:cNvPr id="6" name="Picture 5">
            <a:extLst>
              <a:ext uri="{FF2B5EF4-FFF2-40B4-BE49-F238E27FC236}">
                <a16:creationId xmlns:a16="http://schemas.microsoft.com/office/drawing/2014/main" id="{EA61C937-8C7B-B13A-DF55-E39B14BF87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598" y="3581400"/>
            <a:ext cx="2761885" cy="1791054"/>
          </a:xfrm>
          <a:prstGeom prst="rect">
            <a:avLst/>
          </a:prstGeom>
        </p:spPr>
      </p:pic>
      <p:sp>
        <p:nvSpPr>
          <p:cNvPr id="7" name="TextBox 6">
            <a:extLst>
              <a:ext uri="{FF2B5EF4-FFF2-40B4-BE49-F238E27FC236}">
                <a16:creationId xmlns:a16="http://schemas.microsoft.com/office/drawing/2014/main" id="{E37DC0C4-FAFE-3C60-673B-16EC3106B92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9" name="Picture 8" descr="d:\Data\DesktopFiles\Strategy 2021\SMSA STRATEGY LOGO Landscape colored.png">
            <a:extLst>
              <a:ext uri="{FF2B5EF4-FFF2-40B4-BE49-F238E27FC236}">
                <a16:creationId xmlns:a16="http://schemas.microsoft.com/office/drawing/2014/main" id="{0E9D69A1-61DA-0934-F006-9C7A6FAC18E5}"/>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Tree>
    <p:extLst>
      <p:ext uri="{BB962C8B-B14F-4D97-AF65-F5344CB8AC3E}">
        <p14:creationId xmlns:p14="http://schemas.microsoft.com/office/powerpoint/2010/main" val="42327338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par>
                                <p:cTn id="21" presetID="53"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childTnLst>
                                </p:cTn>
                              </p:par>
                            </p:childTnLst>
                          </p:cTn>
                        </p:par>
                        <p:par>
                          <p:cTn id="31" fill="hold">
                            <p:stCondLst>
                              <p:cond delay="1000"/>
                            </p:stCondLst>
                            <p:childTnLst>
                              <p:par>
                                <p:cTn id="32" presetID="53"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childTnLst>
                                </p:cTn>
                              </p:par>
                            </p:childTnLst>
                          </p:cTn>
                        </p:par>
                        <p:par>
                          <p:cTn id="42" fill="hold">
                            <p:stCondLst>
                              <p:cond delay="1000"/>
                            </p:stCondLst>
                            <p:childTnLst>
                              <p:par>
                                <p:cTn id="43" presetID="53" presetClass="entr" presetSubtype="16"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0"/>
                                        <p:tgtEl>
                                          <p:spTgt spid="3">
                                            <p:txEl>
                                              <p:pRg st="5" end="5"/>
                                            </p:txEl>
                                          </p:spTgt>
                                        </p:tgtEl>
                                      </p:cBhvr>
                                    </p:animEffect>
                                  </p:childTnLst>
                                </p:cTn>
                              </p:par>
                            </p:childTnLst>
                          </p:cTn>
                        </p:par>
                        <p:par>
                          <p:cTn id="53" fill="hold">
                            <p:stCondLst>
                              <p:cond delay="1000"/>
                            </p:stCondLst>
                            <p:childTnLst>
                              <p:par>
                                <p:cTn id="54" presetID="53" presetClass="entr" presetSubtype="0" fill="hold" nodeType="afterEffect">
                                  <p:stCondLst>
                                    <p:cond delay="0"/>
                                  </p:stCondLst>
                                  <p:childTnLst>
                                    <p:set>
                                      <p:cBhvr>
                                        <p:cTn id="55" dur="1" fill="hold">
                                          <p:stCondLst>
                                            <p:cond delay="0"/>
                                          </p:stCondLst>
                                        </p:cTn>
                                        <p:tgtEl>
                                          <p:spTgt spid="2050"/>
                                        </p:tgtEl>
                                        <p:attrNameLst>
                                          <p:attrName>style.visibility</p:attrName>
                                        </p:attrNameLst>
                                      </p:cBhvr>
                                      <p:to>
                                        <p:strVal val="visible"/>
                                      </p:to>
                                    </p:set>
                                    <p:anim calcmode="lin" valueType="num">
                                      <p:cBhvr>
                                        <p:cTn id="56" dur="1000" fill="hold"/>
                                        <p:tgtEl>
                                          <p:spTgt spid="2050"/>
                                        </p:tgtEl>
                                        <p:attrNameLst>
                                          <p:attrName>ppt_w</p:attrName>
                                        </p:attrNameLst>
                                      </p:cBhvr>
                                      <p:tavLst>
                                        <p:tav tm="0">
                                          <p:val>
                                            <p:fltVal val="0"/>
                                          </p:val>
                                        </p:tav>
                                        <p:tav tm="100000">
                                          <p:val>
                                            <p:strVal val="#ppt_w"/>
                                          </p:val>
                                        </p:tav>
                                      </p:tavLst>
                                    </p:anim>
                                    <p:anim calcmode="lin" valueType="num">
                                      <p:cBhvr>
                                        <p:cTn id="57" dur="1000" fill="hold"/>
                                        <p:tgtEl>
                                          <p:spTgt spid="2050"/>
                                        </p:tgtEl>
                                        <p:attrNameLst>
                                          <p:attrName>ppt_h</p:attrName>
                                        </p:attrNameLst>
                                      </p:cBhvr>
                                      <p:tavLst>
                                        <p:tav tm="0">
                                          <p:val>
                                            <p:fltVal val="0"/>
                                          </p:val>
                                        </p:tav>
                                        <p:tav tm="100000">
                                          <p:val>
                                            <p:strVal val="#ppt_h"/>
                                          </p:val>
                                        </p:tav>
                                      </p:tavLst>
                                    </p:anim>
                                    <p:animEffect transition="in" filter="fade">
                                      <p:cBhvr>
                                        <p:cTn id="58"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95996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VAT </a:t>
            </a:r>
            <a:r>
              <a:rPr lang="en-US" b="1" dirty="0">
                <a:solidFill>
                  <a:srgbClr val="FF9933"/>
                </a:solidFill>
                <a:effectLst>
                  <a:outerShdw blurRad="50800" dist="38100" dir="2700000" sx="101000" sy="101000" algn="tl" rotWithShape="0">
                    <a:prstClr val="black">
                      <a:alpha val="43000"/>
                    </a:prstClr>
                  </a:outerShdw>
                </a:effectLst>
              </a:rPr>
              <a:t>(Value Added Tax)</a:t>
            </a:r>
            <a:endParaRPr lang="en-US" dirty="0"/>
          </a:p>
        </p:txBody>
      </p:sp>
      <p:sp>
        <p:nvSpPr>
          <p:cNvPr id="6" name="Content Placeholder 2"/>
          <p:cNvSpPr>
            <a:spLocks noGrp="1"/>
          </p:cNvSpPr>
          <p:nvPr>
            <p:ph sz="half" idx="1"/>
          </p:nvPr>
        </p:nvSpPr>
        <p:spPr>
          <a:xfrm>
            <a:off x="227012" y="1524000"/>
            <a:ext cx="9144000" cy="5105400"/>
          </a:xfrm>
        </p:spPr>
        <p:txBody>
          <a:bodyPr>
            <a:noAutofit/>
          </a:bodyPr>
          <a:lstStyle/>
          <a:p>
            <a:r>
              <a:rPr lang="en-US" sz="2400" b="1" dirty="0">
                <a:solidFill>
                  <a:srgbClr val="F68426"/>
                </a:solidFill>
                <a:latin typeface="+mj-lt"/>
              </a:rPr>
              <a:t>Value added Tax (VAT) </a:t>
            </a:r>
            <a:r>
              <a:rPr lang="en-US" sz="2400" dirty="0">
                <a:latin typeface="+mj-lt"/>
              </a:rPr>
              <a:t>is a type of consumption tax that is placed on a product whenever value is added at a stage of production and at the point of retail sale.</a:t>
            </a:r>
          </a:p>
          <a:p>
            <a:r>
              <a:rPr lang="en-US" sz="2400" b="1" dirty="0">
                <a:solidFill>
                  <a:srgbClr val="F68426"/>
                </a:solidFill>
                <a:latin typeface="+mj-lt"/>
              </a:rPr>
              <a:t>VAT</a:t>
            </a:r>
            <a:r>
              <a:rPr lang="en-US" sz="2400" dirty="0">
                <a:latin typeface="+mj-lt"/>
              </a:rPr>
              <a:t> will apply to goods and services at the </a:t>
            </a:r>
            <a:r>
              <a:rPr lang="en-US" sz="2400" b="1" dirty="0">
                <a:solidFill>
                  <a:srgbClr val="FF0000"/>
                </a:solidFill>
                <a:latin typeface="+mj-lt"/>
              </a:rPr>
              <a:t>standard rate </a:t>
            </a:r>
            <a:r>
              <a:rPr lang="en-US" sz="2400" b="1">
                <a:solidFill>
                  <a:srgbClr val="FF0000"/>
                </a:solidFill>
                <a:latin typeface="+mj-lt"/>
              </a:rPr>
              <a:t>of fifteen </a:t>
            </a:r>
            <a:r>
              <a:rPr lang="en-US" sz="2400" b="1" dirty="0">
                <a:solidFill>
                  <a:srgbClr val="FF0000"/>
                </a:solidFill>
                <a:latin typeface="+mj-lt"/>
              </a:rPr>
              <a:t>percent (15%)</a:t>
            </a:r>
          </a:p>
          <a:p>
            <a:r>
              <a:rPr lang="en-US" sz="2400" b="1" dirty="0">
                <a:solidFill>
                  <a:srgbClr val="FF0000"/>
                </a:solidFill>
                <a:latin typeface="+mj-lt"/>
              </a:rPr>
              <a:t>Applicable </a:t>
            </a:r>
            <a:r>
              <a:rPr lang="en-US" sz="2400" dirty="0">
                <a:latin typeface="+mj-lt"/>
              </a:rPr>
              <a:t>only on </a:t>
            </a:r>
            <a:r>
              <a:rPr lang="en-US" sz="2400" b="1" dirty="0">
                <a:solidFill>
                  <a:srgbClr val="F68426"/>
                </a:solidFill>
                <a:latin typeface="+mj-lt"/>
              </a:rPr>
              <a:t>Domestic shipments </a:t>
            </a:r>
            <a:r>
              <a:rPr lang="en-US" sz="2400" dirty="0">
                <a:latin typeface="+mj-lt"/>
              </a:rPr>
              <a:t>– </a:t>
            </a:r>
            <a:r>
              <a:rPr lang="en-US" sz="2400" b="1" dirty="0">
                <a:solidFill>
                  <a:srgbClr val="FF9933"/>
                </a:solidFill>
                <a:latin typeface="+mj-lt"/>
              </a:rPr>
              <a:t>15% </a:t>
            </a:r>
            <a:r>
              <a:rPr lang="en-US" sz="2400" dirty="0">
                <a:latin typeface="+mj-lt"/>
              </a:rPr>
              <a:t>of the amount collected towards </a:t>
            </a:r>
            <a:r>
              <a:rPr lang="en-US" sz="2400" b="1" dirty="0">
                <a:solidFill>
                  <a:srgbClr val="F68426"/>
                </a:solidFill>
                <a:latin typeface="+mj-lt"/>
              </a:rPr>
              <a:t>transport charges </a:t>
            </a:r>
            <a:r>
              <a:rPr lang="en-US" sz="2400" dirty="0">
                <a:latin typeface="+mj-lt"/>
              </a:rPr>
              <a:t>and other charges like </a:t>
            </a:r>
            <a:r>
              <a:rPr lang="en-US" sz="2400" b="1" dirty="0">
                <a:solidFill>
                  <a:srgbClr val="F68426"/>
                </a:solidFill>
                <a:latin typeface="+mj-lt"/>
              </a:rPr>
              <a:t>insurance</a:t>
            </a:r>
          </a:p>
          <a:p>
            <a:pPr marL="326480" lvl="2" indent="-326480">
              <a:buClr>
                <a:schemeClr val="accent3"/>
              </a:buClr>
              <a:buSzPct val="95000"/>
            </a:pPr>
            <a:r>
              <a:rPr lang="en-US" sz="2400" b="1" dirty="0">
                <a:solidFill>
                  <a:srgbClr val="FF0000"/>
                </a:solidFill>
                <a:latin typeface="+mj-lt"/>
              </a:rPr>
              <a:t>Not applicable </a:t>
            </a:r>
            <a:r>
              <a:rPr lang="en-US" sz="2400" dirty="0">
                <a:latin typeface="+mj-lt"/>
              </a:rPr>
              <a:t>on </a:t>
            </a:r>
            <a:r>
              <a:rPr lang="en-US" sz="2400" b="1" dirty="0">
                <a:solidFill>
                  <a:srgbClr val="F68426"/>
                </a:solidFill>
                <a:latin typeface="+mj-lt"/>
              </a:rPr>
              <a:t>International shipments transport charges both inbound and outbound</a:t>
            </a:r>
            <a:r>
              <a:rPr lang="en-US" sz="2400" dirty="0">
                <a:latin typeface="+mj-lt"/>
              </a:rPr>
              <a:t>.  Applicable only on </a:t>
            </a:r>
            <a:r>
              <a:rPr lang="en-US" sz="2400" b="1" dirty="0">
                <a:solidFill>
                  <a:srgbClr val="F68426"/>
                </a:solidFill>
                <a:latin typeface="+mj-lt"/>
              </a:rPr>
              <a:t>insurance charges </a:t>
            </a:r>
            <a:r>
              <a:rPr lang="en-US" sz="2400" dirty="0">
                <a:latin typeface="+mj-lt"/>
              </a:rPr>
              <a:t>collected.</a:t>
            </a:r>
          </a:p>
          <a:p>
            <a:pPr marL="326480" lvl="2" indent="-326480">
              <a:buClr>
                <a:schemeClr val="accent3"/>
              </a:buClr>
              <a:buSzPct val="95000"/>
            </a:pPr>
            <a:r>
              <a:rPr lang="en-US" sz="2400" b="1" dirty="0">
                <a:solidFill>
                  <a:srgbClr val="F68426"/>
                </a:solidFill>
                <a:latin typeface="+mj-lt"/>
              </a:rPr>
              <a:t>VAT</a:t>
            </a:r>
            <a:r>
              <a:rPr lang="en-US" sz="2400" dirty="0">
                <a:latin typeface="+mj-lt"/>
              </a:rPr>
              <a:t> will be collected on all </a:t>
            </a:r>
            <a:r>
              <a:rPr lang="en-US" sz="2400" b="1" dirty="0">
                <a:solidFill>
                  <a:srgbClr val="F68426"/>
                </a:solidFill>
                <a:latin typeface="+mj-lt"/>
              </a:rPr>
              <a:t>inbound shipments </a:t>
            </a:r>
            <a:r>
              <a:rPr lang="en-US" sz="2400" dirty="0">
                <a:latin typeface="+mj-lt"/>
              </a:rPr>
              <a:t>coming into KSA by </a:t>
            </a:r>
            <a:r>
              <a:rPr lang="en-US" sz="2400" b="1" dirty="0">
                <a:solidFill>
                  <a:srgbClr val="F68426"/>
                </a:solidFill>
                <a:latin typeface="+mj-lt"/>
              </a:rPr>
              <a:t>KSA Customs</a:t>
            </a:r>
            <a:endParaRPr lang="en-US" sz="2400" b="1" dirty="0">
              <a:solidFill>
                <a:srgbClr val="FF0000"/>
              </a:solidFill>
              <a:latin typeface="+mj-lt"/>
            </a:endParaRPr>
          </a:p>
          <a:p>
            <a:endParaRPr lang="en-US" sz="2400" b="1" dirty="0">
              <a:latin typeface="+mj-lt"/>
            </a:endParaRPr>
          </a:p>
          <a:p>
            <a:endParaRPr lang="en-US" sz="2400" b="1" dirty="0">
              <a:latin typeface="+mj-lt"/>
            </a:endParaRPr>
          </a:p>
          <a:p>
            <a:pPr>
              <a:buNone/>
            </a:pPr>
            <a:endParaRPr lang="en-US" sz="2400" dirty="0">
              <a:latin typeface="+mj-lt"/>
            </a:endParaRPr>
          </a:p>
          <a:p>
            <a:endParaRPr lang="en-US" sz="2400" dirty="0">
              <a:latin typeface="+mj-lt"/>
            </a:endParaRPr>
          </a:p>
          <a:p>
            <a:endParaRPr lang="en-US" sz="2400" dirty="0">
              <a:latin typeface="+mj-lt"/>
            </a:endParaRPr>
          </a:p>
        </p:txBody>
      </p:sp>
      <p:pic>
        <p:nvPicPr>
          <p:cNvPr id="4098" name="Picture 2" descr="D:\Documents\2018 Projects\ISO 10015\Training Materials Revised\SGO\Pics\VAT KSA.jpg"/>
          <p:cNvPicPr>
            <a:picLocks noChangeAspect="1" noChangeArrowheads="1"/>
          </p:cNvPicPr>
          <p:nvPr/>
        </p:nvPicPr>
        <p:blipFill>
          <a:blip r:embed="rId2" cstate="print"/>
          <a:srcRect/>
          <a:stretch>
            <a:fillRect/>
          </a:stretch>
        </p:blipFill>
        <p:spPr bwMode="auto">
          <a:xfrm>
            <a:off x="9142412" y="3697397"/>
            <a:ext cx="2581275" cy="2131903"/>
          </a:xfrm>
          <a:prstGeom prst="rect">
            <a:avLst/>
          </a:prstGeom>
          <a:noFill/>
        </p:spPr>
      </p:pic>
      <p:pic>
        <p:nvPicPr>
          <p:cNvPr id="4099" name="Picture 3" descr="D:\Documents\2018 Projects\ISO 10015\Training Materials Revised\SGO\Pics\VAT KSA 2.jpg"/>
          <p:cNvPicPr>
            <a:picLocks noChangeAspect="1" noChangeArrowheads="1"/>
          </p:cNvPicPr>
          <p:nvPr/>
        </p:nvPicPr>
        <p:blipFill>
          <a:blip r:embed="rId3" cstate="print"/>
          <a:srcRect/>
          <a:stretch>
            <a:fillRect/>
          </a:stretch>
        </p:blipFill>
        <p:spPr bwMode="auto">
          <a:xfrm>
            <a:off x="9212794" y="1295400"/>
            <a:ext cx="2825218" cy="1914525"/>
          </a:xfrm>
          <a:prstGeom prst="rect">
            <a:avLst/>
          </a:prstGeom>
          <a:noFill/>
        </p:spPr>
      </p:pic>
      <p:sp>
        <p:nvSpPr>
          <p:cNvPr id="2" name="TextBox 1">
            <a:extLst>
              <a:ext uri="{FF2B5EF4-FFF2-40B4-BE49-F238E27FC236}">
                <a16:creationId xmlns:a16="http://schemas.microsoft.com/office/drawing/2014/main" id="{9B8493A2-AABF-3D8B-3F44-1EFBD1C4724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C683BDBD-B95F-AB73-9CD9-CA5FF2F8D76F}"/>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p:cTn id="15" dur="500" fill="hold"/>
                                        <p:tgtEl>
                                          <p:spTgt spid="4099"/>
                                        </p:tgtEl>
                                        <p:attrNameLst>
                                          <p:attrName>ppt_w</p:attrName>
                                        </p:attrNameLst>
                                      </p:cBhvr>
                                      <p:tavLst>
                                        <p:tav tm="0">
                                          <p:val>
                                            <p:fltVal val="0"/>
                                          </p:val>
                                        </p:tav>
                                        <p:tav tm="100000">
                                          <p:val>
                                            <p:strVal val="#ppt_w"/>
                                          </p:val>
                                        </p:tav>
                                      </p:tavLst>
                                    </p:anim>
                                    <p:anim calcmode="lin" valueType="num">
                                      <p:cBhvr>
                                        <p:cTn id="16" dur="500" fill="hold"/>
                                        <p:tgtEl>
                                          <p:spTgt spid="4099"/>
                                        </p:tgtEl>
                                        <p:attrNameLst>
                                          <p:attrName>ppt_h</p:attrName>
                                        </p:attrNameLst>
                                      </p:cBhvr>
                                      <p:tavLst>
                                        <p:tav tm="0">
                                          <p:val>
                                            <p:fltVal val="0"/>
                                          </p:val>
                                        </p:tav>
                                        <p:tav tm="100000">
                                          <p:val>
                                            <p:strVal val="#ppt_h"/>
                                          </p:val>
                                        </p:tav>
                                      </p:tavLst>
                                    </p:anim>
                                    <p:animEffect transition="in" filter="fad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 calcmode="lin" valueType="num">
                                      <p:cBhvr>
                                        <p:cTn id="32" dur="500" fill="hold"/>
                                        <p:tgtEl>
                                          <p:spTgt spid="4098"/>
                                        </p:tgtEl>
                                        <p:attrNameLst>
                                          <p:attrName>ppt_w</p:attrName>
                                        </p:attrNameLst>
                                      </p:cBhvr>
                                      <p:tavLst>
                                        <p:tav tm="0">
                                          <p:val>
                                            <p:fltVal val="0"/>
                                          </p:val>
                                        </p:tav>
                                        <p:tav tm="100000">
                                          <p:val>
                                            <p:strVal val="#ppt_w"/>
                                          </p:val>
                                        </p:tav>
                                      </p:tavLst>
                                    </p:anim>
                                    <p:anim calcmode="lin" valueType="num">
                                      <p:cBhvr>
                                        <p:cTn id="33" dur="500" fill="hold"/>
                                        <p:tgtEl>
                                          <p:spTgt spid="4098"/>
                                        </p:tgtEl>
                                        <p:attrNameLst>
                                          <p:attrName>ppt_h</p:attrName>
                                        </p:attrNameLst>
                                      </p:cBhvr>
                                      <p:tavLst>
                                        <p:tav tm="0">
                                          <p:val>
                                            <p:fltVal val="0"/>
                                          </p:val>
                                        </p:tav>
                                        <p:tav tm="100000">
                                          <p:val>
                                            <p:strVal val="#ppt_h"/>
                                          </p:val>
                                        </p:tav>
                                      </p:tavLst>
                                    </p:anim>
                                    <p:animEffect transition="in" filter="fade">
                                      <p:cBhvr>
                                        <p:cTn id="34" dur="500"/>
                                        <p:tgtEl>
                                          <p:spTgt spid="409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7772400"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VAT </a:t>
            </a:r>
            <a:r>
              <a:rPr lang="en-US" b="1" dirty="0">
                <a:solidFill>
                  <a:schemeClr val="accent6">
                    <a:lumMod val="75000"/>
                  </a:schemeClr>
                </a:solidFill>
                <a:effectLst>
                  <a:outerShdw blurRad="50800" dist="38100" dir="2700000" sx="101000" sy="101000" algn="tl" rotWithShape="0">
                    <a:prstClr val="black">
                      <a:alpha val="43000"/>
                    </a:prstClr>
                  </a:outerShdw>
                </a:effectLst>
              </a:rPr>
              <a:t>(Value </a:t>
            </a:r>
            <a:r>
              <a:rPr lang="en-US" b="1" dirty="0">
                <a:solidFill>
                  <a:srgbClr val="7030A0"/>
                </a:solidFill>
                <a:effectLst>
                  <a:outerShdw blurRad="50800" dist="38100" dir="2700000" sx="101000" sy="101000" algn="tl" rotWithShape="0">
                    <a:prstClr val="black">
                      <a:alpha val="43000"/>
                    </a:prstClr>
                  </a:outerShdw>
                </a:effectLst>
              </a:rPr>
              <a:t>Added Tax) </a:t>
            </a:r>
            <a:r>
              <a:rPr lang="en-US" b="1" dirty="0">
                <a:solidFill>
                  <a:srgbClr val="FF9933"/>
                </a:solidFill>
                <a:effectLst>
                  <a:outerShdw blurRad="50800" dist="38100" dir="2700000" sx="101000" sy="101000" algn="tl" rotWithShape="0">
                    <a:prstClr val="black">
                      <a:alpha val="43000"/>
                    </a:prstClr>
                  </a:outerShdw>
                </a:effectLst>
              </a:rPr>
              <a:t>Summary</a:t>
            </a:r>
            <a:endParaRPr lang="en-US" dirty="0"/>
          </a:p>
        </p:txBody>
      </p:sp>
      <p:sp>
        <p:nvSpPr>
          <p:cNvPr id="6" name="Content Placeholder 2"/>
          <p:cNvSpPr>
            <a:spLocks noGrp="1"/>
          </p:cNvSpPr>
          <p:nvPr>
            <p:ph sz="half" idx="1"/>
          </p:nvPr>
        </p:nvSpPr>
        <p:spPr>
          <a:xfrm>
            <a:off x="227012" y="1524000"/>
            <a:ext cx="11125200" cy="5105400"/>
          </a:xfrm>
        </p:spPr>
        <p:txBody>
          <a:bodyPr>
            <a:noAutofit/>
          </a:bodyPr>
          <a:lstStyle/>
          <a:p>
            <a:pPr lvl="1">
              <a:buNone/>
            </a:pPr>
            <a:r>
              <a:rPr lang="en-US" sz="3200" b="1" dirty="0">
                <a:solidFill>
                  <a:srgbClr val="FF9933"/>
                </a:solidFill>
                <a:latin typeface="+mj-lt"/>
              </a:rPr>
              <a:t>VAT on Value of inbound shipments</a:t>
            </a:r>
          </a:p>
          <a:p>
            <a:pPr lvl="2"/>
            <a:r>
              <a:rPr lang="en-US" sz="2400" dirty="0">
                <a:latin typeface="+mj-lt"/>
              </a:rPr>
              <a:t>VAT will be collected on </a:t>
            </a:r>
            <a:r>
              <a:rPr lang="en-US" sz="2400" dirty="0">
                <a:solidFill>
                  <a:srgbClr val="FF0000"/>
                </a:solidFill>
                <a:latin typeface="+mj-lt"/>
              </a:rPr>
              <a:t>all inbound shipments coming into Saudi </a:t>
            </a:r>
            <a:r>
              <a:rPr lang="en-US" sz="2400" dirty="0">
                <a:latin typeface="+mj-lt"/>
              </a:rPr>
              <a:t>by Saudi Customs.</a:t>
            </a:r>
          </a:p>
          <a:p>
            <a:pPr lvl="2"/>
            <a:r>
              <a:rPr lang="en-US" sz="2400" dirty="0">
                <a:latin typeface="+mj-lt"/>
              </a:rPr>
              <a:t>If the </a:t>
            </a:r>
            <a:r>
              <a:rPr lang="en-US" sz="2400" dirty="0">
                <a:solidFill>
                  <a:srgbClr val="002060"/>
                </a:solidFill>
                <a:latin typeface="+mj-lt"/>
              </a:rPr>
              <a:t>value of the shipment is </a:t>
            </a:r>
            <a:r>
              <a:rPr lang="en-US" sz="2400" dirty="0">
                <a:solidFill>
                  <a:srgbClr val="FF0000"/>
                </a:solidFill>
                <a:latin typeface="+mj-lt"/>
              </a:rPr>
              <a:t>above SAR 1,000</a:t>
            </a:r>
            <a:r>
              <a:rPr lang="en-US" sz="2400" dirty="0">
                <a:latin typeface="+mj-lt"/>
              </a:rPr>
              <a:t>, </a:t>
            </a:r>
            <a:r>
              <a:rPr lang="en-US" sz="2400" dirty="0">
                <a:solidFill>
                  <a:srgbClr val="FF0000"/>
                </a:solidFill>
                <a:latin typeface="+mj-lt"/>
              </a:rPr>
              <a:t>Custom duty and VAT will be applicable</a:t>
            </a:r>
            <a:r>
              <a:rPr lang="en-US" sz="2400" dirty="0">
                <a:latin typeface="+mj-lt"/>
              </a:rPr>
              <a:t> on the shipment, Saudi Customs will issue a </a:t>
            </a:r>
            <a:r>
              <a:rPr lang="en-US" sz="2400" dirty="0" err="1">
                <a:solidFill>
                  <a:srgbClr val="FF0000"/>
                </a:solidFill>
                <a:latin typeface="+mj-lt"/>
              </a:rPr>
              <a:t>Bayan</a:t>
            </a:r>
            <a:r>
              <a:rPr lang="en-US" sz="2400" dirty="0">
                <a:latin typeface="+mj-lt"/>
              </a:rPr>
              <a:t> for the shipment showing the custom duty amount and the VAT amount applicable. In such cases VAT will be calculated at </a:t>
            </a:r>
            <a:r>
              <a:rPr lang="en-US" sz="2400" dirty="0">
                <a:solidFill>
                  <a:srgbClr val="FF0000"/>
                </a:solidFill>
                <a:latin typeface="+mj-lt"/>
              </a:rPr>
              <a:t>15% of (Declared value + Custom duty amount).</a:t>
            </a:r>
          </a:p>
          <a:p>
            <a:pPr lvl="2"/>
            <a:r>
              <a:rPr lang="en-US" sz="2400" dirty="0">
                <a:latin typeface="+mj-lt"/>
              </a:rPr>
              <a:t>If the </a:t>
            </a:r>
            <a:r>
              <a:rPr lang="en-US" sz="2400" dirty="0">
                <a:solidFill>
                  <a:srgbClr val="002060"/>
                </a:solidFill>
                <a:latin typeface="+mj-lt"/>
              </a:rPr>
              <a:t>value of the shipment is </a:t>
            </a:r>
            <a:r>
              <a:rPr lang="en-US" sz="2400" dirty="0">
                <a:solidFill>
                  <a:srgbClr val="FF0000"/>
                </a:solidFill>
                <a:latin typeface="+mj-lt"/>
              </a:rPr>
              <a:t>less than SAR 1,000</a:t>
            </a:r>
            <a:r>
              <a:rPr lang="en-US" sz="2400" dirty="0">
                <a:latin typeface="+mj-lt"/>
              </a:rPr>
              <a:t>, only </a:t>
            </a:r>
            <a:r>
              <a:rPr lang="en-US" sz="2400" dirty="0">
                <a:solidFill>
                  <a:srgbClr val="FF0000"/>
                </a:solidFill>
                <a:latin typeface="+mj-lt"/>
              </a:rPr>
              <a:t>VAT will be collected at 15%</a:t>
            </a:r>
            <a:r>
              <a:rPr lang="en-US" sz="2400" dirty="0">
                <a:latin typeface="+mj-lt"/>
              </a:rPr>
              <a:t> on the </a:t>
            </a:r>
            <a:r>
              <a:rPr lang="en-US" sz="2400" dirty="0">
                <a:solidFill>
                  <a:srgbClr val="FF0000"/>
                </a:solidFill>
                <a:latin typeface="+mj-lt"/>
              </a:rPr>
              <a:t>declared value of the shipment</a:t>
            </a:r>
            <a:r>
              <a:rPr lang="en-US" sz="2400" dirty="0">
                <a:latin typeface="+mj-lt"/>
              </a:rPr>
              <a:t>.  Also note, individual </a:t>
            </a:r>
            <a:r>
              <a:rPr lang="en-US" sz="2400" dirty="0" err="1">
                <a:latin typeface="+mj-lt"/>
              </a:rPr>
              <a:t>Bayans</a:t>
            </a:r>
            <a:r>
              <a:rPr lang="en-US" sz="2400" dirty="0">
                <a:latin typeface="+mj-lt"/>
              </a:rPr>
              <a:t> will not be available for the VAT amount collected by Saudi Customs. Payment is done by clubbing all shipments less than SAR 1,000/- per inbound flight.  </a:t>
            </a:r>
          </a:p>
          <a:p>
            <a:endParaRPr lang="en-US" sz="2400" dirty="0">
              <a:latin typeface="+mj-lt"/>
            </a:endParaRPr>
          </a:p>
        </p:txBody>
      </p:sp>
      <p:sp>
        <p:nvSpPr>
          <p:cNvPr id="2" name="TextBox 1">
            <a:extLst>
              <a:ext uri="{FF2B5EF4-FFF2-40B4-BE49-F238E27FC236}">
                <a16:creationId xmlns:a16="http://schemas.microsoft.com/office/drawing/2014/main" id="{7349D1E1-F849-5316-0880-B1643D7B108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10DDC05-73EC-BDC5-CADE-CE5CEBA3EEC7}"/>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99806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VAT (Value Added Tax) </a:t>
            </a:r>
            <a:r>
              <a:rPr lang="en-US" b="1" dirty="0">
                <a:solidFill>
                  <a:srgbClr val="FF9933"/>
                </a:solidFill>
                <a:effectLst>
                  <a:outerShdw blurRad="50800" dist="38100" dir="2700000" sx="101000" sy="101000" algn="tl" rotWithShape="0">
                    <a:prstClr val="black">
                      <a:alpha val="43000"/>
                    </a:prstClr>
                  </a:outerShdw>
                </a:effectLst>
              </a:rPr>
              <a:t>Service Center Job Aid</a:t>
            </a:r>
            <a:endParaRPr lang="en-US" dirty="0"/>
          </a:p>
        </p:txBody>
      </p:sp>
      <p:sp>
        <p:nvSpPr>
          <p:cNvPr id="6" name="Content Placeholder 2"/>
          <p:cNvSpPr>
            <a:spLocks noGrp="1"/>
          </p:cNvSpPr>
          <p:nvPr>
            <p:ph sz="half" idx="1"/>
          </p:nvPr>
        </p:nvSpPr>
        <p:spPr>
          <a:xfrm>
            <a:off x="455612" y="1524000"/>
            <a:ext cx="10591800" cy="5105400"/>
          </a:xfrm>
        </p:spPr>
        <p:txBody>
          <a:bodyPr>
            <a:noAutofit/>
          </a:bodyPr>
          <a:lstStyle/>
          <a:p>
            <a:pPr lvl="1">
              <a:buNone/>
            </a:pPr>
            <a:endParaRPr lang="en-US" b="1" dirty="0">
              <a:solidFill>
                <a:srgbClr val="FF9933"/>
              </a:solidFill>
              <a:latin typeface="+mj-lt"/>
            </a:endParaRPr>
          </a:p>
          <a:p>
            <a:pPr lvl="1">
              <a:buNone/>
            </a:pPr>
            <a:r>
              <a:rPr lang="en-US" b="1" dirty="0">
                <a:solidFill>
                  <a:srgbClr val="FF9933"/>
                </a:solidFill>
                <a:latin typeface="+mj-lt"/>
              </a:rPr>
              <a:t>1. If SSC has POS</a:t>
            </a:r>
          </a:p>
          <a:p>
            <a:pPr>
              <a:buNone/>
            </a:pPr>
            <a:endParaRPr lang="en-US" sz="2200" dirty="0">
              <a:latin typeface="+mj-lt"/>
            </a:endParaRPr>
          </a:p>
          <a:p>
            <a:pPr>
              <a:buNone/>
            </a:pPr>
            <a:r>
              <a:rPr lang="en-US" sz="2400" dirty="0">
                <a:latin typeface="+mj-lt"/>
              </a:rPr>
              <a:t>This is applicable at </a:t>
            </a:r>
            <a:r>
              <a:rPr lang="en-US" sz="2400" dirty="0">
                <a:solidFill>
                  <a:srgbClr val="FF0000"/>
                </a:solidFill>
                <a:latin typeface="+mj-lt"/>
              </a:rPr>
              <a:t>15%</a:t>
            </a:r>
            <a:r>
              <a:rPr lang="en-US" sz="2400" dirty="0">
                <a:latin typeface="+mj-lt"/>
              </a:rPr>
              <a:t> of the </a:t>
            </a:r>
            <a:r>
              <a:rPr lang="en-US" sz="2400" dirty="0">
                <a:solidFill>
                  <a:srgbClr val="FF0000"/>
                </a:solidFill>
                <a:latin typeface="+mj-lt"/>
              </a:rPr>
              <a:t>total amount of transportation charges plus insurance charges</a:t>
            </a:r>
            <a:r>
              <a:rPr lang="en-US" sz="2400" dirty="0">
                <a:latin typeface="+mj-lt"/>
              </a:rPr>
              <a:t> (if any) on </a:t>
            </a:r>
            <a:r>
              <a:rPr lang="en-US" sz="2400" b="1" dirty="0">
                <a:solidFill>
                  <a:srgbClr val="FF0000"/>
                </a:solidFill>
                <a:latin typeface="+mj-lt"/>
              </a:rPr>
              <a:t>domestic shipments ONLY</a:t>
            </a:r>
            <a:r>
              <a:rPr lang="en-US" sz="2400" dirty="0">
                <a:latin typeface="+mj-lt"/>
              </a:rPr>
              <a:t>. </a:t>
            </a:r>
          </a:p>
          <a:p>
            <a:pPr>
              <a:buNone/>
            </a:pPr>
            <a:endParaRPr lang="en-US" sz="2400" dirty="0">
              <a:latin typeface="+mj-lt"/>
            </a:endParaRPr>
          </a:p>
          <a:p>
            <a:pPr>
              <a:buNone/>
            </a:pPr>
            <a:r>
              <a:rPr lang="en-US" sz="2400" dirty="0">
                <a:latin typeface="+mj-lt"/>
              </a:rPr>
              <a:t>Hence VAT amount will be </a:t>
            </a:r>
            <a:r>
              <a:rPr lang="en-US" sz="2400" dirty="0">
                <a:solidFill>
                  <a:srgbClr val="FF0000"/>
                </a:solidFill>
                <a:latin typeface="+mj-lt"/>
              </a:rPr>
              <a:t>automatically calculated </a:t>
            </a:r>
            <a:r>
              <a:rPr lang="en-US" sz="2400" dirty="0">
                <a:latin typeface="+mj-lt"/>
              </a:rPr>
              <a:t>after finalizing processing of the shipment. See the receipt from POS.</a:t>
            </a:r>
          </a:p>
          <a:p>
            <a:pPr>
              <a:buNone/>
            </a:pPr>
            <a:endParaRPr lang="en-US" sz="2200" dirty="0">
              <a:latin typeface="+mj-lt"/>
            </a:endParaRPr>
          </a:p>
        </p:txBody>
      </p:sp>
      <p:sp>
        <p:nvSpPr>
          <p:cNvPr id="2" name="TextBox 1">
            <a:extLst>
              <a:ext uri="{FF2B5EF4-FFF2-40B4-BE49-F238E27FC236}">
                <a16:creationId xmlns:a16="http://schemas.microsoft.com/office/drawing/2014/main" id="{C0140F6F-D97D-DC41-D74A-BB852C74B99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C0442939-55C3-3AE4-604C-052709DBB0FD}"/>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113522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VAT (Value Added Tax) </a:t>
            </a:r>
            <a:r>
              <a:rPr lang="en-US" b="1" dirty="0">
                <a:solidFill>
                  <a:srgbClr val="FF9933"/>
                </a:solidFill>
                <a:effectLst>
                  <a:outerShdw blurRad="50800" dist="38100" dir="2700000" sx="101000" sy="101000" algn="tl" rotWithShape="0">
                    <a:prstClr val="black">
                      <a:alpha val="43000"/>
                    </a:prstClr>
                  </a:outerShdw>
                </a:effectLst>
              </a:rPr>
              <a:t>Service Center Job Aid</a:t>
            </a:r>
            <a:endParaRPr lang="en-US" dirty="0"/>
          </a:p>
        </p:txBody>
      </p:sp>
      <p:sp>
        <p:nvSpPr>
          <p:cNvPr id="6" name="Content Placeholder 2"/>
          <p:cNvSpPr>
            <a:spLocks noGrp="1"/>
          </p:cNvSpPr>
          <p:nvPr>
            <p:ph sz="half" idx="1"/>
          </p:nvPr>
        </p:nvSpPr>
        <p:spPr>
          <a:xfrm>
            <a:off x="227012" y="1828800"/>
            <a:ext cx="11049000" cy="4800600"/>
          </a:xfrm>
        </p:spPr>
        <p:txBody>
          <a:bodyPr>
            <a:noAutofit/>
          </a:bodyPr>
          <a:lstStyle/>
          <a:p>
            <a:pPr lvl="1">
              <a:buNone/>
            </a:pPr>
            <a:r>
              <a:rPr lang="en-US" sz="2800" b="1" dirty="0">
                <a:solidFill>
                  <a:srgbClr val="FF9933"/>
                </a:solidFill>
                <a:latin typeface="+mj-lt"/>
              </a:rPr>
              <a:t>2. If SSC don’t have POS - Manual AWB (Using TIN Stamp)</a:t>
            </a:r>
          </a:p>
          <a:p>
            <a:pPr>
              <a:buNone/>
            </a:pPr>
            <a:endParaRPr lang="en-US" sz="2400" dirty="0">
              <a:latin typeface="+mj-lt"/>
            </a:endParaRPr>
          </a:p>
          <a:p>
            <a:r>
              <a:rPr lang="en-US" sz="2400" dirty="0">
                <a:latin typeface="+mj-lt"/>
              </a:rPr>
              <a:t>For </a:t>
            </a:r>
            <a:r>
              <a:rPr lang="en-US" sz="2400" dirty="0">
                <a:solidFill>
                  <a:srgbClr val="FF0000"/>
                </a:solidFill>
                <a:latin typeface="+mj-lt"/>
              </a:rPr>
              <a:t>Manual AWB</a:t>
            </a:r>
            <a:r>
              <a:rPr lang="en-US" sz="2400" b="1" dirty="0">
                <a:solidFill>
                  <a:srgbClr val="FF0000"/>
                </a:solidFill>
                <a:latin typeface="+mj-lt"/>
              </a:rPr>
              <a:t> </a:t>
            </a:r>
            <a:r>
              <a:rPr lang="en-US" sz="2400" dirty="0">
                <a:solidFill>
                  <a:srgbClr val="FF0000"/>
                </a:solidFill>
                <a:latin typeface="+mj-lt"/>
              </a:rPr>
              <a:t>Customer’s copy and Billing copy </a:t>
            </a:r>
            <a:r>
              <a:rPr lang="en-US" sz="2400" dirty="0">
                <a:latin typeface="+mj-lt"/>
              </a:rPr>
              <a:t>must have a </a:t>
            </a:r>
            <a:r>
              <a:rPr lang="en-US" sz="2400" dirty="0">
                <a:solidFill>
                  <a:srgbClr val="FF0000"/>
                </a:solidFill>
                <a:latin typeface="+mj-lt"/>
              </a:rPr>
              <a:t>stamp of VAT TIN number </a:t>
            </a:r>
            <a:r>
              <a:rPr lang="en-US" sz="2400" b="1" dirty="0">
                <a:solidFill>
                  <a:srgbClr val="FF0000"/>
                </a:solidFill>
                <a:latin typeface="+mj-lt"/>
              </a:rPr>
              <a:t>300057426900003</a:t>
            </a:r>
            <a:r>
              <a:rPr lang="en-US" sz="2400" dirty="0">
                <a:latin typeface="+mj-lt"/>
              </a:rPr>
              <a:t> stamped at </a:t>
            </a:r>
            <a:r>
              <a:rPr lang="en-US" sz="2400" dirty="0">
                <a:solidFill>
                  <a:srgbClr val="FF0000"/>
                </a:solidFill>
                <a:latin typeface="+mj-lt"/>
              </a:rPr>
              <a:t>the right top edge on the AWB</a:t>
            </a:r>
            <a:r>
              <a:rPr lang="en-US" sz="2400" dirty="0">
                <a:latin typeface="+mj-lt"/>
              </a:rPr>
              <a:t>. Transportation charges amount should be written in the transportation amount column </a:t>
            </a:r>
          </a:p>
          <a:p>
            <a:r>
              <a:rPr lang="en-US" sz="2400" dirty="0">
                <a:latin typeface="+mj-lt"/>
              </a:rPr>
              <a:t>(1) Insurance amount to be written on coverage charges column </a:t>
            </a:r>
          </a:p>
          <a:p>
            <a:r>
              <a:rPr lang="en-US" sz="2400" dirty="0">
                <a:latin typeface="+mj-lt"/>
              </a:rPr>
              <a:t>(2) VAT amount should be written on the other charges column </a:t>
            </a:r>
          </a:p>
          <a:p>
            <a:r>
              <a:rPr lang="en-US" sz="2400" dirty="0">
                <a:latin typeface="+mj-lt"/>
              </a:rPr>
              <a:t>(3) Overlap other charges and write VAT instead. Total which will be Transportation charges + Insurance (if any) + VAT amount to be written on total charges column (4)</a:t>
            </a:r>
          </a:p>
          <a:p>
            <a:pPr>
              <a:buNone/>
            </a:pPr>
            <a:endParaRPr lang="en-US" sz="2400" dirty="0">
              <a:latin typeface="+mj-lt"/>
            </a:endParaRPr>
          </a:p>
        </p:txBody>
      </p:sp>
      <p:sp>
        <p:nvSpPr>
          <p:cNvPr id="2" name="TextBox 1">
            <a:extLst>
              <a:ext uri="{FF2B5EF4-FFF2-40B4-BE49-F238E27FC236}">
                <a16:creationId xmlns:a16="http://schemas.microsoft.com/office/drawing/2014/main" id="{49A6590A-8F81-F2AC-D9C0-13CE7F5D28F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575083EE-6792-00FC-22F0-745B4916F2DF}"/>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112760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VAT (Value Added Tax) </a:t>
            </a:r>
            <a:r>
              <a:rPr lang="en-US" b="1" dirty="0">
                <a:solidFill>
                  <a:srgbClr val="FF9933"/>
                </a:solidFill>
                <a:effectLst>
                  <a:outerShdw blurRad="50800" dist="38100" dir="2700000" sx="101000" sy="101000" algn="tl" rotWithShape="0">
                    <a:prstClr val="black">
                      <a:alpha val="43000"/>
                    </a:prstClr>
                  </a:outerShdw>
                </a:effectLst>
              </a:rPr>
              <a:t>Service Center Job Aid</a:t>
            </a:r>
            <a:endParaRPr lang="en-US" dirty="0"/>
          </a:p>
        </p:txBody>
      </p:sp>
      <p:sp>
        <p:nvSpPr>
          <p:cNvPr id="6" name="Content Placeholder 2"/>
          <p:cNvSpPr>
            <a:spLocks noGrp="1"/>
          </p:cNvSpPr>
          <p:nvPr>
            <p:ph sz="half" idx="1"/>
          </p:nvPr>
        </p:nvSpPr>
        <p:spPr>
          <a:xfrm>
            <a:off x="227012" y="1447800"/>
            <a:ext cx="11125200" cy="4800600"/>
          </a:xfrm>
        </p:spPr>
        <p:txBody>
          <a:bodyPr>
            <a:noAutofit/>
          </a:bodyPr>
          <a:lstStyle/>
          <a:p>
            <a:pPr lvl="1">
              <a:buNone/>
            </a:pPr>
            <a:r>
              <a:rPr lang="en-US" sz="2800" b="1" dirty="0">
                <a:solidFill>
                  <a:srgbClr val="FF9933"/>
                </a:solidFill>
                <a:latin typeface="+mj-lt"/>
              </a:rPr>
              <a:t>2. If SSC don’t have POS - Manual AWB (No TIN Stamp)</a:t>
            </a:r>
          </a:p>
          <a:p>
            <a:pPr>
              <a:buNone/>
            </a:pPr>
            <a:endParaRPr lang="en-US" sz="2200" dirty="0">
              <a:latin typeface="+mj-lt"/>
            </a:endParaRPr>
          </a:p>
          <a:p>
            <a:r>
              <a:rPr lang="en-US" sz="2200" dirty="0">
                <a:latin typeface="+mj-lt"/>
              </a:rPr>
              <a:t>In case TIN number stamp is misplaced or missing then TIN number </a:t>
            </a:r>
            <a:r>
              <a:rPr lang="en-US" sz="2200" b="1" dirty="0">
                <a:solidFill>
                  <a:srgbClr val="FF0000"/>
                </a:solidFill>
                <a:latin typeface="+mj-lt"/>
              </a:rPr>
              <a:t>300057426900003</a:t>
            </a:r>
            <a:r>
              <a:rPr lang="en-US" sz="2200" dirty="0">
                <a:latin typeface="+mj-lt"/>
              </a:rPr>
              <a:t> must be </a:t>
            </a:r>
            <a:r>
              <a:rPr lang="en-US" sz="2200" dirty="0">
                <a:solidFill>
                  <a:srgbClr val="FF0000"/>
                </a:solidFill>
                <a:latin typeface="+mj-lt"/>
              </a:rPr>
              <a:t>written manually </a:t>
            </a:r>
            <a:r>
              <a:rPr lang="en-US" sz="2200" dirty="0">
                <a:latin typeface="+mj-lt"/>
              </a:rPr>
              <a:t>at the top right edge on the AWB and follow all the manual AWB procedures in number 2. </a:t>
            </a:r>
          </a:p>
          <a:p>
            <a:endParaRPr lang="en-US" sz="2200" dirty="0">
              <a:latin typeface="+mj-lt"/>
            </a:endParaRPr>
          </a:p>
          <a:p>
            <a:pPr>
              <a:buNone/>
            </a:pPr>
            <a:r>
              <a:rPr lang="en-US" sz="2200" b="1" dirty="0">
                <a:solidFill>
                  <a:srgbClr val="FF0000"/>
                </a:solidFill>
                <a:latin typeface="+mj-lt"/>
              </a:rPr>
              <a:t>NOTE</a:t>
            </a:r>
            <a:r>
              <a:rPr lang="en-US" sz="2200" dirty="0">
                <a:solidFill>
                  <a:srgbClr val="FF0000"/>
                </a:solidFill>
                <a:latin typeface="+mj-lt"/>
              </a:rPr>
              <a:t>: </a:t>
            </a:r>
            <a:r>
              <a:rPr lang="en-US" sz="2200" dirty="0">
                <a:latin typeface="+mj-lt"/>
              </a:rPr>
              <a:t>VAT amount needs to be rounded off examples:  SAR 5.50 should be considered as SAR 6.00 and SAR 5.49 should be considered as SAR 5.00</a:t>
            </a:r>
          </a:p>
          <a:p>
            <a:pPr>
              <a:buNone/>
            </a:pPr>
            <a:endParaRPr lang="en-US" sz="2200" dirty="0">
              <a:latin typeface="+mj-lt"/>
            </a:endParaRPr>
          </a:p>
          <a:p>
            <a:pPr>
              <a:buNone/>
            </a:pPr>
            <a:r>
              <a:rPr lang="en-US" sz="2200" dirty="0">
                <a:latin typeface="+mj-lt"/>
              </a:rPr>
              <a:t>	If the customer is insuring for the shipment, then VAT amount of</a:t>
            </a:r>
            <a:r>
              <a:rPr lang="en-US" sz="2200" dirty="0">
                <a:solidFill>
                  <a:srgbClr val="FF0000"/>
                </a:solidFill>
                <a:latin typeface="+mj-lt"/>
              </a:rPr>
              <a:t> 15%</a:t>
            </a:r>
            <a:r>
              <a:rPr lang="en-US" sz="2200" dirty="0">
                <a:latin typeface="+mj-lt"/>
              </a:rPr>
              <a:t> will be </a:t>
            </a:r>
            <a:r>
              <a:rPr lang="en-US" sz="2200" dirty="0">
                <a:solidFill>
                  <a:srgbClr val="FF0000"/>
                </a:solidFill>
                <a:latin typeface="+mj-lt"/>
              </a:rPr>
              <a:t>(Transportation charges + Insurance charges)</a:t>
            </a:r>
          </a:p>
          <a:p>
            <a:pPr>
              <a:buNone/>
            </a:pPr>
            <a:r>
              <a:rPr lang="en-US" sz="2200" dirty="0">
                <a:latin typeface="+mj-lt"/>
              </a:rPr>
              <a:t> </a:t>
            </a:r>
          </a:p>
          <a:p>
            <a:pPr>
              <a:buNone/>
            </a:pPr>
            <a:r>
              <a:rPr lang="en-US" sz="2200" dirty="0">
                <a:latin typeface="+mj-lt"/>
              </a:rPr>
              <a:t>	VAT of </a:t>
            </a:r>
            <a:r>
              <a:rPr lang="en-US" sz="2200" dirty="0">
                <a:solidFill>
                  <a:srgbClr val="FF0000"/>
                </a:solidFill>
                <a:latin typeface="+mj-lt"/>
              </a:rPr>
              <a:t>15%</a:t>
            </a:r>
            <a:r>
              <a:rPr lang="en-US" sz="2200" dirty="0">
                <a:latin typeface="+mj-lt"/>
              </a:rPr>
              <a:t> is applicable </a:t>
            </a:r>
            <a:r>
              <a:rPr lang="en-US" sz="2200" dirty="0">
                <a:solidFill>
                  <a:srgbClr val="FF0000"/>
                </a:solidFill>
                <a:latin typeface="+mj-lt"/>
              </a:rPr>
              <a:t>ONLY on domestic shipments</a:t>
            </a:r>
            <a:r>
              <a:rPr lang="en-US" sz="2200" dirty="0">
                <a:latin typeface="+mj-lt"/>
              </a:rPr>
              <a:t>.</a:t>
            </a:r>
          </a:p>
          <a:p>
            <a:pPr>
              <a:buNone/>
            </a:pPr>
            <a:endParaRPr lang="en-US" sz="2200" dirty="0">
              <a:latin typeface="+mj-lt"/>
            </a:endParaRPr>
          </a:p>
          <a:p>
            <a:pPr>
              <a:buNone/>
            </a:pPr>
            <a:endParaRPr lang="en-US" sz="2200" dirty="0">
              <a:latin typeface="+mj-lt"/>
            </a:endParaRPr>
          </a:p>
        </p:txBody>
      </p:sp>
      <p:sp>
        <p:nvSpPr>
          <p:cNvPr id="2" name="TextBox 1">
            <a:extLst>
              <a:ext uri="{FF2B5EF4-FFF2-40B4-BE49-F238E27FC236}">
                <a16:creationId xmlns:a16="http://schemas.microsoft.com/office/drawing/2014/main" id="{041C2CF6-BE73-1079-11FB-92F3B15AE39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DCDB517-39DC-26C5-E814-BF5B0E21884B}"/>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108950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VAT (Value Added Tax) </a:t>
            </a:r>
            <a:r>
              <a:rPr lang="en-US" b="1" dirty="0">
                <a:solidFill>
                  <a:srgbClr val="FF9933"/>
                </a:solidFill>
                <a:effectLst>
                  <a:outerShdw blurRad="50800" dist="38100" dir="2700000" sx="101000" sy="101000" algn="tl" rotWithShape="0">
                    <a:prstClr val="black">
                      <a:alpha val="43000"/>
                    </a:prstClr>
                  </a:outerShdw>
                </a:effectLst>
              </a:rPr>
              <a:t>Service Center Job Aid</a:t>
            </a:r>
            <a:endParaRPr lang="en-US" dirty="0"/>
          </a:p>
        </p:txBody>
      </p:sp>
      <p:sp>
        <p:nvSpPr>
          <p:cNvPr id="4" name="TextBox 3"/>
          <p:cNvSpPr txBox="1"/>
          <p:nvPr/>
        </p:nvSpPr>
        <p:spPr>
          <a:xfrm>
            <a:off x="6018212" y="5410201"/>
            <a:ext cx="4191000" cy="276999"/>
          </a:xfrm>
          <a:prstGeom prst="rect">
            <a:avLst/>
          </a:prstGeom>
          <a:solidFill>
            <a:schemeClr val="bg1"/>
          </a:solidFill>
        </p:spPr>
        <p:txBody>
          <a:bodyPr wrap="square" rtlCol="0">
            <a:spAutoFit/>
          </a:bodyPr>
          <a:lstStyle/>
          <a:p>
            <a:endParaRPr lang="en-US" sz="1200" b="1" dirty="0">
              <a:solidFill>
                <a:srgbClr val="000000"/>
              </a:solidFill>
            </a:endParaRPr>
          </a:p>
        </p:txBody>
      </p:sp>
      <p:sp>
        <p:nvSpPr>
          <p:cNvPr id="2" name="TextBox 1">
            <a:extLst>
              <a:ext uri="{FF2B5EF4-FFF2-40B4-BE49-F238E27FC236}">
                <a16:creationId xmlns:a16="http://schemas.microsoft.com/office/drawing/2014/main" id="{D0A47720-40A5-300A-BE1A-C1C503C14CB5}"/>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01ACBB37-4FF0-6B05-A712-12C73F3AA7B6}"/>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6" name="Picture 5"/>
          <p:cNvPicPr/>
          <p:nvPr/>
        </p:nvPicPr>
        <p:blipFill>
          <a:blip r:embed="rId3" cstate="print"/>
          <a:srcRect/>
          <a:stretch>
            <a:fillRect/>
          </a:stretch>
        </p:blipFill>
        <p:spPr bwMode="auto">
          <a:xfrm>
            <a:off x="609600" y="1524000"/>
            <a:ext cx="10437812" cy="51816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0"/>
            <a:ext cx="112760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Hold </a:t>
            </a:r>
            <a:r>
              <a:rPr lang="en-US" b="1" dirty="0">
                <a:solidFill>
                  <a:srgbClr val="FF9933"/>
                </a:solidFill>
                <a:effectLst>
                  <a:outerShdw blurRad="50800" dist="38100" dir="2700000" sx="101000" sy="101000" algn="tl" rotWithShape="0">
                    <a:prstClr val="black">
                      <a:alpha val="43000"/>
                    </a:prstClr>
                  </a:outerShdw>
                </a:effectLst>
              </a:rPr>
              <a:t>At Location</a:t>
            </a:r>
            <a:endParaRPr lang="en-US" dirty="0"/>
          </a:p>
        </p:txBody>
      </p:sp>
      <p:sp>
        <p:nvSpPr>
          <p:cNvPr id="6" name="Content Placeholder 2"/>
          <p:cNvSpPr>
            <a:spLocks noGrp="1"/>
          </p:cNvSpPr>
          <p:nvPr>
            <p:ph sz="half" idx="1"/>
          </p:nvPr>
        </p:nvSpPr>
        <p:spPr>
          <a:xfrm>
            <a:off x="227011" y="1447800"/>
            <a:ext cx="11658601" cy="4876800"/>
          </a:xfrm>
        </p:spPr>
        <p:txBody>
          <a:bodyPr>
            <a:noAutofit/>
          </a:bodyPr>
          <a:lstStyle/>
          <a:p>
            <a:pPr>
              <a:spcBef>
                <a:spcPct val="0"/>
              </a:spcBef>
              <a:buNone/>
              <a:tabLst>
                <a:tab pos="400050" algn="l"/>
              </a:tabLst>
            </a:pPr>
            <a:r>
              <a:rPr lang="en-US" sz="2400" dirty="0">
                <a:latin typeface="+mj-lt"/>
              </a:rPr>
              <a:t>SMSA offers </a:t>
            </a:r>
            <a:r>
              <a:rPr lang="en-US" sz="2400" b="1" dirty="0">
                <a:solidFill>
                  <a:srgbClr val="FF0000"/>
                </a:solidFill>
                <a:latin typeface="+mj-lt"/>
              </a:rPr>
              <a:t>HAL (Hold At Location) </a:t>
            </a:r>
            <a:r>
              <a:rPr lang="en-US" sz="2400" dirty="0">
                <a:solidFill>
                  <a:srgbClr val="372466"/>
                </a:solidFill>
                <a:latin typeface="+mj-lt"/>
              </a:rPr>
              <a:t>service at designated SMSA Service Centers, upon request of the customer.</a:t>
            </a:r>
            <a:endParaRPr lang="en-US" sz="2400" dirty="0">
              <a:latin typeface="+mj-lt"/>
            </a:endParaRPr>
          </a:p>
          <a:p>
            <a:pPr>
              <a:spcBef>
                <a:spcPct val="0"/>
              </a:spcBef>
              <a:buNone/>
              <a:tabLst>
                <a:tab pos="400050" algn="l"/>
              </a:tabLst>
            </a:pPr>
            <a:endParaRPr lang="en-US" sz="2400" dirty="0">
              <a:latin typeface="+mj-lt"/>
            </a:endParaRPr>
          </a:p>
          <a:p>
            <a:pPr>
              <a:spcBef>
                <a:spcPct val="0"/>
              </a:spcBef>
              <a:buClr>
                <a:srgbClr val="7030A0"/>
              </a:buClr>
              <a:buNone/>
              <a:tabLst>
                <a:tab pos="400050" algn="l"/>
              </a:tabLst>
            </a:pPr>
            <a:r>
              <a:rPr lang="en-US" sz="2400" b="1" dirty="0">
                <a:solidFill>
                  <a:srgbClr val="FF0000"/>
                </a:solidFill>
                <a:latin typeface="+mj-lt"/>
              </a:rPr>
              <a:t>Details:</a:t>
            </a:r>
          </a:p>
          <a:p>
            <a:pPr>
              <a:spcBef>
                <a:spcPct val="0"/>
              </a:spcBef>
              <a:buClr>
                <a:srgbClr val="7030A0"/>
              </a:buClr>
              <a:buNone/>
              <a:tabLst>
                <a:tab pos="400050" algn="l"/>
              </a:tabLst>
            </a:pPr>
            <a:endParaRPr lang="en-US" sz="2400" dirty="0">
              <a:solidFill>
                <a:srgbClr val="FF0000"/>
              </a:solidFill>
              <a:latin typeface="+mj-lt"/>
            </a:endParaRPr>
          </a:p>
          <a:p>
            <a:pPr>
              <a:spcBef>
                <a:spcPct val="0"/>
              </a:spcBef>
              <a:buClr>
                <a:srgbClr val="7030A0"/>
              </a:buClr>
              <a:tabLst>
                <a:tab pos="400050" algn="l"/>
              </a:tabLst>
            </a:pPr>
            <a:r>
              <a:rPr lang="en-US" sz="2400" dirty="0">
                <a:solidFill>
                  <a:srgbClr val="002060"/>
                </a:solidFill>
                <a:latin typeface="+mj-lt"/>
              </a:rPr>
              <a:t>Offered to customers at SMSA Service Center branches, or marked by customers in the AWB for pickup by the Operations Team.</a:t>
            </a:r>
          </a:p>
          <a:p>
            <a:pPr>
              <a:spcBef>
                <a:spcPct val="0"/>
              </a:spcBef>
              <a:buClr>
                <a:srgbClr val="7030A0"/>
              </a:buClr>
              <a:tabLst>
                <a:tab pos="400050" algn="l"/>
              </a:tabLst>
            </a:pPr>
            <a:r>
              <a:rPr lang="en-US" sz="2400" dirty="0">
                <a:solidFill>
                  <a:srgbClr val="002060"/>
                </a:solidFill>
                <a:latin typeface="+mj-lt"/>
              </a:rPr>
              <a:t>HAL labels should be placed on the packages properly.</a:t>
            </a:r>
          </a:p>
          <a:p>
            <a:pPr>
              <a:spcBef>
                <a:spcPct val="0"/>
              </a:spcBef>
              <a:buClr>
                <a:srgbClr val="7030A0"/>
              </a:buClr>
              <a:tabLst>
                <a:tab pos="400050" algn="l"/>
              </a:tabLst>
            </a:pPr>
            <a:r>
              <a:rPr lang="en-US" sz="2400" dirty="0">
                <a:solidFill>
                  <a:srgbClr val="002060"/>
                </a:solidFill>
                <a:latin typeface="+mj-lt"/>
              </a:rPr>
              <a:t>HAL Scans should be performed to indicate HAL selection.</a:t>
            </a:r>
          </a:p>
          <a:p>
            <a:pPr>
              <a:spcBef>
                <a:spcPct val="0"/>
              </a:spcBef>
              <a:buClr>
                <a:srgbClr val="7030A0"/>
              </a:buClr>
              <a:tabLst>
                <a:tab pos="400050" algn="l"/>
              </a:tabLst>
            </a:pPr>
            <a:r>
              <a:rPr lang="en-US" sz="2400" dirty="0">
                <a:solidFill>
                  <a:srgbClr val="002060"/>
                </a:solidFill>
                <a:latin typeface="+mj-lt"/>
              </a:rPr>
              <a:t>HAL shipments </a:t>
            </a:r>
            <a:r>
              <a:rPr lang="en-US" sz="2400" b="1" dirty="0">
                <a:solidFill>
                  <a:srgbClr val="FF0000"/>
                </a:solidFill>
                <a:latin typeface="+mj-lt"/>
              </a:rPr>
              <a:t>not picked up within 15 days</a:t>
            </a:r>
            <a:r>
              <a:rPr lang="en-US" sz="2400" dirty="0">
                <a:solidFill>
                  <a:srgbClr val="002060"/>
                </a:solidFill>
                <a:latin typeface="+mj-lt"/>
              </a:rPr>
              <a:t>, are considered undeliverable and will undergo the </a:t>
            </a:r>
            <a:r>
              <a:rPr lang="en-US" sz="2400" b="1" dirty="0">
                <a:solidFill>
                  <a:srgbClr val="FF0000"/>
                </a:solidFill>
                <a:latin typeface="+mj-lt"/>
              </a:rPr>
              <a:t>RTS/RTO (Return to Shipper/Origin) procedure.</a:t>
            </a:r>
          </a:p>
          <a:p>
            <a:pPr>
              <a:spcBef>
                <a:spcPct val="0"/>
              </a:spcBef>
              <a:buClr>
                <a:srgbClr val="7030A0"/>
              </a:buClr>
              <a:tabLst>
                <a:tab pos="400050" algn="l"/>
              </a:tabLst>
            </a:pPr>
            <a:endParaRPr lang="en-US" sz="2400" dirty="0">
              <a:solidFill>
                <a:srgbClr val="FF0000"/>
              </a:solidFill>
              <a:latin typeface="+mj-lt"/>
            </a:endParaRPr>
          </a:p>
          <a:p>
            <a:pPr>
              <a:spcBef>
                <a:spcPct val="0"/>
              </a:spcBef>
              <a:buClr>
                <a:srgbClr val="7030A0"/>
              </a:buClr>
              <a:buNone/>
              <a:tabLst>
                <a:tab pos="400050" algn="l"/>
              </a:tabLst>
            </a:pPr>
            <a:r>
              <a:rPr lang="en-US" sz="2400" b="1" i="1" dirty="0">
                <a:solidFill>
                  <a:srgbClr val="FF0000"/>
                </a:solidFill>
                <a:latin typeface="+mj-lt"/>
              </a:rPr>
              <a:t>*** Refer to HAL Policy &amp; RTS Policy in GUIDE for detailed procedures and </a:t>
            </a:r>
          </a:p>
          <a:p>
            <a:pPr>
              <a:spcBef>
                <a:spcPct val="0"/>
              </a:spcBef>
              <a:buClr>
                <a:srgbClr val="7030A0"/>
              </a:buClr>
              <a:buNone/>
              <a:tabLst>
                <a:tab pos="400050" algn="l"/>
              </a:tabLst>
            </a:pPr>
            <a:r>
              <a:rPr lang="en-US" sz="2400" b="1" i="1" dirty="0">
                <a:solidFill>
                  <a:srgbClr val="FF0000"/>
                </a:solidFill>
                <a:latin typeface="+mj-lt"/>
              </a:rPr>
              <a:t>information.</a:t>
            </a:r>
            <a:endParaRPr lang="en-US" sz="2200" b="1" dirty="0">
              <a:latin typeface="+mj-lt"/>
            </a:endParaRPr>
          </a:p>
          <a:p>
            <a:pPr>
              <a:buNone/>
            </a:pPr>
            <a:endParaRPr lang="en-US" sz="2200" dirty="0">
              <a:latin typeface="+mj-lt"/>
            </a:endParaRPr>
          </a:p>
        </p:txBody>
      </p:sp>
      <p:sp>
        <p:nvSpPr>
          <p:cNvPr id="2" name="TextBox 1">
            <a:extLst>
              <a:ext uri="{FF2B5EF4-FFF2-40B4-BE49-F238E27FC236}">
                <a16:creationId xmlns:a16="http://schemas.microsoft.com/office/drawing/2014/main" id="{A6B01340-B180-B770-1BCD-C4586D9C3C1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A30B527-5F40-6AF1-ED43-F9542E6F3C49}"/>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fade">
                                      <p:cBhvr>
                                        <p:cTn id="42" dur="500"/>
                                        <p:tgtEl>
                                          <p:spTgt spid="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fade">
                                      <p:cBhvr>
                                        <p:cTn id="4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4225" y="823917"/>
            <a:ext cx="9649486" cy="625475"/>
          </a:xfrm>
        </p:spPr>
        <p:txBody>
          <a:bodyPr>
            <a:noAutofit/>
          </a:bodyPr>
          <a:lstStyle/>
          <a:p>
            <a:r>
              <a:rPr lang="en-US" b="1" dirty="0">
                <a:solidFill>
                  <a:srgbClr val="33309C"/>
                </a:solidFill>
              </a:rPr>
              <a:t>SM</a:t>
            </a:r>
            <a:r>
              <a:rPr lang="en-US" b="1" dirty="0">
                <a:solidFill>
                  <a:srgbClr val="F68426"/>
                </a:solidFill>
              </a:rPr>
              <a:t>SA</a:t>
            </a:r>
            <a:r>
              <a:rPr lang="en-US" b="1" dirty="0">
                <a:solidFill>
                  <a:srgbClr val="FF9933"/>
                </a:solidFill>
              </a:rPr>
              <a:t> </a:t>
            </a:r>
            <a:r>
              <a:rPr lang="en-US" b="1" dirty="0">
                <a:solidFill>
                  <a:schemeClr val="accent6">
                    <a:lumMod val="75000"/>
                  </a:schemeClr>
                </a:solidFill>
              </a:rPr>
              <a:t>International Services</a:t>
            </a:r>
          </a:p>
        </p:txBody>
      </p:sp>
      <p:sp>
        <p:nvSpPr>
          <p:cNvPr id="3" name="Text Placeholder 2"/>
          <p:cNvSpPr>
            <a:spLocks noGrp="1"/>
          </p:cNvSpPr>
          <p:nvPr>
            <p:ph type="body" sz="half" idx="4294967295"/>
          </p:nvPr>
        </p:nvSpPr>
        <p:spPr>
          <a:xfrm>
            <a:off x="257073" y="1457334"/>
            <a:ext cx="6780291" cy="2438400"/>
          </a:xfrm>
        </p:spPr>
        <p:txBody>
          <a:bodyPr>
            <a:noAutofit/>
          </a:bodyPr>
          <a:lstStyle/>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International Documents (SIDX)</a:t>
            </a: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dirty="0">
                <a:latin typeface="+mj-lt"/>
              </a:rPr>
              <a:t> </a:t>
            </a:r>
            <a:r>
              <a:rPr lang="en-US" sz="2400" b="1" dirty="0">
                <a:latin typeface="+mj-lt"/>
              </a:rPr>
              <a:t>International Non-Documents (SIND)</a:t>
            </a: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International Inbound Shipment (SIIS)</a:t>
            </a: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International Promo Boxes </a:t>
            </a:r>
          </a:p>
          <a:p>
            <a:pPr marL="843407" lvl="1" indent="-408100">
              <a:buFont typeface="Courier New" pitchFamily="49" charset="0"/>
              <a:buChar char="o"/>
            </a:pPr>
            <a:r>
              <a:rPr lang="en-US" sz="2400" b="1" dirty="0">
                <a:latin typeface="+mj-lt"/>
              </a:rPr>
              <a:t>2, 5, 10, 25, &amp; 32 kg Boxes (S2, S5, S10, S25, S32, Olive Oil Special Packaging)</a:t>
            </a: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Economic Express Service  (EGY,BAH,UAE)</a:t>
            </a: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International Parcel by Road (SIPBR)</a:t>
            </a: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Full Truck Load / Less than Truck Load Service from/to UAE &amp; GCC countries  (FTL/LTL) - </a:t>
            </a:r>
            <a:r>
              <a:rPr lang="en-US" sz="2400" b="1" i="1" dirty="0">
                <a:solidFill>
                  <a:srgbClr val="FF0000"/>
                </a:solidFill>
                <a:latin typeface="+mj-lt"/>
              </a:rPr>
              <a:t>* except Qatar</a:t>
            </a:r>
            <a:endParaRPr lang="en-US" sz="2400" b="1" dirty="0">
              <a:solidFill>
                <a:srgbClr val="FF0000"/>
              </a:solidFill>
              <a:latin typeface="+mj-lt"/>
            </a:endParaRPr>
          </a:p>
          <a:p>
            <a:pPr marL="408100" indent="-408100"/>
            <a:r>
              <a:rPr lang="en-US" sz="2400" b="1" dirty="0">
                <a:solidFill>
                  <a:srgbClr val="33309C"/>
                </a:solidFill>
                <a:latin typeface="+mj-lt"/>
              </a:rPr>
              <a:t>SM</a:t>
            </a:r>
            <a:r>
              <a:rPr lang="en-US" sz="2400" b="1" dirty="0">
                <a:solidFill>
                  <a:srgbClr val="F68426"/>
                </a:solidFill>
                <a:latin typeface="+mj-lt"/>
              </a:rPr>
              <a:t>SA</a:t>
            </a:r>
            <a:r>
              <a:rPr lang="en-US" sz="2400" b="1" dirty="0">
                <a:latin typeface="+mj-lt"/>
              </a:rPr>
              <a:t> Store2Door</a:t>
            </a:r>
          </a:p>
          <a:p>
            <a:pPr marL="408100" indent="-408100"/>
            <a:endParaRPr lang="en-US" sz="2400" b="1" dirty="0">
              <a:latin typeface="+mj-lt"/>
            </a:endParaRPr>
          </a:p>
          <a:p>
            <a:pPr marL="408100" indent="-408100"/>
            <a:endParaRPr lang="en-US" sz="2400" b="1" dirty="0">
              <a:latin typeface="+mj-lt"/>
            </a:endParaRPr>
          </a:p>
          <a:p>
            <a:pPr marL="408100" indent="-408100"/>
            <a:endParaRPr lang="en-US" sz="2400" dirty="0">
              <a:latin typeface="+mj-lt"/>
            </a:endParaRPr>
          </a:p>
          <a:p>
            <a:pPr marL="408100" indent="-408100"/>
            <a:endParaRPr lang="en-US" sz="2400" dirty="0">
              <a:latin typeface="+mj-lt"/>
            </a:endParaRPr>
          </a:p>
          <a:p>
            <a:pPr marL="408100" indent="-408100"/>
            <a:endParaRPr lang="en-US" sz="2400" dirty="0">
              <a:latin typeface="+mj-lt"/>
            </a:endParaRPr>
          </a:p>
          <a:p>
            <a:pPr marL="1169886" lvl="1" indent="-408100">
              <a:buFont typeface="+mj-lt"/>
              <a:buAutoNum type="arabicPeriod"/>
            </a:pPr>
            <a:endParaRPr lang="en-US" sz="2400" dirty="0">
              <a:latin typeface="+mj-lt"/>
            </a:endParaRPr>
          </a:p>
          <a:p>
            <a:pPr marL="408100" indent="-408100"/>
            <a:endParaRPr lang="en-US" sz="2400" dirty="0">
              <a:latin typeface="+mj-lt"/>
            </a:endParaRPr>
          </a:p>
        </p:txBody>
      </p:sp>
      <p:pic>
        <p:nvPicPr>
          <p:cNvPr id="64514" name="Picture 2" descr="D:\Documents\IBU\UAE\PPT Pics\SMSA Freight 2.JPG"/>
          <p:cNvPicPr>
            <a:picLocks noChangeAspect="1" noChangeArrowheads="1"/>
          </p:cNvPicPr>
          <p:nvPr/>
        </p:nvPicPr>
        <p:blipFill>
          <a:blip r:embed="rId2" cstate="print"/>
          <a:srcRect/>
          <a:stretch>
            <a:fillRect/>
          </a:stretch>
        </p:blipFill>
        <p:spPr bwMode="auto">
          <a:xfrm>
            <a:off x="7313612" y="4419600"/>
            <a:ext cx="3657600" cy="1249632"/>
          </a:xfrm>
          <a:prstGeom prst="rect">
            <a:avLst/>
          </a:prstGeom>
          <a:noFill/>
        </p:spPr>
      </p:pic>
      <p:pic>
        <p:nvPicPr>
          <p:cNvPr id="64515" name="Picture 3" descr="D:\Documents\IBU\UAE\PPT Pics\SMSA Services 1.JPG"/>
          <p:cNvPicPr>
            <a:picLocks noChangeAspect="1" noChangeArrowheads="1"/>
          </p:cNvPicPr>
          <p:nvPr/>
        </p:nvPicPr>
        <p:blipFill>
          <a:blip r:embed="rId3" cstate="print"/>
          <a:srcRect/>
          <a:stretch>
            <a:fillRect/>
          </a:stretch>
        </p:blipFill>
        <p:spPr bwMode="auto">
          <a:xfrm>
            <a:off x="8204199" y="3150309"/>
            <a:ext cx="3605213" cy="1269291"/>
          </a:xfrm>
          <a:prstGeom prst="rect">
            <a:avLst/>
          </a:prstGeom>
          <a:noFill/>
        </p:spPr>
      </p:pic>
      <p:pic>
        <p:nvPicPr>
          <p:cNvPr id="64517" name="Picture 5" descr="D:\Documents\IBU\UAE\Dubai Team Pics\FB_IMG_1490699854548.jpg"/>
          <p:cNvPicPr>
            <a:picLocks noChangeAspect="1" noChangeArrowheads="1"/>
          </p:cNvPicPr>
          <p:nvPr/>
        </p:nvPicPr>
        <p:blipFill>
          <a:blip r:embed="rId4" cstate="print"/>
          <a:srcRect/>
          <a:stretch>
            <a:fillRect/>
          </a:stretch>
        </p:blipFill>
        <p:spPr bwMode="auto">
          <a:xfrm>
            <a:off x="9294812" y="815975"/>
            <a:ext cx="2662238" cy="1774825"/>
          </a:xfrm>
          <a:prstGeom prst="rect">
            <a:avLst/>
          </a:prstGeom>
          <a:noFill/>
        </p:spPr>
      </p:pic>
      <p:pic>
        <p:nvPicPr>
          <p:cNvPr id="64518" name="Picture 6" descr="D:\Documents\2018 Projects\ISO 10015\Training Materials Revised\SGO\Pics\5-10-25 International Promo Boxes.JPG"/>
          <p:cNvPicPr>
            <a:picLocks noChangeAspect="1" noChangeArrowheads="1"/>
          </p:cNvPicPr>
          <p:nvPr/>
        </p:nvPicPr>
        <p:blipFill>
          <a:blip r:embed="rId5" cstate="print"/>
          <a:srcRect/>
          <a:stretch>
            <a:fillRect/>
          </a:stretch>
        </p:blipFill>
        <p:spPr bwMode="auto">
          <a:xfrm>
            <a:off x="6780212" y="1447800"/>
            <a:ext cx="2436813" cy="1692944"/>
          </a:xfrm>
          <a:prstGeom prst="rect">
            <a:avLst/>
          </a:prstGeom>
          <a:noFill/>
        </p:spPr>
      </p:pic>
      <p:pic>
        <p:nvPicPr>
          <p:cNvPr id="64519" name="Picture 7" descr="D:\Documents\2018 Projects\ISO 10015\Training Materials Revised\SGO\Pics\Store2Door.JPG"/>
          <p:cNvPicPr>
            <a:picLocks noChangeAspect="1" noChangeArrowheads="1"/>
          </p:cNvPicPr>
          <p:nvPr/>
        </p:nvPicPr>
        <p:blipFill>
          <a:blip r:embed="rId6" cstate="print"/>
          <a:srcRect/>
          <a:stretch>
            <a:fillRect/>
          </a:stretch>
        </p:blipFill>
        <p:spPr bwMode="auto">
          <a:xfrm>
            <a:off x="6940153" y="5632852"/>
            <a:ext cx="2438400" cy="1199353"/>
          </a:xfrm>
          <a:prstGeom prst="rect">
            <a:avLst/>
          </a:prstGeom>
          <a:noFill/>
        </p:spPr>
      </p:pic>
      <p:sp>
        <p:nvSpPr>
          <p:cNvPr id="4" name="TextBox 3">
            <a:extLst>
              <a:ext uri="{FF2B5EF4-FFF2-40B4-BE49-F238E27FC236}">
                <a16:creationId xmlns:a16="http://schemas.microsoft.com/office/drawing/2014/main" id="{7EEBB11A-E504-9D3E-0779-C653AF96020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B0E485AE-DB99-E079-5228-0E7084EB43D7}"/>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64517"/>
                                        </p:tgtEl>
                                        <p:attrNameLst>
                                          <p:attrName>style.visibility</p:attrName>
                                        </p:attrNameLst>
                                      </p:cBhvr>
                                      <p:to>
                                        <p:strVal val="visible"/>
                                      </p:to>
                                    </p:set>
                                    <p:anim calcmode="lin" valueType="num">
                                      <p:cBhvr>
                                        <p:cTn id="17" dur="500" fill="hold"/>
                                        <p:tgtEl>
                                          <p:spTgt spid="64517"/>
                                        </p:tgtEl>
                                        <p:attrNameLst>
                                          <p:attrName>ppt_w</p:attrName>
                                        </p:attrNameLst>
                                      </p:cBhvr>
                                      <p:tavLst>
                                        <p:tav tm="0">
                                          <p:val>
                                            <p:fltVal val="0"/>
                                          </p:val>
                                        </p:tav>
                                        <p:tav tm="100000">
                                          <p:val>
                                            <p:strVal val="#ppt_w"/>
                                          </p:val>
                                        </p:tav>
                                      </p:tavLst>
                                    </p:anim>
                                    <p:anim calcmode="lin" valueType="num">
                                      <p:cBhvr>
                                        <p:cTn id="18" dur="500" fill="hold"/>
                                        <p:tgtEl>
                                          <p:spTgt spid="64517"/>
                                        </p:tgtEl>
                                        <p:attrNameLst>
                                          <p:attrName>ppt_h</p:attrName>
                                        </p:attrNameLst>
                                      </p:cBhvr>
                                      <p:tavLst>
                                        <p:tav tm="0">
                                          <p:val>
                                            <p:fltVal val="0"/>
                                          </p:val>
                                        </p:tav>
                                        <p:tav tm="100000">
                                          <p:val>
                                            <p:strVal val="#ppt_h"/>
                                          </p:val>
                                        </p:tav>
                                      </p:tavLst>
                                    </p:anim>
                                    <p:animEffect transition="in" filter="fade">
                                      <p:cBhvr>
                                        <p:cTn id="19" dur="500"/>
                                        <p:tgtEl>
                                          <p:spTgt spid="645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64515"/>
                                        </p:tgtEl>
                                        <p:attrNameLst>
                                          <p:attrName>style.visibility</p:attrName>
                                        </p:attrNameLst>
                                      </p:cBhvr>
                                      <p:to>
                                        <p:strVal val="visible"/>
                                      </p:to>
                                    </p:set>
                                    <p:anim calcmode="lin" valueType="num">
                                      <p:cBhvr>
                                        <p:cTn id="37" dur="500" fill="hold"/>
                                        <p:tgtEl>
                                          <p:spTgt spid="64515"/>
                                        </p:tgtEl>
                                        <p:attrNameLst>
                                          <p:attrName>ppt_w</p:attrName>
                                        </p:attrNameLst>
                                      </p:cBhvr>
                                      <p:tavLst>
                                        <p:tav tm="0">
                                          <p:val>
                                            <p:fltVal val="0"/>
                                          </p:val>
                                        </p:tav>
                                        <p:tav tm="100000">
                                          <p:val>
                                            <p:strVal val="#ppt_w"/>
                                          </p:val>
                                        </p:tav>
                                      </p:tavLst>
                                    </p:anim>
                                    <p:anim calcmode="lin" valueType="num">
                                      <p:cBhvr>
                                        <p:cTn id="38" dur="500" fill="hold"/>
                                        <p:tgtEl>
                                          <p:spTgt spid="64515"/>
                                        </p:tgtEl>
                                        <p:attrNameLst>
                                          <p:attrName>ppt_h</p:attrName>
                                        </p:attrNameLst>
                                      </p:cBhvr>
                                      <p:tavLst>
                                        <p:tav tm="0">
                                          <p:val>
                                            <p:fltVal val="0"/>
                                          </p:val>
                                        </p:tav>
                                        <p:tav tm="100000">
                                          <p:val>
                                            <p:strVal val="#ppt_h"/>
                                          </p:val>
                                        </p:tav>
                                      </p:tavLst>
                                    </p:anim>
                                    <p:animEffect transition="in" filter="fade">
                                      <p:cBhvr>
                                        <p:cTn id="39" dur="500"/>
                                        <p:tgtEl>
                                          <p:spTgt spid="64515"/>
                                        </p:tgtEl>
                                      </p:cBhvr>
                                    </p:animEffect>
                                  </p:childTnLst>
                                </p:cTn>
                              </p:par>
                              <p:par>
                                <p:cTn id="40" presetID="53" presetClass="entr" presetSubtype="0" fill="hold" nodeType="withEffect">
                                  <p:stCondLst>
                                    <p:cond delay="0"/>
                                  </p:stCondLst>
                                  <p:childTnLst>
                                    <p:set>
                                      <p:cBhvr>
                                        <p:cTn id="41" dur="1" fill="hold">
                                          <p:stCondLst>
                                            <p:cond delay="0"/>
                                          </p:stCondLst>
                                        </p:cTn>
                                        <p:tgtEl>
                                          <p:spTgt spid="64518"/>
                                        </p:tgtEl>
                                        <p:attrNameLst>
                                          <p:attrName>style.visibility</p:attrName>
                                        </p:attrNameLst>
                                      </p:cBhvr>
                                      <p:to>
                                        <p:strVal val="visible"/>
                                      </p:to>
                                    </p:set>
                                    <p:anim calcmode="lin" valueType="num">
                                      <p:cBhvr>
                                        <p:cTn id="42" dur="500" fill="hold"/>
                                        <p:tgtEl>
                                          <p:spTgt spid="64518"/>
                                        </p:tgtEl>
                                        <p:attrNameLst>
                                          <p:attrName>ppt_w</p:attrName>
                                        </p:attrNameLst>
                                      </p:cBhvr>
                                      <p:tavLst>
                                        <p:tav tm="0">
                                          <p:val>
                                            <p:fltVal val="0"/>
                                          </p:val>
                                        </p:tav>
                                        <p:tav tm="100000">
                                          <p:val>
                                            <p:strVal val="#ppt_w"/>
                                          </p:val>
                                        </p:tav>
                                      </p:tavLst>
                                    </p:anim>
                                    <p:anim calcmode="lin" valueType="num">
                                      <p:cBhvr>
                                        <p:cTn id="43" dur="500" fill="hold"/>
                                        <p:tgtEl>
                                          <p:spTgt spid="64518"/>
                                        </p:tgtEl>
                                        <p:attrNameLst>
                                          <p:attrName>ppt_h</p:attrName>
                                        </p:attrNameLst>
                                      </p:cBhvr>
                                      <p:tavLst>
                                        <p:tav tm="0">
                                          <p:val>
                                            <p:fltVal val="0"/>
                                          </p:val>
                                        </p:tav>
                                        <p:tav tm="100000">
                                          <p:val>
                                            <p:strVal val="#ppt_h"/>
                                          </p:val>
                                        </p:tav>
                                      </p:tavLst>
                                    </p:anim>
                                    <p:animEffect transition="in" filter="fade">
                                      <p:cBhvr>
                                        <p:cTn id="44" dur="500"/>
                                        <p:tgtEl>
                                          <p:spTgt spid="645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10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1000"/>
                                        <p:tgtEl>
                                          <p:spTgt spid="3">
                                            <p:txEl>
                                              <p:pRg st="7" end="7"/>
                                            </p:txEl>
                                          </p:spTgt>
                                        </p:tgtEl>
                                      </p:cBhvr>
                                    </p:animEffect>
                                  </p:childTnLst>
                                </p:cTn>
                              </p:par>
                              <p:par>
                                <p:cTn id="65" presetID="53" presetClass="entr" presetSubtype="0" fill="hold" nodeType="withEffect">
                                  <p:stCondLst>
                                    <p:cond delay="0"/>
                                  </p:stCondLst>
                                  <p:childTnLst>
                                    <p:set>
                                      <p:cBhvr>
                                        <p:cTn id="66" dur="1" fill="hold">
                                          <p:stCondLst>
                                            <p:cond delay="0"/>
                                          </p:stCondLst>
                                        </p:cTn>
                                        <p:tgtEl>
                                          <p:spTgt spid="64514"/>
                                        </p:tgtEl>
                                        <p:attrNameLst>
                                          <p:attrName>style.visibility</p:attrName>
                                        </p:attrNameLst>
                                      </p:cBhvr>
                                      <p:to>
                                        <p:strVal val="visible"/>
                                      </p:to>
                                    </p:set>
                                    <p:anim calcmode="lin" valueType="num">
                                      <p:cBhvr>
                                        <p:cTn id="67" dur="500" fill="hold"/>
                                        <p:tgtEl>
                                          <p:spTgt spid="64514"/>
                                        </p:tgtEl>
                                        <p:attrNameLst>
                                          <p:attrName>ppt_w</p:attrName>
                                        </p:attrNameLst>
                                      </p:cBhvr>
                                      <p:tavLst>
                                        <p:tav tm="0">
                                          <p:val>
                                            <p:fltVal val="0"/>
                                          </p:val>
                                        </p:tav>
                                        <p:tav tm="100000">
                                          <p:val>
                                            <p:strVal val="#ppt_w"/>
                                          </p:val>
                                        </p:tav>
                                      </p:tavLst>
                                    </p:anim>
                                    <p:anim calcmode="lin" valueType="num">
                                      <p:cBhvr>
                                        <p:cTn id="68" dur="500" fill="hold"/>
                                        <p:tgtEl>
                                          <p:spTgt spid="64514"/>
                                        </p:tgtEl>
                                        <p:attrNameLst>
                                          <p:attrName>ppt_h</p:attrName>
                                        </p:attrNameLst>
                                      </p:cBhvr>
                                      <p:tavLst>
                                        <p:tav tm="0">
                                          <p:val>
                                            <p:fltVal val="0"/>
                                          </p:val>
                                        </p:tav>
                                        <p:tav tm="100000">
                                          <p:val>
                                            <p:strVal val="#ppt_h"/>
                                          </p:val>
                                        </p:tav>
                                      </p:tavLst>
                                    </p:anim>
                                    <p:animEffect transition="in" filter="fade">
                                      <p:cBhvr>
                                        <p:cTn id="69" dur="500"/>
                                        <p:tgtEl>
                                          <p:spTgt spid="6451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fade">
                                      <p:cBhvr>
                                        <p:cTn id="74" dur="1000"/>
                                        <p:tgtEl>
                                          <p:spTgt spid="3">
                                            <p:txEl>
                                              <p:pRg st="8" end="8"/>
                                            </p:txEl>
                                          </p:spTgt>
                                        </p:tgtEl>
                                      </p:cBhvr>
                                    </p:animEffect>
                                  </p:childTnLst>
                                </p:cTn>
                              </p:par>
                              <p:par>
                                <p:cTn id="75" presetID="53" presetClass="entr" presetSubtype="0" fill="hold" nodeType="withEffect">
                                  <p:stCondLst>
                                    <p:cond delay="0"/>
                                  </p:stCondLst>
                                  <p:childTnLst>
                                    <p:set>
                                      <p:cBhvr>
                                        <p:cTn id="76" dur="1" fill="hold">
                                          <p:stCondLst>
                                            <p:cond delay="0"/>
                                          </p:stCondLst>
                                        </p:cTn>
                                        <p:tgtEl>
                                          <p:spTgt spid="64519"/>
                                        </p:tgtEl>
                                        <p:attrNameLst>
                                          <p:attrName>style.visibility</p:attrName>
                                        </p:attrNameLst>
                                      </p:cBhvr>
                                      <p:to>
                                        <p:strVal val="visible"/>
                                      </p:to>
                                    </p:set>
                                    <p:anim calcmode="lin" valueType="num">
                                      <p:cBhvr>
                                        <p:cTn id="77" dur="500" fill="hold"/>
                                        <p:tgtEl>
                                          <p:spTgt spid="64519"/>
                                        </p:tgtEl>
                                        <p:attrNameLst>
                                          <p:attrName>ppt_w</p:attrName>
                                        </p:attrNameLst>
                                      </p:cBhvr>
                                      <p:tavLst>
                                        <p:tav tm="0">
                                          <p:val>
                                            <p:fltVal val="0"/>
                                          </p:val>
                                        </p:tav>
                                        <p:tav tm="100000">
                                          <p:val>
                                            <p:strVal val="#ppt_w"/>
                                          </p:val>
                                        </p:tav>
                                      </p:tavLst>
                                    </p:anim>
                                    <p:anim calcmode="lin" valueType="num">
                                      <p:cBhvr>
                                        <p:cTn id="78" dur="500" fill="hold"/>
                                        <p:tgtEl>
                                          <p:spTgt spid="64519"/>
                                        </p:tgtEl>
                                        <p:attrNameLst>
                                          <p:attrName>ppt_h</p:attrName>
                                        </p:attrNameLst>
                                      </p:cBhvr>
                                      <p:tavLst>
                                        <p:tav tm="0">
                                          <p:val>
                                            <p:fltVal val="0"/>
                                          </p:val>
                                        </p:tav>
                                        <p:tav tm="100000">
                                          <p:val>
                                            <p:strVal val="#ppt_h"/>
                                          </p:val>
                                        </p:tav>
                                      </p:tavLst>
                                    </p:anim>
                                    <p:animEffect transition="in" filter="fade">
                                      <p:cBhvr>
                                        <p:cTn id="79"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381000"/>
            <a:ext cx="10969943" cy="1143000"/>
          </a:xfrm>
        </p:spPr>
        <p:txBody>
          <a:bodyPr>
            <a:normAutofit/>
          </a:bodyPr>
          <a:lstStyle/>
          <a:p>
            <a:r>
              <a:rPr lang="en-US" b="1" dirty="0">
                <a:solidFill>
                  <a:srgbClr val="33309C"/>
                </a:solidFill>
              </a:rPr>
              <a:t>SM</a:t>
            </a:r>
            <a:r>
              <a:rPr lang="en-US" b="1" dirty="0">
                <a:solidFill>
                  <a:srgbClr val="F68426"/>
                </a:solidFill>
              </a:rPr>
              <a:t>SA</a:t>
            </a:r>
            <a:r>
              <a:rPr lang="en-US" b="1" dirty="0">
                <a:solidFill>
                  <a:srgbClr val="FF9933"/>
                </a:solidFill>
              </a:rPr>
              <a:t> </a:t>
            </a:r>
            <a:r>
              <a:rPr lang="en-US" b="1" dirty="0">
                <a:solidFill>
                  <a:schemeClr val="accent6">
                    <a:lumMod val="75000"/>
                  </a:schemeClr>
                </a:solidFill>
              </a:rPr>
              <a:t>International Documents (SIDX)</a:t>
            </a:r>
          </a:p>
        </p:txBody>
      </p:sp>
      <p:sp>
        <p:nvSpPr>
          <p:cNvPr id="3" name="Content Placeholder 2"/>
          <p:cNvSpPr>
            <a:spLocks noGrp="1"/>
          </p:cNvSpPr>
          <p:nvPr>
            <p:ph sz="half" idx="1"/>
          </p:nvPr>
        </p:nvSpPr>
        <p:spPr>
          <a:xfrm>
            <a:off x="912812" y="1524000"/>
            <a:ext cx="8305800" cy="4572000"/>
          </a:xfrm>
        </p:spPr>
        <p:txBody>
          <a:bodyPr>
            <a:noAutofit/>
          </a:bodyPr>
          <a:lstStyle/>
          <a:p>
            <a:pPr>
              <a:buNone/>
            </a:pPr>
            <a:r>
              <a:rPr lang="en-US" dirty="0">
                <a:latin typeface="+mj-lt"/>
              </a:rPr>
              <a:t>	This International Service is for express delivery of  </a:t>
            </a:r>
            <a:r>
              <a:rPr lang="en-US" b="1" u="sng" dirty="0">
                <a:solidFill>
                  <a:srgbClr val="FF0000"/>
                </a:solidFill>
                <a:latin typeface="+mj-lt"/>
              </a:rPr>
              <a:t>Documents</a:t>
            </a:r>
            <a:r>
              <a:rPr lang="en-US" dirty="0">
                <a:latin typeface="+mj-lt"/>
              </a:rPr>
              <a:t> worldwide. </a:t>
            </a:r>
            <a:endParaRPr lang="en-US" b="1" u="sng" dirty="0">
              <a:solidFill>
                <a:srgbClr val="FF0000"/>
              </a:solidFill>
              <a:latin typeface="+mj-lt"/>
            </a:endParaRP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0.5 </a:t>
            </a:r>
            <a:r>
              <a:rPr lang="en-US" b="1" i="1" dirty="0" err="1">
                <a:solidFill>
                  <a:srgbClr val="FF0000"/>
                </a:solidFill>
                <a:latin typeface="+mj-lt"/>
              </a:rPr>
              <a:t>kgs</a:t>
            </a:r>
            <a:r>
              <a:rPr lang="en-US" i="1" dirty="0">
                <a:latin typeface="+mj-lt"/>
              </a:rPr>
              <a:t> </a:t>
            </a:r>
          </a:p>
          <a:p>
            <a:r>
              <a:rPr lang="en-US" b="1" dirty="0">
                <a:latin typeface="+mj-lt"/>
              </a:rPr>
              <a:t>Insurance:	</a:t>
            </a:r>
            <a:r>
              <a:rPr lang="en-US" b="1" i="1" dirty="0">
                <a:solidFill>
                  <a:srgbClr val="FF0000"/>
                </a:solidFill>
              </a:rPr>
              <a:t>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SMSA Envelope, SMSA Pak, or Customer’s Packaging (Envelope type)</a:t>
            </a:r>
          </a:p>
          <a:p>
            <a:r>
              <a:rPr lang="en-US" b="1" dirty="0">
                <a:latin typeface="+mj-lt"/>
              </a:rPr>
              <a:t>Countries Served: </a:t>
            </a:r>
            <a:r>
              <a:rPr lang="en-US" b="1" i="1" dirty="0">
                <a:solidFill>
                  <a:srgbClr val="FF0000"/>
                </a:solidFill>
                <a:latin typeface="+mj-lt"/>
              </a:rPr>
              <a:t>More than 230 Countries &amp; Territories</a:t>
            </a:r>
            <a:endParaRPr lang="en-US" b="1" dirty="0">
              <a:solidFill>
                <a:srgbClr val="FF0000"/>
              </a:solidFill>
              <a:latin typeface="+mj-lt"/>
            </a:endParaRPr>
          </a:p>
          <a:p>
            <a:r>
              <a:rPr lang="en-US" b="1" dirty="0">
                <a:latin typeface="+mj-lt"/>
              </a:rPr>
              <a:t>Commitment Time: </a:t>
            </a:r>
          </a:p>
          <a:p>
            <a:pPr>
              <a:buNone/>
            </a:pPr>
            <a:r>
              <a:rPr lang="en-US" b="1" dirty="0">
                <a:latin typeface="+mj-lt"/>
              </a:rPr>
              <a:t>	GCC Countries – </a:t>
            </a:r>
            <a:r>
              <a:rPr lang="en-US" b="1" i="1" dirty="0">
                <a:solidFill>
                  <a:srgbClr val="FF0000"/>
                </a:solidFill>
                <a:latin typeface="+mj-lt"/>
              </a:rPr>
              <a:t>1-2 business days</a:t>
            </a:r>
          </a:p>
          <a:p>
            <a:pPr>
              <a:buNone/>
            </a:pPr>
            <a:r>
              <a:rPr lang="en-US" b="1" i="1" dirty="0">
                <a:solidFill>
                  <a:srgbClr val="FF0000"/>
                </a:solidFill>
                <a:latin typeface="+mj-lt"/>
              </a:rPr>
              <a:t>	</a:t>
            </a:r>
            <a:r>
              <a:rPr lang="en-US" b="1" dirty="0">
                <a:latin typeface="+mj-lt"/>
              </a:rPr>
              <a:t>European Countries – </a:t>
            </a:r>
            <a:r>
              <a:rPr lang="en-US" b="1" i="1" dirty="0">
                <a:solidFill>
                  <a:srgbClr val="FF0000"/>
                </a:solidFill>
                <a:latin typeface="+mj-lt"/>
              </a:rPr>
              <a:t>2 business days</a:t>
            </a:r>
          </a:p>
          <a:p>
            <a:pPr>
              <a:buNone/>
            </a:pPr>
            <a:r>
              <a:rPr lang="en-US" b="1" dirty="0">
                <a:latin typeface="+mj-lt"/>
              </a:rPr>
              <a:t>	Rest of the world – </a:t>
            </a:r>
            <a:r>
              <a:rPr lang="en-US" b="1" i="1" dirty="0">
                <a:solidFill>
                  <a:srgbClr val="FF0000"/>
                </a:solidFill>
                <a:latin typeface="+mj-lt"/>
              </a:rPr>
              <a:t>2 – 3 business days</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6" name="Content Placeholder 6" descr="graphix-my-documents_283x283.png"/>
          <p:cNvPicPr>
            <a:picLocks noGrp="1" noChangeAspect="1"/>
          </p:cNvPicPr>
          <p:nvPr>
            <p:ph sz="half" idx="2"/>
          </p:nvPr>
        </p:nvPicPr>
        <p:blipFill>
          <a:blip r:embed="rId3" cstate="print"/>
          <a:stretch>
            <a:fillRect/>
          </a:stretch>
        </p:blipFill>
        <p:spPr>
          <a:xfrm>
            <a:off x="9218612" y="3048000"/>
            <a:ext cx="2209800" cy="2209800"/>
          </a:xfrm>
        </p:spPr>
      </p:pic>
      <p:sp>
        <p:nvSpPr>
          <p:cNvPr id="4" name="TextBox 3">
            <a:extLst>
              <a:ext uri="{FF2B5EF4-FFF2-40B4-BE49-F238E27FC236}">
                <a16:creationId xmlns:a16="http://schemas.microsoft.com/office/drawing/2014/main" id="{0BDD3EE5-24BA-1413-80A3-BEC983BCC92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C0651F80-1298-C9F9-189A-85604FE5B88A}"/>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381000"/>
            <a:ext cx="10969943" cy="1143000"/>
          </a:xfrm>
        </p:spPr>
        <p:txBody>
          <a:bodyPr>
            <a:normAutofit/>
          </a:bodyPr>
          <a:lstStyle/>
          <a:p>
            <a:r>
              <a:rPr lang="en-US" b="1" dirty="0">
                <a:solidFill>
                  <a:srgbClr val="33309C"/>
                </a:solidFill>
              </a:rPr>
              <a:t>SM</a:t>
            </a:r>
            <a:r>
              <a:rPr lang="en-US" b="1" dirty="0">
                <a:solidFill>
                  <a:srgbClr val="F68426"/>
                </a:solidFill>
              </a:rPr>
              <a:t>SA</a:t>
            </a:r>
            <a:r>
              <a:rPr lang="en-US" b="1" dirty="0">
                <a:solidFill>
                  <a:srgbClr val="FF9933"/>
                </a:solidFill>
              </a:rPr>
              <a:t> </a:t>
            </a:r>
            <a:r>
              <a:rPr lang="en-US" b="1" dirty="0">
                <a:solidFill>
                  <a:schemeClr val="accent6">
                    <a:lumMod val="75000"/>
                  </a:schemeClr>
                </a:solidFill>
              </a:rPr>
              <a:t>International Non-Documents (SIND)</a:t>
            </a:r>
          </a:p>
        </p:txBody>
      </p:sp>
      <p:sp>
        <p:nvSpPr>
          <p:cNvPr id="3" name="Content Placeholder 2"/>
          <p:cNvSpPr>
            <a:spLocks noGrp="1"/>
          </p:cNvSpPr>
          <p:nvPr>
            <p:ph sz="half" idx="1"/>
          </p:nvPr>
        </p:nvSpPr>
        <p:spPr>
          <a:xfrm>
            <a:off x="912812" y="1524000"/>
            <a:ext cx="8305800" cy="4572000"/>
          </a:xfrm>
        </p:spPr>
        <p:txBody>
          <a:bodyPr>
            <a:noAutofit/>
          </a:bodyPr>
          <a:lstStyle/>
          <a:p>
            <a:pPr>
              <a:buNone/>
            </a:pPr>
            <a:r>
              <a:rPr lang="en-US" dirty="0">
                <a:latin typeface="+mj-lt"/>
              </a:rPr>
              <a:t>	This International Service is for express delivery of  </a:t>
            </a:r>
            <a:r>
              <a:rPr lang="en-US" b="1" u="sng" dirty="0">
                <a:solidFill>
                  <a:srgbClr val="FF0000"/>
                </a:solidFill>
                <a:latin typeface="+mj-lt"/>
              </a:rPr>
              <a:t>Non-Documents</a:t>
            </a:r>
            <a:r>
              <a:rPr lang="en-US" dirty="0">
                <a:latin typeface="+mj-lt"/>
              </a:rPr>
              <a:t> worldwide. </a:t>
            </a:r>
            <a:endParaRPr lang="en-US" b="1" u="sng" dirty="0">
              <a:solidFill>
                <a:srgbClr val="FF0000"/>
              </a:solidFill>
              <a:latin typeface="+mj-lt"/>
            </a:endParaRP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32 </a:t>
            </a:r>
            <a:r>
              <a:rPr lang="en-US" b="1" i="1" dirty="0" err="1">
                <a:solidFill>
                  <a:srgbClr val="FF0000"/>
                </a:solidFill>
                <a:latin typeface="+mj-lt"/>
              </a:rPr>
              <a:t>kgs</a:t>
            </a:r>
            <a:r>
              <a:rPr lang="en-US" b="1" i="1" dirty="0">
                <a:solidFill>
                  <a:srgbClr val="FF0000"/>
                </a:solidFill>
                <a:latin typeface="+mj-lt"/>
              </a:rPr>
              <a:t>. (per piece)</a:t>
            </a:r>
            <a:endParaRPr lang="en-US" i="1" dirty="0">
              <a:latin typeface="+mj-lt"/>
            </a:endParaRPr>
          </a:p>
          <a:p>
            <a:r>
              <a:rPr lang="en-US" b="1" dirty="0">
                <a:latin typeface="+mj-lt"/>
              </a:rPr>
              <a:t>Insurance:	</a:t>
            </a:r>
            <a:r>
              <a:rPr lang="en-US" b="1" i="1" dirty="0">
                <a:solidFill>
                  <a:srgbClr val="FF0000"/>
                </a:solidFill>
              </a:rPr>
              <a:t>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Customer’s Own Packaging </a:t>
            </a:r>
          </a:p>
          <a:p>
            <a:r>
              <a:rPr lang="en-US" b="1" dirty="0">
                <a:latin typeface="+mj-lt"/>
              </a:rPr>
              <a:t>Countries Served: </a:t>
            </a:r>
            <a:r>
              <a:rPr lang="en-US" b="1" i="1" dirty="0">
                <a:solidFill>
                  <a:srgbClr val="FF0000"/>
                </a:solidFill>
                <a:latin typeface="+mj-lt"/>
              </a:rPr>
              <a:t>More than 230 Countries &amp; Territories</a:t>
            </a:r>
            <a:endParaRPr lang="en-US" b="1" dirty="0">
              <a:solidFill>
                <a:srgbClr val="FF0000"/>
              </a:solidFill>
              <a:latin typeface="+mj-lt"/>
            </a:endParaRPr>
          </a:p>
          <a:p>
            <a:r>
              <a:rPr lang="en-US" b="1" dirty="0">
                <a:latin typeface="+mj-lt"/>
              </a:rPr>
              <a:t>Commitment Time: </a:t>
            </a:r>
          </a:p>
          <a:p>
            <a:pPr>
              <a:buNone/>
            </a:pPr>
            <a:r>
              <a:rPr lang="en-US" b="1" dirty="0">
                <a:latin typeface="+mj-lt"/>
              </a:rPr>
              <a:t>	GCC Countries – </a:t>
            </a:r>
            <a:r>
              <a:rPr lang="en-US" b="1" i="1" dirty="0">
                <a:solidFill>
                  <a:srgbClr val="FF0000"/>
                </a:solidFill>
                <a:latin typeface="+mj-lt"/>
              </a:rPr>
              <a:t>1-2 business days</a:t>
            </a:r>
          </a:p>
          <a:p>
            <a:pPr>
              <a:buNone/>
            </a:pPr>
            <a:r>
              <a:rPr lang="en-US" b="1" i="1" dirty="0">
                <a:solidFill>
                  <a:srgbClr val="FF0000"/>
                </a:solidFill>
                <a:latin typeface="+mj-lt"/>
              </a:rPr>
              <a:t>	</a:t>
            </a:r>
            <a:r>
              <a:rPr lang="en-US" b="1" dirty="0">
                <a:latin typeface="+mj-lt"/>
              </a:rPr>
              <a:t>European Countries – </a:t>
            </a:r>
            <a:r>
              <a:rPr lang="en-US" b="1" i="1" dirty="0">
                <a:solidFill>
                  <a:srgbClr val="FF0000"/>
                </a:solidFill>
                <a:latin typeface="+mj-lt"/>
              </a:rPr>
              <a:t>2 business days</a:t>
            </a:r>
          </a:p>
          <a:p>
            <a:pPr>
              <a:buNone/>
            </a:pPr>
            <a:r>
              <a:rPr lang="en-US" b="1" dirty="0">
                <a:latin typeface="+mj-lt"/>
              </a:rPr>
              <a:t>	Rest of the world – </a:t>
            </a:r>
            <a:r>
              <a:rPr lang="en-US" b="1" i="1" dirty="0">
                <a:solidFill>
                  <a:srgbClr val="FF0000"/>
                </a:solidFill>
                <a:latin typeface="+mj-lt"/>
              </a:rPr>
              <a:t>2 – 3 business days</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7" name="Content Placeholder 6" descr="international-courier.jpg"/>
          <p:cNvPicPr>
            <a:picLocks noGrp="1" noChangeAspect="1"/>
          </p:cNvPicPr>
          <p:nvPr>
            <p:ph sz="half" idx="2"/>
          </p:nvPr>
        </p:nvPicPr>
        <p:blipFill>
          <a:blip r:embed="rId3" cstate="print"/>
          <a:stretch>
            <a:fillRect/>
          </a:stretch>
        </p:blipFill>
        <p:spPr>
          <a:xfrm>
            <a:off x="8456612" y="2362200"/>
            <a:ext cx="3305175" cy="3267075"/>
          </a:xfrm>
        </p:spPr>
      </p:pic>
      <p:sp>
        <p:nvSpPr>
          <p:cNvPr id="4" name="TextBox 3">
            <a:extLst>
              <a:ext uri="{FF2B5EF4-FFF2-40B4-BE49-F238E27FC236}">
                <a16:creationId xmlns:a16="http://schemas.microsoft.com/office/drawing/2014/main" id="{BBC4D6CE-1F79-CFC7-929D-884B4833FC6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00273A41-1DE2-36E3-C63A-050F5D90D94C}"/>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3309C"/>
                </a:solidFill>
              </a:rPr>
              <a:t>SM</a:t>
            </a:r>
            <a:r>
              <a:rPr lang="en-US" b="1" dirty="0">
                <a:solidFill>
                  <a:srgbClr val="F68426"/>
                </a:solidFill>
              </a:rPr>
              <a:t>SA</a:t>
            </a:r>
            <a:r>
              <a:rPr lang="en-US" b="1" dirty="0">
                <a:solidFill>
                  <a:srgbClr val="FF9933"/>
                </a:solidFill>
              </a:rPr>
              <a:t> Envelope</a:t>
            </a:r>
          </a:p>
        </p:txBody>
      </p:sp>
      <p:sp>
        <p:nvSpPr>
          <p:cNvPr id="3" name="Content Placeholder 2"/>
          <p:cNvSpPr>
            <a:spLocks noGrp="1"/>
          </p:cNvSpPr>
          <p:nvPr>
            <p:ph sz="half" idx="1"/>
          </p:nvPr>
        </p:nvSpPr>
        <p:spPr>
          <a:xfrm>
            <a:off x="609442" y="2301086"/>
            <a:ext cx="5281824" cy="2499515"/>
          </a:xfrm>
        </p:spPr>
        <p:txBody>
          <a:bodyPr>
            <a:noAutofit/>
          </a:bodyPr>
          <a:lstStyle/>
          <a:p>
            <a:pPr>
              <a:lnSpc>
                <a:spcPct val="90000"/>
              </a:lnSpc>
            </a:pPr>
            <a:r>
              <a:rPr lang="en-GB" sz="2800" b="1" dirty="0">
                <a:latin typeface="+mj-lt"/>
              </a:rPr>
              <a:t>Max Weight: </a:t>
            </a:r>
            <a:r>
              <a:rPr lang="en-GB" sz="2800" b="1" dirty="0">
                <a:solidFill>
                  <a:srgbClr val="FF0000"/>
                </a:solidFill>
                <a:latin typeface="+mj-lt"/>
              </a:rPr>
              <a:t>0.5 kg</a:t>
            </a:r>
          </a:p>
          <a:p>
            <a:pPr>
              <a:lnSpc>
                <a:spcPct val="90000"/>
              </a:lnSpc>
            </a:pPr>
            <a:endParaRPr lang="en-GB" sz="2800" b="1" dirty="0">
              <a:latin typeface="+mj-lt"/>
            </a:endParaRPr>
          </a:p>
          <a:p>
            <a:pPr>
              <a:lnSpc>
                <a:spcPct val="90000"/>
              </a:lnSpc>
            </a:pPr>
            <a:r>
              <a:rPr lang="en-GB" sz="2800" b="1" dirty="0">
                <a:latin typeface="+mj-lt"/>
              </a:rPr>
              <a:t>Carriage Value: </a:t>
            </a:r>
            <a:r>
              <a:rPr lang="en-GB" sz="2800" b="1" dirty="0">
                <a:solidFill>
                  <a:srgbClr val="FF0000"/>
                </a:solidFill>
                <a:latin typeface="+mj-lt"/>
              </a:rPr>
              <a:t>SAR 375</a:t>
            </a:r>
          </a:p>
          <a:p>
            <a:pPr>
              <a:lnSpc>
                <a:spcPct val="90000"/>
              </a:lnSpc>
              <a:buNone/>
            </a:pPr>
            <a:r>
              <a:rPr lang="en-GB" sz="2000" b="1" i="1" dirty="0">
                <a:solidFill>
                  <a:srgbClr val="FF0000"/>
                </a:solidFill>
                <a:latin typeface="+mj-lt"/>
              </a:rPr>
              <a:t>** May be higher upon declaration with Insurance Charges</a:t>
            </a:r>
          </a:p>
          <a:p>
            <a:pPr>
              <a:lnSpc>
                <a:spcPct val="90000"/>
              </a:lnSpc>
              <a:buNone/>
            </a:pPr>
            <a:endParaRPr lang="en-GB" sz="2000" b="1" i="1" dirty="0">
              <a:solidFill>
                <a:srgbClr val="FF0000"/>
              </a:solidFill>
              <a:latin typeface="+mj-lt"/>
            </a:endParaRPr>
          </a:p>
          <a:p>
            <a:pPr>
              <a:lnSpc>
                <a:spcPct val="90000"/>
              </a:lnSpc>
            </a:pPr>
            <a:r>
              <a:rPr lang="en-GB" sz="2800" b="1" dirty="0">
                <a:latin typeface="+mj-lt"/>
              </a:rPr>
              <a:t>MPS (Multiple Piece Shipment): </a:t>
            </a:r>
            <a:r>
              <a:rPr lang="en-GB" sz="2800" b="1" dirty="0">
                <a:solidFill>
                  <a:srgbClr val="FF0000"/>
                </a:solidFill>
                <a:latin typeface="+mj-lt"/>
              </a:rPr>
              <a:t>Not Available</a:t>
            </a:r>
          </a:p>
        </p:txBody>
      </p:sp>
      <p:pic>
        <p:nvPicPr>
          <p:cNvPr id="46081" name="Picture 1" descr="D:\Documents\2018 Projects\ISO 10015\Training Materials Revised\SGO\Pics\SMSA Envelope 1.jpg"/>
          <p:cNvPicPr>
            <a:picLocks noChangeAspect="1" noChangeArrowheads="1"/>
          </p:cNvPicPr>
          <p:nvPr/>
        </p:nvPicPr>
        <p:blipFill>
          <a:blip r:embed="rId2" cstate="print"/>
          <a:srcRect/>
          <a:stretch>
            <a:fillRect/>
          </a:stretch>
        </p:blipFill>
        <p:spPr bwMode="auto">
          <a:xfrm>
            <a:off x="5484812" y="922372"/>
            <a:ext cx="3072933" cy="2303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082" name="Picture 2" descr="D:\Documents\2018 Projects\ISO 10015\Training Materials Revised\SGO\Pics\SMSA Envelope back.jpg"/>
          <p:cNvPicPr>
            <a:picLocks noChangeAspect="1" noChangeArrowheads="1"/>
          </p:cNvPicPr>
          <p:nvPr/>
        </p:nvPicPr>
        <p:blipFill>
          <a:blip r:embed="rId3" cstate="print"/>
          <a:srcRect/>
          <a:stretch>
            <a:fillRect/>
          </a:stretch>
        </p:blipFill>
        <p:spPr bwMode="auto">
          <a:xfrm>
            <a:off x="7892652" y="3656780"/>
            <a:ext cx="3200400" cy="2398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F0E484E8-EFEA-CD9B-AE24-8799CF0B40B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83ECFE89-C68A-8189-197B-0F4D714EDCFD}"/>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46081"/>
                                        </p:tgtEl>
                                        <p:attrNameLst>
                                          <p:attrName>style.visibility</p:attrName>
                                        </p:attrNameLst>
                                      </p:cBhvr>
                                      <p:to>
                                        <p:strVal val="visible"/>
                                      </p:to>
                                    </p:set>
                                    <p:anim calcmode="lin" valueType="num">
                                      <p:cBhvr>
                                        <p:cTn id="10" dur="500" fill="hold"/>
                                        <p:tgtEl>
                                          <p:spTgt spid="46081"/>
                                        </p:tgtEl>
                                        <p:attrNameLst>
                                          <p:attrName>ppt_w</p:attrName>
                                        </p:attrNameLst>
                                      </p:cBhvr>
                                      <p:tavLst>
                                        <p:tav tm="0">
                                          <p:val>
                                            <p:fltVal val="0"/>
                                          </p:val>
                                        </p:tav>
                                        <p:tav tm="100000">
                                          <p:val>
                                            <p:strVal val="#ppt_w"/>
                                          </p:val>
                                        </p:tav>
                                      </p:tavLst>
                                    </p:anim>
                                    <p:anim calcmode="lin" valueType="num">
                                      <p:cBhvr>
                                        <p:cTn id="11" dur="500" fill="hold"/>
                                        <p:tgtEl>
                                          <p:spTgt spid="46081"/>
                                        </p:tgtEl>
                                        <p:attrNameLst>
                                          <p:attrName>ppt_h</p:attrName>
                                        </p:attrNameLst>
                                      </p:cBhvr>
                                      <p:tavLst>
                                        <p:tav tm="0">
                                          <p:val>
                                            <p:fltVal val="0"/>
                                          </p:val>
                                        </p:tav>
                                        <p:tav tm="100000">
                                          <p:val>
                                            <p:strVal val="#ppt_h"/>
                                          </p:val>
                                        </p:tav>
                                      </p:tavLst>
                                    </p:anim>
                                    <p:animEffect transition="in" filter="fade">
                                      <p:cBhvr>
                                        <p:cTn id="12" dur="500"/>
                                        <p:tgtEl>
                                          <p:spTgt spid="460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46082"/>
                                        </p:tgtEl>
                                        <p:attrNameLst>
                                          <p:attrName>style.visibility</p:attrName>
                                        </p:attrNameLst>
                                      </p:cBhvr>
                                      <p:to>
                                        <p:strVal val="visible"/>
                                      </p:to>
                                    </p:set>
                                    <p:anim calcmode="lin" valueType="num">
                                      <p:cBhvr>
                                        <p:cTn id="25" dur="500" fill="hold"/>
                                        <p:tgtEl>
                                          <p:spTgt spid="46082"/>
                                        </p:tgtEl>
                                        <p:attrNameLst>
                                          <p:attrName>ppt_w</p:attrName>
                                        </p:attrNameLst>
                                      </p:cBhvr>
                                      <p:tavLst>
                                        <p:tav tm="0">
                                          <p:val>
                                            <p:fltVal val="0"/>
                                          </p:val>
                                        </p:tav>
                                        <p:tav tm="100000">
                                          <p:val>
                                            <p:strVal val="#ppt_w"/>
                                          </p:val>
                                        </p:tav>
                                      </p:tavLst>
                                    </p:anim>
                                    <p:anim calcmode="lin" valueType="num">
                                      <p:cBhvr>
                                        <p:cTn id="26" dur="500" fill="hold"/>
                                        <p:tgtEl>
                                          <p:spTgt spid="46082"/>
                                        </p:tgtEl>
                                        <p:attrNameLst>
                                          <p:attrName>ppt_h</p:attrName>
                                        </p:attrNameLst>
                                      </p:cBhvr>
                                      <p:tavLst>
                                        <p:tav tm="0">
                                          <p:val>
                                            <p:fltVal val="0"/>
                                          </p:val>
                                        </p:tav>
                                        <p:tav tm="100000">
                                          <p:val>
                                            <p:strVal val="#ppt_h"/>
                                          </p:val>
                                        </p:tav>
                                      </p:tavLst>
                                    </p:anim>
                                    <p:animEffect transition="in" filter="fade">
                                      <p:cBhvr>
                                        <p:cTn id="27" dur="500"/>
                                        <p:tgtEl>
                                          <p:spTgt spid="460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856488"/>
            <a:ext cx="9601200" cy="819912"/>
          </a:xfrm>
        </p:spPr>
        <p:txBody>
          <a:bodyPr anchor="ct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a:t>
            </a:r>
            <a:r>
              <a:rPr lang="en-US" sz="3600" b="1" dirty="0">
                <a:solidFill>
                  <a:srgbClr val="7030A0"/>
                </a:solidFill>
              </a:rPr>
              <a:t>International Documents (SIDX)</a:t>
            </a:r>
            <a:endParaRPr lang="en-US" sz="3600" dirty="0">
              <a:solidFill>
                <a:srgbClr val="7030A0"/>
              </a:solidFill>
            </a:endParaRPr>
          </a:p>
        </p:txBody>
      </p:sp>
      <p:pic>
        <p:nvPicPr>
          <p:cNvPr id="64514" name="Picture 2"/>
          <p:cNvPicPr>
            <a:picLocks noChangeAspect="1" noChangeArrowheads="1"/>
          </p:cNvPicPr>
          <p:nvPr/>
        </p:nvPicPr>
        <p:blipFill>
          <a:blip r:embed="rId2" cstate="print"/>
          <a:srcRect/>
          <a:stretch>
            <a:fillRect/>
          </a:stretch>
        </p:blipFill>
        <p:spPr bwMode="auto">
          <a:xfrm>
            <a:off x="0" y="2133600"/>
            <a:ext cx="12029878" cy="3133725"/>
          </a:xfrm>
          <a:prstGeom prst="rect">
            <a:avLst/>
          </a:prstGeom>
          <a:noFill/>
          <a:ln w="9525">
            <a:noFill/>
            <a:miter lim="800000"/>
            <a:headEnd/>
            <a:tailEnd/>
          </a:ln>
        </p:spPr>
      </p:pic>
      <p:sp>
        <p:nvSpPr>
          <p:cNvPr id="3" name="TextBox 2">
            <a:extLst>
              <a:ext uri="{FF2B5EF4-FFF2-40B4-BE49-F238E27FC236}">
                <a16:creationId xmlns:a16="http://schemas.microsoft.com/office/drawing/2014/main" id="{BDFC1BAA-7AE1-58F9-A2E7-5FA8D2C4B87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97E074BE-86EF-3B2E-83DE-F1070155B39E}"/>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65212" y="457200"/>
            <a:ext cx="9601200" cy="8199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Non-Documents (SIND) Rates</a:t>
            </a:r>
            <a:endParaRPr lang="en-US" sz="3200" dirty="0">
              <a:solidFill>
                <a:srgbClr val="7030A0"/>
              </a:solidFill>
            </a:endParaRPr>
          </a:p>
        </p:txBody>
      </p:sp>
      <p:pic>
        <p:nvPicPr>
          <p:cNvPr id="65538" name="Picture 2"/>
          <p:cNvPicPr>
            <a:picLocks noChangeAspect="1" noChangeArrowheads="1"/>
          </p:cNvPicPr>
          <p:nvPr/>
        </p:nvPicPr>
        <p:blipFill>
          <a:blip r:embed="rId2" cstate="print"/>
          <a:srcRect/>
          <a:stretch>
            <a:fillRect/>
          </a:stretch>
        </p:blipFill>
        <p:spPr bwMode="auto">
          <a:xfrm>
            <a:off x="531812" y="1219200"/>
            <a:ext cx="10287000" cy="988602"/>
          </a:xfrm>
          <a:prstGeom prst="rect">
            <a:avLst/>
          </a:prstGeom>
          <a:noFill/>
          <a:ln w="9525">
            <a:noFill/>
            <a:miter lim="800000"/>
            <a:headEnd/>
            <a:tailEnd/>
          </a:ln>
        </p:spPr>
      </p:pic>
      <p:sp>
        <p:nvSpPr>
          <p:cNvPr id="2" name="TextBox 1">
            <a:extLst>
              <a:ext uri="{FF2B5EF4-FFF2-40B4-BE49-F238E27FC236}">
                <a16:creationId xmlns:a16="http://schemas.microsoft.com/office/drawing/2014/main" id="{632FAA0F-C026-2DF4-B2A5-8D3CF88F59D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204821C3-FB96-81D5-D4E5-0BEDAAD6E5C1}"/>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65539" name="Picture 3"/>
          <p:cNvPicPr>
            <a:picLocks noChangeAspect="1" noChangeArrowheads="1"/>
          </p:cNvPicPr>
          <p:nvPr/>
        </p:nvPicPr>
        <p:blipFill>
          <a:blip r:embed="rId4" cstate="print"/>
          <a:srcRect/>
          <a:stretch>
            <a:fillRect/>
          </a:stretch>
        </p:blipFill>
        <p:spPr bwMode="auto">
          <a:xfrm>
            <a:off x="608012" y="2160869"/>
            <a:ext cx="10133012" cy="4697131"/>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65212" y="457200"/>
            <a:ext cx="9601200" cy="8199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Non-Documents (SIND) Rates</a:t>
            </a:r>
            <a:endParaRPr lang="en-US" sz="3200" dirty="0">
              <a:solidFill>
                <a:srgbClr val="7030A0"/>
              </a:solidFill>
            </a:endParaRPr>
          </a:p>
        </p:txBody>
      </p:sp>
      <p:sp>
        <p:nvSpPr>
          <p:cNvPr id="2" name="TextBox 1">
            <a:extLst>
              <a:ext uri="{FF2B5EF4-FFF2-40B4-BE49-F238E27FC236}">
                <a16:creationId xmlns:a16="http://schemas.microsoft.com/office/drawing/2014/main" id="{711AD689-CEC6-C35A-132F-BC4952917D3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AD4C7DB-777E-E120-69CC-473E23260DD9}"/>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5" name="Picture 4">
            <a:extLst>
              <a:ext uri="{FF2B5EF4-FFF2-40B4-BE49-F238E27FC236}">
                <a16:creationId xmlns:a16="http://schemas.microsoft.com/office/drawing/2014/main" id="{9FAAFAED-CF2E-2031-8B2C-74B5B055B985}"/>
              </a:ext>
            </a:extLst>
          </p:cNvPr>
          <p:cNvPicPr>
            <a:picLocks noChangeAspect="1"/>
          </p:cNvPicPr>
          <p:nvPr/>
        </p:nvPicPr>
        <p:blipFill>
          <a:blip r:embed="rId3"/>
          <a:stretch>
            <a:fillRect/>
          </a:stretch>
        </p:blipFill>
        <p:spPr>
          <a:xfrm>
            <a:off x="457876" y="2097024"/>
            <a:ext cx="10668001" cy="4248150"/>
          </a:xfrm>
          <a:prstGeom prst="rect">
            <a:avLst/>
          </a:prstGeom>
        </p:spPr>
      </p:pic>
      <p:pic>
        <p:nvPicPr>
          <p:cNvPr id="7" name="Picture 6">
            <a:extLst>
              <a:ext uri="{FF2B5EF4-FFF2-40B4-BE49-F238E27FC236}">
                <a16:creationId xmlns:a16="http://schemas.microsoft.com/office/drawing/2014/main" id="{CD8D456E-5CC6-3AE1-6D37-B41958023227}"/>
              </a:ext>
            </a:extLst>
          </p:cNvPr>
          <p:cNvPicPr>
            <a:picLocks noChangeAspect="1"/>
          </p:cNvPicPr>
          <p:nvPr/>
        </p:nvPicPr>
        <p:blipFill>
          <a:blip r:embed="rId4"/>
          <a:stretch>
            <a:fillRect/>
          </a:stretch>
        </p:blipFill>
        <p:spPr>
          <a:xfrm>
            <a:off x="455612" y="1277112"/>
            <a:ext cx="10668001" cy="819912"/>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65212" y="551688"/>
            <a:ext cx="96012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SIDX &amp; SIND Zones</a:t>
            </a:r>
            <a:endParaRPr lang="en-US" sz="3200" dirty="0">
              <a:solidFill>
                <a:srgbClr val="7030A0"/>
              </a:solidFill>
            </a:endParaRPr>
          </a:p>
        </p:txBody>
      </p:sp>
      <p:pic>
        <p:nvPicPr>
          <p:cNvPr id="68610" name="Picture 2"/>
          <p:cNvPicPr>
            <a:picLocks noChangeAspect="1" noChangeArrowheads="1"/>
          </p:cNvPicPr>
          <p:nvPr/>
        </p:nvPicPr>
        <p:blipFill>
          <a:blip r:embed="rId2" cstate="print"/>
          <a:srcRect/>
          <a:stretch>
            <a:fillRect/>
          </a:stretch>
        </p:blipFill>
        <p:spPr bwMode="auto">
          <a:xfrm>
            <a:off x="303212" y="1295400"/>
            <a:ext cx="3962400" cy="5314950"/>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a:stretch>
            <a:fillRect/>
          </a:stretch>
        </p:blipFill>
        <p:spPr bwMode="auto">
          <a:xfrm>
            <a:off x="4265612" y="1371600"/>
            <a:ext cx="3962400" cy="5191125"/>
          </a:xfrm>
          <a:prstGeom prst="rect">
            <a:avLst/>
          </a:prstGeom>
          <a:noFill/>
          <a:ln w="9525">
            <a:noFill/>
            <a:miter lim="800000"/>
            <a:headEnd/>
            <a:tailEnd/>
          </a:ln>
        </p:spPr>
      </p:pic>
      <p:sp>
        <p:nvSpPr>
          <p:cNvPr id="2" name="TextBox 1">
            <a:extLst>
              <a:ext uri="{FF2B5EF4-FFF2-40B4-BE49-F238E27FC236}">
                <a16:creationId xmlns:a16="http://schemas.microsoft.com/office/drawing/2014/main" id="{7D8068CF-2837-3D12-17E0-F40A8852937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E55CAC50-8FC9-029D-720C-B0C7BB25964B}"/>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6" name="Picture 4"/>
          <p:cNvPicPr>
            <a:picLocks noChangeAspect="1" noChangeArrowheads="1"/>
          </p:cNvPicPr>
          <p:nvPr/>
        </p:nvPicPr>
        <p:blipFill>
          <a:blip r:embed="rId5" cstate="print"/>
          <a:srcRect/>
          <a:stretch>
            <a:fillRect/>
          </a:stretch>
        </p:blipFill>
        <p:spPr bwMode="auto">
          <a:xfrm>
            <a:off x="8228012" y="1371600"/>
            <a:ext cx="3810000" cy="522922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8610"/>
                                        </p:tgtEl>
                                        <p:attrNameLst>
                                          <p:attrName>style.visibility</p:attrName>
                                        </p:attrNameLst>
                                      </p:cBhvr>
                                      <p:to>
                                        <p:strVal val="visible"/>
                                      </p:to>
                                    </p:set>
                                    <p:anim calcmode="lin" valueType="num">
                                      <p:cBhvr>
                                        <p:cTn id="12" dur="500" fill="hold"/>
                                        <p:tgtEl>
                                          <p:spTgt spid="68610"/>
                                        </p:tgtEl>
                                        <p:attrNameLst>
                                          <p:attrName>ppt_w</p:attrName>
                                        </p:attrNameLst>
                                      </p:cBhvr>
                                      <p:tavLst>
                                        <p:tav tm="0">
                                          <p:val>
                                            <p:fltVal val="0"/>
                                          </p:val>
                                        </p:tav>
                                        <p:tav tm="100000">
                                          <p:val>
                                            <p:strVal val="#ppt_w"/>
                                          </p:val>
                                        </p:tav>
                                      </p:tavLst>
                                    </p:anim>
                                    <p:anim calcmode="lin" valueType="num">
                                      <p:cBhvr>
                                        <p:cTn id="13" dur="500" fill="hold"/>
                                        <p:tgtEl>
                                          <p:spTgt spid="68610"/>
                                        </p:tgtEl>
                                        <p:attrNameLst>
                                          <p:attrName>ppt_h</p:attrName>
                                        </p:attrNameLst>
                                      </p:cBhvr>
                                      <p:tavLst>
                                        <p:tav tm="0">
                                          <p:val>
                                            <p:fltVal val="0"/>
                                          </p:val>
                                        </p:tav>
                                        <p:tav tm="100000">
                                          <p:val>
                                            <p:strVal val="#ppt_h"/>
                                          </p:val>
                                        </p:tav>
                                      </p:tavLst>
                                    </p:anim>
                                    <p:animEffect transition="in" filter="fade">
                                      <p:cBhvr>
                                        <p:cTn id="14" dur="500"/>
                                        <p:tgtEl>
                                          <p:spTgt spid="68610"/>
                                        </p:tgtEl>
                                      </p:cBhvr>
                                    </p:animEffect>
                                  </p:childTnLst>
                                </p:cTn>
                              </p:par>
                              <p:par>
                                <p:cTn id="15" presetID="53" presetClass="entr" presetSubtype="0" fill="hold" nodeType="withEffect">
                                  <p:stCondLst>
                                    <p:cond delay="0"/>
                                  </p:stCondLst>
                                  <p:childTnLst>
                                    <p:set>
                                      <p:cBhvr>
                                        <p:cTn id="16" dur="1" fill="hold">
                                          <p:stCondLst>
                                            <p:cond delay="0"/>
                                          </p:stCondLst>
                                        </p:cTn>
                                        <p:tgtEl>
                                          <p:spTgt spid="68611"/>
                                        </p:tgtEl>
                                        <p:attrNameLst>
                                          <p:attrName>style.visibility</p:attrName>
                                        </p:attrNameLst>
                                      </p:cBhvr>
                                      <p:to>
                                        <p:strVal val="visible"/>
                                      </p:to>
                                    </p:set>
                                    <p:anim calcmode="lin" valueType="num">
                                      <p:cBhvr>
                                        <p:cTn id="17" dur="500" fill="hold"/>
                                        <p:tgtEl>
                                          <p:spTgt spid="68611"/>
                                        </p:tgtEl>
                                        <p:attrNameLst>
                                          <p:attrName>ppt_w</p:attrName>
                                        </p:attrNameLst>
                                      </p:cBhvr>
                                      <p:tavLst>
                                        <p:tav tm="0">
                                          <p:val>
                                            <p:fltVal val="0"/>
                                          </p:val>
                                        </p:tav>
                                        <p:tav tm="100000">
                                          <p:val>
                                            <p:strVal val="#ppt_w"/>
                                          </p:val>
                                        </p:tav>
                                      </p:tavLst>
                                    </p:anim>
                                    <p:anim calcmode="lin" valueType="num">
                                      <p:cBhvr>
                                        <p:cTn id="18" dur="500" fill="hold"/>
                                        <p:tgtEl>
                                          <p:spTgt spid="68611"/>
                                        </p:tgtEl>
                                        <p:attrNameLst>
                                          <p:attrName>ppt_h</p:attrName>
                                        </p:attrNameLst>
                                      </p:cBhvr>
                                      <p:tavLst>
                                        <p:tav tm="0">
                                          <p:val>
                                            <p:fltVal val="0"/>
                                          </p:val>
                                        </p:tav>
                                        <p:tav tm="100000">
                                          <p:val>
                                            <p:strVal val="#ppt_h"/>
                                          </p:val>
                                        </p:tav>
                                      </p:tavLst>
                                    </p:anim>
                                    <p:animEffect transition="in" filter="fade">
                                      <p:cBhvr>
                                        <p:cTn id="19" dur="500"/>
                                        <p:tgtEl>
                                          <p:spTgt spid="68611"/>
                                        </p:tgtEl>
                                      </p:cBhvr>
                                    </p:animEffect>
                                  </p:childTnLst>
                                </p:cTn>
                              </p:par>
                              <p:par>
                                <p:cTn id="20" presetID="53"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65212" y="551688"/>
            <a:ext cx="96012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SIDX &amp; SIND Zones</a:t>
            </a:r>
            <a:endParaRPr lang="en-US" sz="3200" dirty="0">
              <a:solidFill>
                <a:srgbClr val="7030A0"/>
              </a:solidFill>
            </a:endParaRPr>
          </a:p>
        </p:txBody>
      </p:sp>
      <p:pic>
        <p:nvPicPr>
          <p:cNvPr id="68613" name="Picture 5"/>
          <p:cNvPicPr>
            <a:picLocks noChangeAspect="1" noChangeArrowheads="1"/>
          </p:cNvPicPr>
          <p:nvPr/>
        </p:nvPicPr>
        <p:blipFill>
          <a:blip r:embed="rId2" cstate="print"/>
          <a:srcRect/>
          <a:stretch>
            <a:fillRect/>
          </a:stretch>
        </p:blipFill>
        <p:spPr bwMode="auto">
          <a:xfrm>
            <a:off x="0" y="1276350"/>
            <a:ext cx="4113212" cy="520065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4113212" y="1143000"/>
            <a:ext cx="3886200" cy="5391150"/>
          </a:xfrm>
          <a:prstGeom prst="rect">
            <a:avLst/>
          </a:prstGeom>
          <a:noFill/>
          <a:ln w="9525">
            <a:noFill/>
            <a:miter lim="800000"/>
            <a:headEnd/>
            <a:tailEnd/>
          </a:ln>
        </p:spPr>
      </p:pic>
      <p:sp>
        <p:nvSpPr>
          <p:cNvPr id="2" name="TextBox 1">
            <a:extLst>
              <a:ext uri="{FF2B5EF4-FFF2-40B4-BE49-F238E27FC236}">
                <a16:creationId xmlns:a16="http://schemas.microsoft.com/office/drawing/2014/main" id="{4FECC4EA-6920-DB5A-7261-EEC859D88C1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3FA38FB3-659D-8627-8BF5-80572A8E05CD}"/>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10" name="Picture 3"/>
          <p:cNvPicPr>
            <a:picLocks noChangeAspect="1" noChangeArrowheads="1"/>
          </p:cNvPicPr>
          <p:nvPr/>
        </p:nvPicPr>
        <p:blipFill>
          <a:blip r:embed="rId5" cstate="print"/>
          <a:srcRect/>
          <a:stretch>
            <a:fillRect/>
          </a:stretch>
        </p:blipFill>
        <p:spPr bwMode="auto">
          <a:xfrm>
            <a:off x="7999413" y="1362075"/>
            <a:ext cx="4190999" cy="519112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8613"/>
                                        </p:tgtEl>
                                        <p:attrNameLst>
                                          <p:attrName>style.visibility</p:attrName>
                                        </p:attrNameLst>
                                      </p:cBhvr>
                                      <p:to>
                                        <p:strVal val="visible"/>
                                      </p:to>
                                    </p:set>
                                    <p:anim calcmode="lin" valueType="num">
                                      <p:cBhvr>
                                        <p:cTn id="12" dur="500" fill="hold"/>
                                        <p:tgtEl>
                                          <p:spTgt spid="68613"/>
                                        </p:tgtEl>
                                        <p:attrNameLst>
                                          <p:attrName>ppt_w</p:attrName>
                                        </p:attrNameLst>
                                      </p:cBhvr>
                                      <p:tavLst>
                                        <p:tav tm="0">
                                          <p:val>
                                            <p:fltVal val="0"/>
                                          </p:val>
                                        </p:tav>
                                        <p:tav tm="100000">
                                          <p:val>
                                            <p:strVal val="#ppt_w"/>
                                          </p:val>
                                        </p:tav>
                                      </p:tavLst>
                                    </p:anim>
                                    <p:anim calcmode="lin" valueType="num">
                                      <p:cBhvr>
                                        <p:cTn id="13" dur="500" fill="hold"/>
                                        <p:tgtEl>
                                          <p:spTgt spid="68613"/>
                                        </p:tgtEl>
                                        <p:attrNameLst>
                                          <p:attrName>ppt_h</p:attrName>
                                        </p:attrNameLst>
                                      </p:cBhvr>
                                      <p:tavLst>
                                        <p:tav tm="0">
                                          <p:val>
                                            <p:fltVal val="0"/>
                                          </p:val>
                                        </p:tav>
                                        <p:tav tm="100000">
                                          <p:val>
                                            <p:strVal val="#ppt_h"/>
                                          </p:val>
                                        </p:tav>
                                      </p:tavLst>
                                    </p:anim>
                                    <p:animEffect transition="in" filter="fade">
                                      <p:cBhvr>
                                        <p:cTn id="14" dur="500"/>
                                        <p:tgtEl>
                                          <p:spTgt spid="68613"/>
                                        </p:tgtEl>
                                      </p:cBhvr>
                                    </p:animEffect>
                                  </p:childTnLst>
                                </p:cTn>
                              </p:par>
                              <p:par>
                                <p:cTn id="15" presetID="53"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65212" y="551688"/>
            <a:ext cx="96012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SIDX &amp; SIND Zones</a:t>
            </a:r>
            <a:endParaRPr lang="en-US" sz="3200" dirty="0">
              <a:solidFill>
                <a:srgbClr val="7030A0"/>
              </a:solidFill>
            </a:endParaRPr>
          </a:p>
        </p:txBody>
      </p:sp>
      <p:pic>
        <p:nvPicPr>
          <p:cNvPr id="70658" name="Picture 2"/>
          <p:cNvPicPr>
            <a:picLocks noChangeAspect="1" noChangeArrowheads="1"/>
          </p:cNvPicPr>
          <p:nvPr/>
        </p:nvPicPr>
        <p:blipFill>
          <a:blip r:embed="rId2" cstate="print"/>
          <a:srcRect/>
          <a:stretch>
            <a:fillRect/>
          </a:stretch>
        </p:blipFill>
        <p:spPr bwMode="auto">
          <a:xfrm>
            <a:off x="74613" y="1143000"/>
            <a:ext cx="3581399" cy="5486400"/>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3732212" y="1219200"/>
            <a:ext cx="4191000" cy="5334000"/>
          </a:xfrm>
          <a:prstGeom prst="rect">
            <a:avLst/>
          </a:prstGeom>
          <a:noFill/>
          <a:ln w="9525">
            <a:noFill/>
            <a:miter lim="800000"/>
            <a:headEnd/>
            <a:tailEnd/>
          </a:ln>
        </p:spPr>
      </p:pic>
      <p:pic>
        <p:nvPicPr>
          <p:cNvPr id="70661" name="Picture 5"/>
          <p:cNvPicPr>
            <a:picLocks noChangeAspect="1" noChangeArrowheads="1"/>
          </p:cNvPicPr>
          <p:nvPr/>
        </p:nvPicPr>
        <p:blipFill>
          <a:blip r:embed="rId4" cstate="print"/>
          <a:srcRect/>
          <a:stretch>
            <a:fillRect/>
          </a:stretch>
        </p:blipFill>
        <p:spPr bwMode="auto">
          <a:xfrm>
            <a:off x="7923212" y="4648200"/>
            <a:ext cx="4038600" cy="1981200"/>
          </a:xfrm>
          <a:prstGeom prst="rect">
            <a:avLst/>
          </a:prstGeom>
          <a:noFill/>
          <a:ln w="9525">
            <a:noFill/>
            <a:miter lim="800000"/>
            <a:headEnd/>
            <a:tailEnd/>
          </a:ln>
        </p:spPr>
      </p:pic>
      <p:sp>
        <p:nvSpPr>
          <p:cNvPr id="2" name="TextBox 1">
            <a:extLst>
              <a:ext uri="{FF2B5EF4-FFF2-40B4-BE49-F238E27FC236}">
                <a16:creationId xmlns:a16="http://schemas.microsoft.com/office/drawing/2014/main" id="{6B32D800-BAE4-AE55-D573-8FEC54E81C8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A79178B-CD9D-C1F0-5358-29C4A0B12FFB}"/>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pic>
        <p:nvPicPr>
          <p:cNvPr id="70660" name="Picture 4"/>
          <p:cNvPicPr>
            <a:picLocks noChangeAspect="1" noChangeArrowheads="1"/>
          </p:cNvPicPr>
          <p:nvPr/>
        </p:nvPicPr>
        <p:blipFill>
          <a:blip r:embed="rId6" cstate="print"/>
          <a:srcRect/>
          <a:stretch>
            <a:fillRect/>
          </a:stretch>
        </p:blipFill>
        <p:spPr bwMode="auto">
          <a:xfrm>
            <a:off x="7923212" y="685800"/>
            <a:ext cx="4038600" cy="39624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0658"/>
                                        </p:tgtEl>
                                        <p:attrNameLst>
                                          <p:attrName>style.visibility</p:attrName>
                                        </p:attrNameLst>
                                      </p:cBhvr>
                                      <p:to>
                                        <p:strVal val="visible"/>
                                      </p:to>
                                    </p:set>
                                    <p:anim calcmode="lin" valueType="num">
                                      <p:cBhvr>
                                        <p:cTn id="12" dur="500" fill="hold"/>
                                        <p:tgtEl>
                                          <p:spTgt spid="70658"/>
                                        </p:tgtEl>
                                        <p:attrNameLst>
                                          <p:attrName>ppt_w</p:attrName>
                                        </p:attrNameLst>
                                      </p:cBhvr>
                                      <p:tavLst>
                                        <p:tav tm="0">
                                          <p:val>
                                            <p:fltVal val="0"/>
                                          </p:val>
                                        </p:tav>
                                        <p:tav tm="100000">
                                          <p:val>
                                            <p:strVal val="#ppt_w"/>
                                          </p:val>
                                        </p:tav>
                                      </p:tavLst>
                                    </p:anim>
                                    <p:anim calcmode="lin" valueType="num">
                                      <p:cBhvr>
                                        <p:cTn id="13" dur="500" fill="hold"/>
                                        <p:tgtEl>
                                          <p:spTgt spid="70658"/>
                                        </p:tgtEl>
                                        <p:attrNameLst>
                                          <p:attrName>ppt_h</p:attrName>
                                        </p:attrNameLst>
                                      </p:cBhvr>
                                      <p:tavLst>
                                        <p:tav tm="0">
                                          <p:val>
                                            <p:fltVal val="0"/>
                                          </p:val>
                                        </p:tav>
                                        <p:tav tm="100000">
                                          <p:val>
                                            <p:strVal val="#ppt_h"/>
                                          </p:val>
                                        </p:tav>
                                      </p:tavLst>
                                    </p:anim>
                                    <p:animEffect transition="in" filter="fade">
                                      <p:cBhvr>
                                        <p:cTn id="14" dur="500"/>
                                        <p:tgtEl>
                                          <p:spTgt spid="70658"/>
                                        </p:tgtEl>
                                      </p:cBhvr>
                                    </p:animEffect>
                                  </p:childTnLst>
                                </p:cTn>
                              </p:par>
                              <p:par>
                                <p:cTn id="15" presetID="53" presetClass="entr" presetSubtype="0" fill="hold" nodeType="withEffect">
                                  <p:stCondLst>
                                    <p:cond delay="0"/>
                                  </p:stCondLst>
                                  <p:childTnLst>
                                    <p:set>
                                      <p:cBhvr>
                                        <p:cTn id="16" dur="1" fill="hold">
                                          <p:stCondLst>
                                            <p:cond delay="0"/>
                                          </p:stCondLst>
                                        </p:cTn>
                                        <p:tgtEl>
                                          <p:spTgt spid="70659"/>
                                        </p:tgtEl>
                                        <p:attrNameLst>
                                          <p:attrName>style.visibility</p:attrName>
                                        </p:attrNameLst>
                                      </p:cBhvr>
                                      <p:to>
                                        <p:strVal val="visible"/>
                                      </p:to>
                                    </p:set>
                                    <p:anim calcmode="lin" valueType="num">
                                      <p:cBhvr>
                                        <p:cTn id="17" dur="500" fill="hold"/>
                                        <p:tgtEl>
                                          <p:spTgt spid="70659"/>
                                        </p:tgtEl>
                                        <p:attrNameLst>
                                          <p:attrName>ppt_w</p:attrName>
                                        </p:attrNameLst>
                                      </p:cBhvr>
                                      <p:tavLst>
                                        <p:tav tm="0">
                                          <p:val>
                                            <p:fltVal val="0"/>
                                          </p:val>
                                        </p:tav>
                                        <p:tav tm="100000">
                                          <p:val>
                                            <p:strVal val="#ppt_w"/>
                                          </p:val>
                                        </p:tav>
                                      </p:tavLst>
                                    </p:anim>
                                    <p:anim calcmode="lin" valueType="num">
                                      <p:cBhvr>
                                        <p:cTn id="18" dur="500" fill="hold"/>
                                        <p:tgtEl>
                                          <p:spTgt spid="70659"/>
                                        </p:tgtEl>
                                        <p:attrNameLst>
                                          <p:attrName>ppt_h</p:attrName>
                                        </p:attrNameLst>
                                      </p:cBhvr>
                                      <p:tavLst>
                                        <p:tav tm="0">
                                          <p:val>
                                            <p:fltVal val="0"/>
                                          </p:val>
                                        </p:tav>
                                        <p:tav tm="100000">
                                          <p:val>
                                            <p:strVal val="#ppt_h"/>
                                          </p:val>
                                        </p:tav>
                                      </p:tavLst>
                                    </p:anim>
                                    <p:animEffect transition="in" filter="fade">
                                      <p:cBhvr>
                                        <p:cTn id="19" dur="500"/>
                                        <p:tgtEl>
                                          <p:spTgt spid="70659"/>
                                        </p:tgtEl>
                                      </p:cBhvr>
                                    </p:animEffect>
                                  </p:childTnLst>
                                </p:cTn>
                              </p:par>
                              <p:par>
                                <p:cTn id="20" presetID="53" presetClass="entr" presetSubtype="0" fill="hold" nodeType="withEffect">
                                  <p:stCondLst>
                                    <p:cond delay="0"/>
                                  </p:stCondLst>
                                  <p:childTnLst>
                                    <p:set>
                                      <p:cBhvr>
                                        <p:cTn id="21" dur="1" fill="hold">
                                          <p:stCondLst>
                                            <p:cond delay="0"/>
                                          </p:stCondLst>
                                        </p:cTn>
                                        <p:tgtEl>
                                          <p:spTgt spid="70660"/>
                                        </p:tgtEl>
                                        <p:attrNameLst>
                                          <p:attrName>style.visibility</p:attrName>
                                        </p:attrNameLst>
                                      </p:cBhvr>
                                      <p:to>
                                        <p:strVal val="visible"/>
                                      </p:to>
                                    </p:set>
                                    <p:anim calcmode="lin" valueType="num">
                                      <p:cBhvr>
                                        <p:cTn id="22" dur="500" fill="hold"/>
                                        <p:tgtEl>
                                          <p:spTgt spid="70660"/>
                                        </p:tgtEl>
                                        <p:attrNameLst>
                                          <p:attrName>ppt_w</p:attrName>
                                        </p:attrNameLst>
                                      </p:cBhvr>
                                      <p:tavLst>
                                        <p:tav tm="0">
                                          <p:val>
                                            <p:fltVal val="0"/>
                                          </p:val>
                                        </p:tav>
                                        <p:tav tm="100000">
                                          <p:val>
                                            <p:strVal val="#ppt_w"/>
                                          </p:val>
                                        </p:tav>
                                      </p:tavLst>
                                    </p:anim>
                                    <p:anim calcmode="lin" valueType="num">
                                      <p:cBhvr>
                                        <p:cTn id="23" dur="500" fill="hold"/>
                                        <p:tgtEl>
                                          <p:spTgt spid="70660"/>
                                        </p:tgtEl>
                                        <p:attrNameLst>
                                          <p:attrName>ppt_h</p:attrName>
                                        </p:attrNameLst>
                                      </p:cBhvr>
                                      <p:tavLst>
                                        <p:tav tm="0">
                                          <p:val>
                                            <p:fltVal val="0"/>
                                          </p:val>
                                        </p:tav>
                                        <p:tav tm="100000">
                                          <p:val>
                                            <p:strVal val="#ppt_h"/>
                                          </p:val>
                                        </p:tav>
                                      </p:tavLst>
                                    </p:anim>
                                    <p:animEffect transition="in" filter="fade">
                                      <p:cBhvr>
                                        <p:cTn id="24" dur="500"/>
                                        <p:tgtEl>
                                          <p:spTgt spid="70660"/>
                                        </p:tgtEl>
                                      </p:cBhvr>
                                    </p:animEffect>
                                  </p:childTnLst>
                                </p:cTn>
                              </p:par>
                              <p:par>
                                <p:cTn id="25" presetID="53" presetClass="entr" presetSubtype="0" fill="hold" nodeType="withEffect">
                                  <p:stCondLst>
                                    <p:cond delay="0"/>
                                  </p:stCondLst>
                                  <p:childTnLst>
                                    <p:set>
                                      <p:cBhvr>
                                        <p:cTn id="26" dur="1" fill="hold">
                                          <p:stCondLst>
                                            <p:cond delay="0"/>
                                          </p:stCondLst>
                                        </p:cTn>
                                        <p:tgtEl>
                                          <p:spTgt spid="70661"/>
                                        </p:tgtEl>
                                        <p:attrNameLst>
                                          <p:attrName>style.visibility</p:attrName>
                                        </p:attrNameLst>
                                      </p:cBhvr>
                                      <p:to>
                                        <p:strVal val="visible"/>
                                      </p:to>
                                    </p:set>
                                    <p:anim calcmode="lin" valueType="num">
                                      <p:cBhvr>
                                        <p:cTn id="27" dur="500" fill="hold"/>
                                        <p:tgtEl>
                                          <p:spTgt spid="70661"/>
                                        </p:tgtEl>
                                        <p:attrNameLst>
                                          <p:attrName>ppt_w</p:attrName>
                                        </p:attrNameLst>
                                      </p:cBhvr>
                                      <p:tavLst>
                                        <p:tav tm="0">
                                          <p:val>
                                            <p:fltVal val="0"/>
                                          </p:val>
                                        </p:tav>
                                        <p:tav tm="100000">
                                          <p:val>
                                            <p:strVal val="#ppt_w"/>
                                          </p:val>
                                        </p:tav>
                                      </p:tavLst>
                                    </p:anim>
                                    <p:anim calcmode="lin" valueType="num">
                                      <p:cBhvr>
                                        <p:cTn id="28" dur="500" fill="hold"/>
                                        <p:tgtEl>
                                          <p:spTgt spid="70661"/>
                                        </p:tgtEl>
                                        <p:attrNameLst>
                                          <p:attrName>ppt_h</p:attrName>
                                        </p:attrNameLst>
                                      </p:cBhvr>
                                      <p:tavLst>
                                        <p:tav tm="0">
                                          <p:val>
                                            <p:fltVal val="0"/>
                                          </p:val>
                                        </p:tav>
                                        <p:tav tm="100000">
                                          <p:val>
                                            <p:strVal val="#ppt_h"/>
                                          </p:val>
                                        </p:tav>
                                      </p:tavLst>
                                    </p:anim>
                                    <p:animEffect transition="in" filter="fade">
                                      <p:cBhvr>
                                        <p:cTn id="29"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381000"/>
            <a:ext cx="10969943" cy="1143000"/>
          </a:xfrm>
        </p:spPr>
        <p:txBody>
          <a:bodyPr>
            <a:normAutofit fontScale="90000"/>
          </a:bodyPr>
          <a:lstStyle/>
          <a:p>
            <a:r>
              <a:rPr lang="en-US" b="1" dirty="0">
                <a:solidFill>
                  <a:srgbClr val="33309C"/>
                </a:solidFill>
              </a:rPr>
              <a:t>SM</a:t>
            </a:r>
            <a:r>
              <a:rPr lang="en-US" b="1" dirty="0">
                <a:solidFill>
                  <a:srgbClr val="F68426"/>
                </a:solidFill>
              </a:rPr>
              <a:t>SA</a:t>
            </a:r>
            <a:r>
              <a:rPr lang="en-US" b="1" dirty="0">
                <a:solidFill>
                  <a:srgbClr val="FF9933"/>
                </a:solidFill>
              </a:rPr>
              <a:t> </a:t>
            </a:r>
            <a:r>
              <a:rPr lang="en-US" b="1" dirty="0">
                <a:solidFill>
                  <a:schemeClr val="accent6">
                    <a:lumMod val="75000"/>
                  </a:schemeClr>
                </a:solidFill>
              </a:rPr>
              <a:t>International Inbound (SIIS) - Documents</a:t>
            </a:r>
          </a:p>
        </p:txBody>
      </p:sp>
      <p:sp>
        <p:nvSpPr>
          <p:cNvPr id="3" name="Content Placeholder 2"/>
          <p:cNvSpPr>
            <a:spLocks noGrp="1"/>
          </p:cNvSpPr>
          <p:nvPr>
            <p:ph sz="half" idx="1"/>
          </p:nvPr>
        </p:nvSpPr>
        <p:spPr>
          <a:xfrm>
            <a:off x="912812" y="1524000"/>
            <a:ext cx="8305800" cy="4572000"/>
          </a:xfrm>
        </p:spPr>
        <p:txBody>
          <a:bodyPr>
            <a:noAutofit/>
          </a:bodyPr>
          <a:lstStyle/>
          <a:p>
            <a:pPr>
              <a:buNone/>
            </a:pPr>
            <a:r>
              <a:rPr lang="en-US" dirty="0">
                <a:latin typeface="+mj-lt"/>
              </a:rPr>
              <a:t>	This International Service is for urgent import of  </a:t>
            </a:r>
            <a:r>
              <a:rPr lang="en-US" b="1" u="sng" dirty="0">
                <a:solidFill>
                  <a:srgbClr val="FF0000"/>
                </a:solidFill>
                <a:latin typeface="+mj-lt"/>
              </a:rPr>
              <a:t>Documents</a:t>
            </a:r>
            <a:r>
              <a:rPr lang="en-US" dirty="0">
                <a:latin typeface="+mj-lt"/>
              </a:rPr>
              <a:t> to KSA.</a:t>
            </a:r>
            <a:endParaRPr lang="en-US" b="1" u="sng" dirty="0">
              <a:solidFill>
                <a:srgbClr val="FF0000"/>
              </a:solidFill>
              <a:latin typeface="+mj-lt"/>
            </a:endParaRP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.5 </a:t>
            </a:r>
            <a:r>
              <a:rPr lang="en-US" b="1" i="1" dirty="0" err="1">
                <a:solidFill>
                  <a:srgbClr val="FF0000"/>
                </a:solidFill>
                <a:latin typeface="+mj-lt"/>
              </a:rPr>
              <a:t>kgs</a:t>
            </a:r>
            <a:r>
              <a:rPr lang="en-US" i="1" dirty="0">
                <a:latin typeface="+mj-lt"/>
              </a:rPr>
              <a:t> </a:t>
            </a:r>
          </a:p>
          <a:p>
            <a:r>
              <a:rPr lang="en-US" b="1" dirty="0">
                <a:latin typeface="+mj-lt"/>
              </a:rPr>
              <a:t>Insurance:	</a:t>
            </a:r>
            <a:r>
              <a:rPr lang="en-US" b="1" i="1" dirty="0">
                <a:solidFill>
                  <a:srgbClr val="FF0000"/>
                </a:solidFill>
              </a:rPr>
              <a:t>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SMSA Envelope, SMSA Pak, </a:t>
            </a:r>
          </a:p>
          <a:p>
            <a:pPr>
              <a:buNone/>
            </a:pPr>
            <a:r>
              <a:rPr lang="en-US" b="1" i="1" dirty="0">
                <a:solidFill>
                  <a:srgbClr val="FF0000"/>
                </a:solidFill>
                <a:latin typeface="+mj-lt"/>
              </a:rPr>
              <a:t>	or Customer’s Packaging (Envelope type)</a:t>
            </a:r>
          </a:p>
          <a:p>
            <a:r>
              <a:rPr lang="en-US" b="1" dirty="0">
                <a:latin typeface="+mj-lt"/>
              </a:rPr>
              <a:t>Countries Served: </a:t>
            </a:r>
            <a:r>
              <a:rPr lang="en-US" b="1" i="1" dirty="0">
                <a:solidFill>
                  <a:srgbClr val="FF0000"/>
                </a:solidFill>
                <a:latin typeface="+mj-lt"/>
              </a:rPr>
              <a:t>More than 230 Countries &amp; Territories</a:t>
            </a:r>
            <a:endParaRPr lang="en-US" b="1" dirty="0">
              <a:solidFill>
                <a:srgbClr val="FF0000"/>
              </a:solidFill>
              <a:latin typeface="+mj-lt"/>
            </a:endParaRPr>
          </a:p>
          <a:p>
            <a:r>
              <a:rPr lang="en-US" b="1" dirty="0">
                <a:latin typeface="+mj-lt"/>
              </a:rPr>
              <a:t>Commitment Time:  </a:t>
            </a:r>
          </a:p>
          <a:p>
            <a:pPr>
              <a:buNone/>
            </a:pPr>
            <a:r>
              <a:rPr lang="en-US" b="1" dirty="0">
                <a:latin typeface="+mj-lt"/>
              </a:rPr>
              <a:t>	GCC Countries – </a:t>
            </a:r>
            <a:r>
              <a:rPr lang="en-US" b="1" i="1" dirty="0">
                <a:solidFill>
                  <a:srgbClr val="FF0000"/>
                </a:solidFill>
                <a:latin typeface="+mj-lt"/>
              </a:rPr>
              <a:t>1-2 business days</a:t>
            </a:r>
          </a:p>
          <a:p>
            <a:pPr>
              <a:buNone/>
            </a:pPr>
            <a:r>
              <a:rPr lang="en-US" b="1" i="1" dirty="0">
                <a:solidFill>
                  <a:srgbClr val="FF0000"/>
                </a:solidFill>
                <a:latin typeface="+mj-lt"/>
              </a:rPr>
              <a:t>	</a:t>
            </a:r>
            <a:r>
              <a:rPr lang="en-US" b="1" dirty="0">
                <a:latin typeface="+mj-lt"/>
              </a:rPr>
              <a:t>European Countries – </a:t>
            </a:r>
            <a:r>
              <a:rPr lang="en-US" b="1" i="1" dirty="0">
                <a:solidFill>
                  <a:srgbClr val="FF0000"/>
                </a:solidFill>
                <a:latin typeface="+mj-lt"/>
              </a:rPr>
              <a:t>2 – 3 business days</a:t>
            </a:r>
          </a:p>
          <a:p>
            <a:pPr>
              <a:buNone/>
            </a:pPr>
            <a:r>
              <a:rPr lang="en-US" b="1" dirty="0">
                <a:latin typeface="+mj-lt"/>
              </a:rPr>
              <a:t>	Rest of the world – </a:t>
            </a:r>
            <a:r>
              <a:rPr lang="en-US" b="1" i="1" dirty="0">
                <a:solidFill>
                  <a:srgbClr val="FF0000"/>
                </a:solidFill>
                <a:latin typeface="+mj-lt"/>
              </a:rPr>
              <a:t>2 – 3 business days</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sp>
        <p:nvSpPr>
          <p:cNvPr id="72706" name="AutoShape 2"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710" name="Picture 6"/>
          <p:cNvPicPr>
            <a:picLocks noChangeAspect="1" noChangeArrowheads="1"/>
          </p:cNvPicPr>
          <p:nvPr/>
        </p:nvPicPr>
        <p:blipFill>
          <a:blip r:embed="rId3" cstate="print"/>
          <a:srcRect/>
          <a:stretch>
            <a:fillRect/>
          </a:stretch>
        </p:blipFill>
        <p:spPr bwMode="auto">
          <a:xfrm>
            <a:off x="7770812" y="1998293"/>
            <a:ext cx="3982100" cy="2649907"/>
          </a:xfrm>
          <a:prstGeom prst="rect">
            <a:avLst/>
          </a:prstGeom>
          <a:noFill/>
          <a:ln w="9525">
            <a:noFill/>
            <a:miter lim="800000"/>
            <a:headEnd/>
            <a:tailEnd/>
          </a:ln>
        </p:spPr>
      </p:pic>
      <p:sp>
        <p:nvSpPr>
          <p:cNvPr id="12" name="TextBox 11"/>
          <p:cNvSpPr txBox="1"/>
          <p:nvPr/>
        </p:nvSpPr>
        <p:spPr>
          <a:xfrm>
            <a:off x="6932612" y="5486400"/>
            <a:ext cx="3505200" cy="1015663"/>
          </a:xfrm>
          <a:prstGeom prst="rect">
            <a:avLst/>
          </a:prstGeom>
          <a:noFill/>
        </p:spPr>
        <p:txBody>
          <a:bodyPr wrap="square" rtlCol="0">
            <a:spAutoFit/>
          </a:bodyPr>
          <a:lstStyle/>
          <a:p>
            <a:r>
              <a:rPr lang="en-US" sz="2000" b="1" dirty="0">
                <a:solidFill>
                  <a:srgbClr val="FF0000"/>
                </a:solidFill>
                <a:latin typeface="+mj-lt"/>
              </a:rPr>
              <a:t>*** Commitment time dependent on time of pickup from origin country</a:t>
            </a:r>
          </a:p>
        </p:txBody>
      </p:sp>
      <p:sp>
        <p:nvSpPr>
          <p:cNvPr id="4" name="TextBox 3">
            <a:extLst>
              <a:ext uri="{FF2B5EF4-FFF2-40B4-BE49-F238E27FC236}">
                <a16:creationId xmlns:a16="http://schemas.microsoft.com/office/drawing/2014/main" id="{4CC97CB3-C9F5-A8CA-B0A4-776A44A4BA4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AA6D2BE5-F3D6-C008-6AFA-EAAA11D1E7D6}"/>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72710"/>
                                        </p:tgtEl>
                                        <p:attrNameLst>
                                          <p:attrName>style.visibility</p:attrName>
                                        </p:attrNameLst>
                                      </p:cBhvr>
                                      <p:to>
                                        <p:strVal val="visible"/>
                                      </p:to>
                                    </p:set>
                                    <p:anim calcmode="lin" valueType="num">
                                      <p:cBhvr>
                                        <p:cTn id="15" dur="500" fill="hold"/>
                                        <p:tgtEl>
                                          <p:spTgt spid="72710"/>
                                        </p:tgtEl>
                                        <p:attrNameLst>
                                          <p:attrName>ppt_w</p:attrName>
                                        </p:attrNameLst>
                                      </p:cBhvr>
                                      <p:tavLst>
                                        <p:tav tm="0">
                                          <p:val>
                                            <p:fltVal val="0"/>
                                          </p:val>
                                        </p:tav>
                                        <p:tav tm="100000">
                                          <p:val>
                                            <p:strVal val="#ppt_w"/>
                                          </p:val>
                                        </p:tav>
                                      </p:tavLst>
                                    </p:anim>
                                    <p:anim calcmode="lin" valueType="num">
                                      <p:cBhvr>
                                        <p:cTn id="16" dur="500" fill="hold"/>
                                        <p:tgtEl>
                                          <p:spTgt spid="72710"/>
                                        </p:tgtEl>
                                        <p:attrNameLst>
                                          <p:attrName>ppt_h</p:attrName>
                                        </p:attrNameLst>
                                      </p:cBhvr>
                                      <p:tavLst>
                                        <p:tav tm="0">
                                          <p:val>
                                            <p:fltVal val="0"/>
                                          </p:val>
                                        </p:tav>
                                        <p:tav tm="100000">
                                          <p:val>
                                            <p:strVal val="#ppt_h"/>
                                          </p:val>
                                        </p:tav>
                                      </p:tavLst>
                                    </p:anim>
                                    <p:animEffect transition="in" filter="fade">
                                      <p:cBhvr>
                                        <p:cTn id="17" dur="500"/>
                                        <p:tgtEl>
                                          <p:spTgt spid="727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381000"/>
            <a:ext cx="10969943" cy="1143000"/>
          </a:xfrm>
        </p:spPr>
        <p:txBody>
          <a:bodyPr>
            <a:normAutofit/>
          </a:bodyPr>
          <a:lstStyle/>
          <a:p>
            <a:r>
              <a:rPr lang="en-US" sz="3800" b="1" dirty="0">
                <a:solidFill>
                  <a:srgbClr val="33309C"/>
                </a:solidFill>
              </a:rPr>
              <a:t>SM</a:t>
            </a:r>
            <a:r>
              <a:rPr lang="en-US" sz="3800" b="1" dirty="0">
                <a:solidFill>
                  <a:srgbClr val="F68426"/>
                </a:solidFill>
              </a:rPr>
              <a:t>SA</a:t>
            </a:r>
            <a:r>
              <a:rPr lang="en-US" sz="3800" b="1" dirty="0">
                <a:solidFill>
                  <a:srgbClr val="FF9933"/>
                </a:solidFill>
              </a:rPr>
              <a:t> </a:t>
            </a:r>
            <a:r>
              <a:rPr lang="en-US" sz="3800" b="1" dirty="0">
                <a:solidFill>
                  <a:schemeClr val="accent6">
                    <a:lumMod val="75000"/>
                  </a:schemeClr>
                </a:solidFill>
              </a:rPr>
              <a:t>International Inbound (SIIS) – Non- Documents</a:t>
            </a:r>
          </a:p>
        </p:txBody>
      </p:sp>
      <p:sp>
        <p:nvSpPr>
          <p:cNvPr id="3" name="Content Placeholder 2"/>
          <p:cNvSpPr>
            <a:spLocks noGrp="1"/>
          </p:cNvSpPr>
          <p:nvPr>
            <p:ph sz="half" idx="1"/>
          </p:nvPr>
        </p:nvSpPr>
        <p:spPr>
          <a:xfrm>
            <a:off x="912812" y="1524000"/>
            <a:ext cx="8305800" cy="4572000"/>
          </a:xfrm>
        </p:spPr>
        <p:txBody>
          <a:bodyPr>
            <a:noAutofit/>
          </a:bodyPr>
          <a:lstStyle/>
          <a:p>
            <a:pPr>
              <a:buNone/>
            </a:pPr>
            <a:r>
              <a:rPr lang="en-US" dirty="0">
                <a:latin typeface="+mj-lt"/>
              </a:rPr>
              <a:t>	This International Service is for urgent import of  </a:t>
            </a:r>
            <a:r>
              <a:rPr lang="en-US" b="1" u="sng" dirty="0">
                <a:solidFill>
                  <a:srgbClr val="FF0000"/>
                </a:solidFill>
                <a:latin typeface="+mj-lt"/>
              </a:rPr>
              <a:t>Non-Documents</a:t>
            </a:r>
            <a:r>
              <a:rPr lang="en-US" dirty="0">
                <a:latin typeface="+mj-lt"/>
              </a:rPr>
              <a:t> to KSA.</a:t>
            </a:r>
            <a:endParaRPr lang="en-US" b="1" u="sng" dirty="0">
              <a:solidFill>
                <a:srgbClr val="FF0000"/>
              </a:solidFill>
              <a:latin typeface="+mj-lt"/>
            </a:endParaRP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68 </a:t>
            </a:r>
            <a:r>
              <a:rPr lang="en-US" b="1" i="1" dirty="0" err="1">
                <a:solidFill>
                  <a:srgbClr val="FF0000"/>
                </a:solidFill>
                <a:latin typeface="+mj-lt"/>
              </a:rPr>
              <a:t>kgs</a:t>
            </a:r>
            <a:r>
              <a:rPr lang="en-US" b="1" i="1" dirty="0">
                <a:solidFill>
                  <a:srgbClr val="FF0000"/>
                </a:solidFill>
                <a:latin typeface="+mj-lt"/>
              </a:rPr>
              <a:t>. (individual piece)</a:t>
            </a:r>
            <a:r>
              <a:rPr lang="en-US" i="1" dirty="0">
                <a:latin typeface="+mj-lt"/>
              </a:rPr>
              <a:t> </a:t>
            </a:r>
          </a:p>
          <a:p>
            <a:r>
              <a:rPr lang="en-US" b="1" dirty="0">
                <a:latin typeface="+mj-lt"/>
              </a:rPr>
              <a:t>Insurance:	</a:t>
            </a:r>
            <a:r>
              <a:rPr lang="en-US" b="1" i="1" dirty="0">
                <a:solidFill>
                  <a:srgbClr val="FF0000"/>
                </a:solidFill>
              </a:rPr>
              <a:t>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Customer’s Packaging (Box)</a:t>
            </a:r>
          </a:p>
          <a:p>
            <a:r>
              <a:rPr lang="en-US" b="1" dirty="0">
                <a:latin typeface="+mj-lt"/>
              </a:rPr>
              <a:t>Countries Served: </a:t>
            </a:r>
            <a:r>
              <a:rPr lang="en-US" b="1" i="1" dirty="0">
                <a:solidFill>
                  <a:srgbClr val="FF0000"/>
                </a:solidFill>
                <a:latin typeface="+mj-lt"/>
              </a:rPr>
              <a:t>More than 230 Countries &amp; Territories</a:t>
            </a:r>
            <a:endParaRPr lang="en-US" b="1" dirty="0">
              <a:solidFill>
                <a:srgbClr val="FF0000"/>
              </a:solidFill>
              <a:latin typeface="+mj-lt"/>
            </a:endParaRPr>
          </a:p>
          <a:p>
            <a:r>
              <a:rPr lang="en-US" b="1" dirty="0">
                <a:latin typeface="+mj-lt"/>
              </a:rPr>
              <a:t>Commitment Time: </a:t>
            </a:r>
          </a:p>
          <a:p>
            <a:pPr>
              <a:buNone/>
            </a:pPr>
            <a:r>
              <a:rPr lang="en-US" b="1" dirty="0">
                <a:latin typeface="+mj-lt"/>
              </a:rPr>
              <a:t>	GCC Countries – </a:t>
            </a:r>
            <a:r>
              <a:rPr lang="en-US" b="1" i="1" dirty="0">
                <a:solidFill>
                  <a:srgbClr val="FF0000"/>
                </a:solidFill>
                <a:latin typeface="+mj-lt"/>
              </a:rPr>
              <a:t>1-2 business days</a:t>
            </a:r>
          </a:p>
          <a:p>
            <a:pPr>
              <a:buNone/>
            </a:pPr>
            <a:r>
              <a:rPr lang="en-US" b="1" i="1" dirty="0">
                <a:solidFill>
                  <a:srgbClr val="FF0000"/>
                </a:solidFill>
                <a:latin typeface="+mj-lt"/>
              </a:rPr>
              <a:t>	</a:t>
            </a:r>
            <a:r>
              <a:rPr lang="en-US" b="1" dirty="0">
                <a:latin typeface="+mj-lt"/>
              </a:rPr>
              <a:t>European Countries – </a:t>
            </a:r>
            <a:r>
              <a:rPr lang="en-US" b="1" i="1" dirty="0">
                <a:solidFill>
                  <a:srgbClr val="FF0000"/>
                </a:solidFill>
                <a:latin typeface="+mj-lt"/>
              </a:rPr>
              <a:t>2 – 3 business days</a:t>
            </a:r>
          </a:p>
          <a:p>
            <a:pPr>
              <a:buNone/>
            </a:pPr>
            <a:r>
              <a:rPr lang="en-US" b="1" dirty="0">
                <a:latin typeface="+mj-lt"/>
              </a:rPr>
              <a:t>	Rest of the world – </a:t>
            </a:r>
            <a:r>
              <a:rPr lang="en-US" b="1" i="1" dirty="0">
                <a:solidFill>
                  <a:srgbClr val="FF0000"/>
                </a:solidFill>
                <a:latin typeface="+mj-lt"/>
              </a:rPr>
              <a:t>2 – 3 business days</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7" name="Content Placeholder 6" descr="international-shipping (1).jpg"/>
          <p:cNvPicPr>
            <a:picLocks noGrp="1" noChangeAspect="1"/>
          </p:cNvPicPr>
          <p:nvPr>
            <p:ph sz="half" idx="2"/>
          </p:nvPr>
        </p:nvPicPr>
        <p:blipFill>
          <a:blip r:embed="rId3" cstate="print"/>
          <a:stretch>
            <a:fillRect/>
          </a:stretch>
        </p:blipFill>
        <p:spPr>
          <a:xfrm>
            <a:off x="8436800" y="2209800"/>
            <a:ext cx="3525012" cy="2743200"/>
          </a:xfrm>
        </p:spPr>
      </p:pic>
      <p:sp>
        <p:nvSpPr>
          <p:cNvPr id="72706" name="AutoShape 2"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932612" y="5486400"/>
            <a:ext cx="3505200" cy="1015663"/>
          </a:xfrm>
          <a:prstGeom prst="rect">
            <a:avLst/>
          </a:prstGeom>
          <a:noFill/>
        </p:spPr>
        <p:txBody>
          <a:bodyPr wrap="square" rtlCol="0">
            <a:spAutoFit/>
          </a:bodyPr>
          <a:lstStyle/>
          <a:p>
            <a:r>
              <a:rPr lang="en-US" sz="2000" b="1" dirty="0">
                <a:solidFill>
                  <a:srgbClr val="FF0000"/>
                </a:solidFill>
                <a:latin typeface="+mj-lt"/>
              </a:rPr>
              <a:t>*** Commitment time dependent on time of pickup from origin country</a:t>
            </a:r>
          </a:p>
        </p:txBody>
      </p:sp>
      <p:sp>
        <p:nvSpPr>
          <p:cNvPr id="4" name="TextBox 3">
            <a:extLst>
              <a:ext uri="{FF2B5EF4-FFF2-40B4-BE49-F238E27FC236}">
                <a16:creationId xmlns:a16="http://schemas.microsoft.com/office/drawing/2014/main" id="{EC0E91AA-15CA-57E8-8532-D8260148DB8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8B379CC3-0DC9-6452-689D-DFC471D9F3B2}"/>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36612" y="932688"/>
            <a:ext cx="114300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Inbound Service - Documents (SIIS) Rates</a:t>
            </a:r>
            <a:endParaRPr lang="en-US" sz="3200" dirty="0">
              <a:solidFill>
                <a:srgbClr val="7030A0"/>
              </a:solidFill>
            </a:endParaRPr>
          </a:p>
        </p:txBody>
      </p:sp>
      <p:pic>
        <p:nvPicPr>
          <p:cNvPr id="67587" name="Picture 3"/>
          <p:cNvPicPr>
            <a:picLocks noChangeAspect="1" noChangeArrowheads="1"/>
          </p:cNvPicPr>
          <p:nvPr/>
        </p:nvPicPr>
        <p:blipFill>
          <a:blip r:embed="rId2" cstate="print"/>
          <a:srcRect/>
          <a:stretch>
            <a:fillRect/>
          </a:stretch>
        </p:blipFill>
        <p:spPr bwMode="auto">
          <a:xfrm>
            <a:off x="93311" y="2057400"/>
            <a:ext cx="11944701" cy="3290887"/>
          </a:xfrm>
          <a:prstGeom prst="rect">
            <a:avLst/>
          </a:prstGeom>
          <a:noFill/>
          <a:ln w="9525">
            <a:noFill/>
            <a:miter lim="800000"/>
            <a:headEnd/>
            <a:tailEnd/>
          </a:ln>
        </p:spPr>
      </p:pic>
      <p:sp>
        <p:nvSpPr>
          <p:cNvPr id="2" name="TextBox 1">
            <a:extLst>
              <a:ext uri="{FF2B5EF4-FFF2-40B4-BE49-F238E27FC236}">
                <a16:creationId xmlns:a16="http://schemas.microsoft.com/office/drawing/2014/main" id="{E7202E6F-8571-97F7-C29E-B16C4D08F11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C533327-88EA-4A3D-6F80-B61F6C457401}"/>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 calcmode="lin" valueType="num">
                                      <p:cBhvr>
                                        <p:cTn id="12" dur="500" fill="hold"/>
                                        <p:tgtEl>
                                          <p:spTgt spid="67587"/>
                                        </p:tgtEl>
                                        <p:attrNameLst>
                                          <p:attrName>ppt_w</p:attrName>
                                        </p:attrNameLst>
                                      </p:cBhvr>
                                      <p:tavLst>
                                        <p:tav tm="0">
                                          <p:val>
                                            <p:fltVal val="0"/>
                                          </p:val>
                                        </p:tav>
                                        <p:tav tm="100000">
                                          <p:val>
                                            <p:strVal val="#ppt_w"/>
                                          </p:val>
                                        </p:tav>
                                      </p:tavLst>
                                    </p:anim>
                                    <p:anim calcmode="lin" valueType="num">
                                      <p:cBhvr>
                                        <p:cTn id="13" dur="500" fill="hold"/>
                                        <p:tgtEl>
                                          <p:spTgt spid="67587"/>
                                        </p:tgtEl>
                                        <p:attrNameLst>
                                          <p:attrName>ppt_h</p:attrName>
                                        </p:attrNameLst>
                                      </p:cBhvr>
                                      <p:tavLst>
                                        <p:tav tm="0">
                                          <p:val>
                                            <p:fltVal val="0"/>
                                          </p:val>
                                        </p:tav>
                                        <p:tav tm="100000">
                                          <p:val>
                                            <p:strVal val="#ppt_h"/>
                                          </p:val>
                                        </p:tav>
                                      </p:tavLst>
                                    </p:anim>
                                    <p:animEffect transition="in" filter="fade">
                                      <p:cBhvr>
                                        <p:cTn id="14"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60412" y="533400"/>
            <a:ext cx="108966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Inbound Service Non-Documents (SIIS) Rates</a:t>
            </a:r>
            <a:endParaRPr lang="en-US" sz="3200" dirty="0">
              <a:solidFill>
                <a:srgbClr val="7030A0"/>
              </a:solidFill>
            </a:endParaRPr>
          </a:p>
        </p:txBody>
      </p:sp>
      <p:pic>
        <p:nvPicPr>
          <p:cNvPr id="114690" name="Picture 2"/>
          <p:cNvPicPr>
            <a:picLocks noChangeAspect="1" noChangeArrowheads="1"/>
          </p:cNvPicPr>
          <p:nvPr/>
        </p:nvPicPr>
        <p:blipFill>
          <a:blip r:embed="rId2" cstate="print"/>
          <a:srcRect/>
          <a:stretch>
            <a:fillRect/>
          </a:stretch>
        </p:blipFill>
        <p:spPr bwMode="auto">
          <a:xfrm>
            <a:off x="912812" y="1143000"/>
            <a:ext cx="10134600" cy="429099"/>
          </a:xfrm>
          <a:prstGeom prst="rect">
            <a:avLst/>
          </a:prstGeom>
          <a:noFill/>
          <a:ln w="9525">
            <a:noFill/>
            <a:miter lim="800000"/>
            <a:headEnd/>
            <a:tailEnd/>
          </a:ln>
        </p:spPr>
      </p:pic>
      <p:sp>
        <p:nvSpPr>
          <p:cNvPr id="2" name="TextBox 1">
            <a:extLst>
              <a:ext uri="{FF2B5EF4-FFF2-40B4-BE49-F238E27FC236}">
                <a16:creationId xmlns:a16="http://schemas.microsoft.com/office/drawing/2014/main" id="{DB78657D-5347-3509-CFCB-8A2609E5A55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1B7C8B09-D418-B2EF-6314-56DC9F9213E4}"/>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14691" name="Picture 3"/>
          <p:cNvPicPr>
            <a:picLocks noChangeAspect="1" noChangeArrowheads="1"/>
          </p:cNvPicPr>
          <p:nvPr/>
        </p:nvPicPr>
        <p:blipFill>
          <a:blip r:embed="rId4" cstate="print"/>
          <a:srcRect/>
          <a:stretch>
            <a:fillRect/>
          </a:stretch>
        </p:blipFill>
        <p:spPr bwMode="auto">
          <a:xfrm>
            <a:off x="912812" y="1447800"/>
            <a:ext cx="10134600" cy="532447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4690"/>
                                        </p:tgtEl>
                                        <p:attrNameLst>
                                          <p:attrName>style.visibility</p:attrName>
                                        </p:attrNameLst>
                                      </p:cBhvr>
                                      <p:to>
                                        <p:strVal val="visible"/>
                                      </p:to>
                                    </p:set>
                                    <p:anim calcmode="lin" valueType="num">
                                      <p:cBhvr>
                                        <p:cTn id="12" dur="500" fill="hold"/>
                                        <p:tgtEl>
                                          <p:spTgt spid="114690"/>
                                        </p:tgtEl>
                                        <p:attrNameLst>
                                          <p:attrName>ppt_w</p:attrName>
                                        </p:attrNameLst>
                                      </p:cBhvr>
                                      <p:tavLst>
                                        <p:tav tm="0">
                                          <p:val>
                                            <p:fltVal val="0"/>
                                          </p:val>
                                        </p:tav>
                                        <p:tav tm="100000">
                                          <p:val>
                                            <p:strVal val="#ppt_w"/>
                                          </p:val>
                                        </p:tav>
                                      </p:tavLst>
                                    </p:anim>
                                    <p:anim calcmode="lin" valueType="num">
                                      <p:cBhvr>
                                        <p:cTn id="13" dur="500" fill="hold"/>
                                        <p:tgtEl>
                                          <p:spTgt spid="114690"/>
                                        </p:tgtEl>
                                        <p:attrNameLst>
                                          <p:attrName>ppt_h</p:attrName>
                                        </p:attrNameLst>
                                      </p:cBhvr>
                                      <p:tavLst>
                                        <p:tav tm="0">
                                          <p:val>
                                            <p:fltVal val="0"/>
                                          </p:val>
                                        </p:tav>
                                        <p:tav tm="100000">
                                          <p:val>
                                            <p:strVal val="#ppt_h"/>
                                          </p:val>
                                        </p:tav>
                                      </p:tavLst>
                                    </p:anim>
                                    <p:animEffect transition="in" filter="fade">
                                      <p:cBhvr>
                                        <p:cTn id="14" dur="500"/>
                                        <p:tgtEl>
                                          <p:spTgt spid="114690"/>
                                        </p:tgtEl>
                                      </p:cBhvr>
                                    </p:animEffect>
                                  </p:childTnLst>
                                </p:cTn>
                              </p:par>
                              <p:par>
                                <p:cTn id="15" presetID="53" presetClass="entr" presetSubtype="0" fill="hold" nodeType="withEffect">
                                  <p:stCondLst>
                                    <p:cond delay="0"/>
                                  </p:stCondLst>
                                  <p:childTnLst>
                                    <p:set>
                                      <p:cBhvr>
                                        <p:cTn id="16" dur="1" fill="hold">
                                          <p:stCondLst>
                                            <p:cond delay="0"/>
                                          </p:stCondLst>
                                        </p:cTn>
                                        <p:tgtEl>
                                          <p:spTgt spid="114691"/>
                                        </p:tgtEl>
                                        <p:attrNameLst>
                                          <p:attrName>style.visibility</p:attrName>
                                        </p:attrNameLst>
                                      </p:cBhvr>
                                      <p:to>
                                        <p:strVal val="visible"/>
                                      </p:to>
                                    </p:set>
                                    <p:anim calcmode="lin" valueType="num">
                                      <p:cBhvr>
                                        <p:cTn id="17" dur="500" fill="hold"/>
                                        <p:tgtEl>
                                          <p:spTgt spid="114691"/>
                                        </p:tgtEl>
                                        <p:attrNameLst>
                                          <p:attrName>ppt_w</p:attrName>
                                        </p:attrNameLst>
                                      </p:cBhvr>
                                      <p:tavLst>
                                        <p:tav tm="0">
                                          <p:val>
                                            <p:fltVal val="0"/>
                                          </p:val>
                                        </p:tav>
                                        <p:tav tm="100000">
                                          <p:val>
                                            <p:strVal val="#ppt_w"/>
                                          </p:val>
                                        </p:tav>
                                      </p:tavLst>
                                    </p:anim>
                                    <p:anim calcmode="lin" valueType="num">
                                      <p:cBhvr>
                                        <p:cTn id="18" dur="500" fill="hold"/>
                                        <p:tgtEl>
                                          <p:spTgt spid="114691"/>
                                        </p:tgtEl>
                                        <p:attrNameLst>
                                          <p:attrName>ppt_h</p:attrName>
                                        </p:attrNameLst>
                                      </p:cBhvr>
                                      <p:tavLst>
                                        <p:tav tm="0">
                                          <p:val>
                                            <p:fltVal val="0"/>
                                          </p:val>
                                        </p:tav>
                                        <p:tav tm="100000">
                                          <p:val>
                                            <p:strVal val="#ppt_h"/>
                                          </p:val>
                                        </p:tav>
                                      </p:tavLst>
                                    </p:anim>
                                    <p:animEffect transition="in" filter="fade">
                                      <p:cBhvr>
                                        <p:cTn id="19"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1524000"/>
            <a:ext cx="4876801" cy="1143000"/>
          </a:xfrm>
        </p:spPr>
        <p:txBody>
          <a:bodyPr>
            <a:normAutofit fontScale="90000"/>
          </a:bodyPr>
          <a:lstStyle/>
          <a:p>
            <a:r>
              <a:rPr lang="en-US" b="1" dirty="0">
                <a:solidFill>
                  <a:srgbClr val="33309C"/>
                </a:solidFill>
              </a:rPr>
              <a:t>SM</a:t>
            </a:r>
            <a:r>
              <a:rPr lang="en-US" b="1" dirty="0">
                <a:solidFill>
                  <a:srgbClr val="F68426"/>
                </a:solidFill>
              </a:rPr>
              <a:t>SA</a:t>
            </a:r>
            <a:r>
              <a:rPr lang="en-US" b="1" dirty="0">
                <a:solidFill>
                  <a:srgbClr val="FF9933"/>
                </a:solidFill>
              </a:rPr>
              <a:t> Pak </a:t>
            </a:r>
            <a:br>
              <a:rPr lang="en-US" b="1" dirty="0">
                <a:solidFill>
                  <a:srgbClr val="FF9933"/>
                </a:solidFill>
              </a:rPr>
            </a:br>
            <a:r>
              <a:rPr lang="en-US" b="1" dirty="0">
                <a:solidFill>
                  <a:srgbClr val="FF9933"/>
                </a:solidFill>
              </a:rPr>
              <a:t>(Large, Extra Large, Extra Large - HV1)</a:t>
            </a:r>
          </a:p>
        </p:txBody>
      </p:sp>
      <p:sp>
        <p:nvSpPr>
          <p:cNvPr id="3" name="Content Placeholder 2"/>
          <p:cNvSpPr>
            <a:spLocks noGrp="1"/>
          </p:cNvSpPr>
          <p:nvPr>
            <p:ph sz="half" idx="1"/>
          </p:nvPr>
        </p:nvSpPr>
        <p:spPr>
          <a:xfrm>
            <a:off x="303212" y="2346960"/>
            <a:ext cx="5383398" cy="4434840"/>
          </a:xfrm>
        </p:spPr>
        <p:txBody>
          <a:bodyPr>
            <a:normAutofit lnSpcReduction="10000"/>
          </a:bodyPr>
          <a:lstStyle/>
          <a:p>
            <a:pPr>
              <a:lnSpc>
                <a:spcPct val="80000"/>
              </a:lnSpc>
            </a:pPr>
            <a:endParaRPr lang="en-GB" sz="2800" b="1" dirty="0">
              <a:latin typeface="+mj-lt"/>
            </a:endParaRPr>
          </a:p>
          <a:p>
            <a:pPr>
              <a:lnSpc>
                <a:spcPct val="80000"/>
              </a:lnSpc>
            </a:pPr>
            <a:r>
              <a:rPr lang="en-GB" sz="2800" b="1" dirty="0">
                <a:latin typeface="+mj-lt"/>
              </a:rPr>
              <a:t>Max Weight: </a:t>
            </a:r>
          </a:p>
          <a:p>
            <a:pPr>
              <a:lnSpc>
                <a:spcPct val="80000"/>
              </a:lnSpc>
              <a:buNone/>
            </a:pPr>
            <a:r>
              <a:rPr lang="en-GB" sz="2800" b="1" dirty="0">
                <a:solidFill>
                  <a:srgbClr val="FF9933"/>
                </a:solidFill>
                <a:latin typeface="+mj-lt"/>
              </a:rPr>
              <a:t>Large = </a:t>
            </a:r>
            <a:r>
              <a:rPr lang="en-GB" sz="2800" b="1" dirty="0">
                <a:solidFill>
                  <a:srgbClr val="FF0000"/>
                </a:solidFill>
                <a:latin typeface="+mj-lt"/>
              </a:rPr>
              <a:t>1 kg</a:t>
            </a:r>
            <a:r>
              <a:rPr lang="en-GB" sz="2800" b="1" dirty="0">
                <a:solidFill>
                  <a:srgbClr val="FF9933"/>
                </a:solidFill>
                <a:latin typeface="+mj-lt"/>
              </a:rPr>
              <a:t>.</a:t>
            </a:r>
          </a:p>
          <a:p>
            <a:pPr>
              <a:lnSpc>
                <a:spcPct val="80000"/>
              </a:lnSpc>
              <a:buNone/>
            </a:pPr>
            <a:r>
              <a:rPr lang="en-GB" sz="2800" b="1" dirty="0">
                <a:solidFill>
                  <a:srgbClr val="FF9933"/>
                </a:solidFill>
                <a:latin typeface="+mj-lt"/>
              </a:rPr>
              <a:t>Extra Large (HV1) = </a:t>
            </a:r>
            <a:r>
              <a:rPr lang="en-GB" sz="2800" b="1" dirty="0">
                <a:solidFill>
                  <a:srgbClr val="FF0000"/>
                </a:solidFill>
                <a:latin typeface="+mj-lt"/>
              </a:rPr>
              <a:t>1 kg</a:t>
            </a:r>
          </a:p>
          <a:p>
            <a:pPr>
              <a:lnSpc>
                <a:spcPct val="80000"/>
              </a:lnSpc>
              <a:buNone/>
            </a:pPr>
            <a:r>
              <a:rPr lang="en-GB" sz="2800" b="1" dirty="0">
                <a:solidFill>
                  <a:srgbClr val="FF9933"/>
                </a:solidFill>
                <a:latin typeface="+mj-lt"/>
              </a:rPr>
              <a:t>		</a:t>
            </a:r>
            <a:r>
              <a:rPr lang="en-GB" sz="2800" b="1" dirty="0">
                <a:latin typeface="+mj-lt"/>
              </a:rPr>
              <a:t>	</a:t>
            </a:r>
            <a:endParaRPr lang="en-GB" sz="2800" b="1" dirty="0">
              <a:solidFill>
                <a:srgbClr val="FF0000"/>
              </a:solidFill>
              <a:latin typeface="+mj-lt"/>
            </a:endParaRPr>
          </a:p>
          <a:p>
            <a:pPr>
              <a:lnSpc>
                <a:spcPct val="90000"/>
              </a:lnSpc>
            </a:pPr>
            <a:r>
              <a:rPr lang="en-GB" sz="2800" b="1" dirty="0">
                <a:latin typeface="+mj-lt"/>
              </a:rPr>
              <a:t>Carriage Value:  </a:t>
            </a:r>
            <a:r>
              <a:rPr lang="en-GB" sz="2800" b="1" dirty="0">
                <a:solidFill>
                  <a:srgbClr val="FF0000"/>
                </a:solidFill>
                <a:latin typeface="+mj-lt"/>
              </a:rPr>
              <a:t>SAR 375</a:t>
            </a:r>
          </a:p>
          <a:p>
            <a:pPr>
              <a:lnSpc>
                <a:spcPct val="90000"/>
              </a:lnSpc>
              <a:buNone/>
            </a:pPr>
            <a:r>
              <a:rPr lang="en-GB" sz="2000" b="1" i="1" dirty="0">
                <a:solidFill>
                  <a:srgbClr val="FF0000"/>
                </a:solidFill>
                <a:latin typeface="+mj-lt"/>
              </a:rPr>
              <a:t>** May be higher upon declaration with Insurance Charges</a:t>
            </a:r>
          </a:p>
          <a:p>
            <a:pPr>
              <a:lnSpc>
                <a:spcPct val="80000"/>
              </a:lnSpc>
              <a:buNone/>
            </a:pPr>
            <a:endParaRPr lang="en-GB" sz="2800" b="1" dirty="0">
              <a:latin typeface="+mj-lt"/>
            </a:endParaRPr>
          </a:p>
          <a:p>
            <a:pPr>
              <a:lnSpc>
                <a:spcPct val="90000"/>
              </a:lnSpc>
            </a:pPr>
            <a:r>
              <a:rPr lang="en-GB" sz="2800" b="1" dirty="0">
                <a:latin typeface="+mj-lt"/>
              </a:rPr>
              <a:t>MPS (Multiple Piece Shipment):  </a:t>
            </a:r>
            <a:r>
              <a:rPr lang="en-GB" sz="2800" b="1" dirty="0">
                <a:solidFill>
                  <a:srgbClr val="FF0000"/>
                </a:solidFill>
                <a:latin typeface="+mj-lt"/>
              </a:rPr>
              <a:t>Available</a:t>
            </a:r>
          </a:p>
          <a:p>
            <a:endParaRPr lang="en-US" sz="2800" dirty="0">
              <a:latin typeface="+mj-lt"/>
            </a:endParaRPr>
          </a:p>
        </p:txBody>
      </p:sp>
      <p:pic>
        <p:nvPicPr>
          <p:cNvPr id="5" name="Picture 4" descr="SMSA Large Pak.jpg"/>
          <p:cNvPicPr>
            <a:picLocks noChangeAspect="1"/>
          </p:cNvPicPr>
          <p:nvPr/>
        </p:nvPicPr>
        <p:blipFill>
          <a:blip r:embed="rId2" cstate="print"/>
          <a:stretch>
            <a:fillRect/>
          </a:stretch>
        </p:blipFill>
        <p:spPr>
          <a:xfrm>
            <a:off x="5180012" y="858667"/>
            <a:ext cx="3124032" cy="2341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D:\Documents\2018 Projects\ISO 10015\Training Materials Revised\SGO\Pics\SMSA Extra Large Pak (HV1).jpg"/>
          <p:cNvPicPr>
            <a:picLocks noChangeAspect="1" noChangeArrowheads="1"/>
          </p:cNvPicPr>
          <p:nvPr/>
        </p:nvPicPr>
        <p:blipFill>
          <a:blip r:embed="rId3" cstate="print"/>
          <a:srcRect/>
          <a:stretch>
            <a:fillRect/>
          </a:stretch>
        </p:blipFill>
        <p:spPr bwMode="auto">
          <a:xfrm>
            <a:off x="5408612" y="3505200"/>
            <a:ext cx="3146537" cy="235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EA0A6F3D-FC3A-B159-1EE7-EC90622F35FA}"/>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6" name="Picture 5" descr="d:\Data\DesktopFiles\Strategy 2021\SMSA STRATEGY LOGO Landscape colored.png">
            <a:extLst>
              <a:ext uri="{FF2B5EF4-FFF2-40B4-BE49-F238E27FC236}">
                <a16:creationId xmlns:a16="http://schemas.microsoft.com/office/drawing/2014/main" id="{4A4AACBE-DFEE-626D-4996-C19152F11367}"/>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1027" name="Picture 3" descr="D:\Documents\2018 Projects\ISO 10015\Training Materials Revised\SGO\Pics\SMSA Extra Large Pak.jpg"/>
          <p:cNvPicPr>
            <a:picLocks noChangeAspect="1" noChangeArrowheads="1"/>
          </p:cNvPicPr>
          <p:nvPr/>
        </p:nvPicPr>
        <p:blipFill>
          <a:blip r:embed="rId5" cstate="print"/>
          <a:srcRect/>
          <a:stretch>
            <a:fillRect/>
          </a:stretch>
        </p:blipFill>
        <p:spPr bwMode="auto">
          <a:xfrm>
            <a:off x="8685212" y="1126495"/>
            <a:ext cx="3275013" cy="2454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D:\Documents\2018 Projects\ISO 10015\Training Materials Revised\SGO\Pics\SMSA Large Pak - Back.jpg"/>
          <p:cNvPicPr>
            <a:picLocks noChangeAspect="1" noChangeArrowheads="1"/>
          </p:cNvPicPr>
          <p:nvPr/>
        </p:nvPicPr>
        <p:blipFill>
          <a:blip r:embed="rId6" cstate="print"/>
          <a:srcRect/>
          <a:stretch>
            <a:fillRect/>
          </a:stretch>
        </p:blipFill>
        <p:spPr bwMode="auto">
          <a:xfrm>
            <a:off x="8913812" y="3962400"/>
            <a:ext cx="2966833" cy="2223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1027"/>
                                        </p:tgtEl>
                                        <p:attrNameLst>
                                          <p:attrName>style.visibility</p:attrName>
                                        </p:attrNameLst>
                                      </p:cBhvr>
                                      <p:to>
                                        <p:strVal val="visible"/>
                                      </p:to>
                                    </p:set>
                                    <p:anim calcmode="lin" valueType="num">
                                      <p:cBhvr>
                                        <p:cTn id="50" dur="500" fill="hold"/>
                                        <p:tgtEl>
                                          <p:spTgt spid="1027"/>
                                        </p:tgtEl>
                                        <p:attrNameLst>
                                          <p:attrName>ppt_w</p:attrName>
                                        </p:attrNameLst>
                                      </p:cBhvr>
                                      <p:tavLst>
                                        <p:tav tm="0">
                                          <p:val>
                                            <p:fltVal val="0"/>
                                          </p:val>
                                        </p:tav>
                                        <p:tav tm="100000">
                                          <p:val>
                                            <p:strVal val="#ppt_w"/>
                                          </p:val>
                                        </p:tav>
                                      </p:tavLst>
                                    </p:anim>
                                    <p:anim calcmode="lin" valueType="num">
                                      <p:cBhvr>
                                        <p:cTn id="51" dur="500" fill="hold"/>
                                        <p:tgtEl>
                                          <p:spTgt spid="1027"/>
                                        </p:tgtEl>
                                        <p:attrNameLst>
                                          <p:attrName>ppt_h</p:attrName>
                                        </p:attrNameLst>
                                      </p:cBhvr>
                                      <p:tavLst>
                                        <p:tav tm="0">
                                          <p:val>
                                            <p:fltVal val="0"/>
                                          </p:val>
                                        </p:tav>
                                        <p:tav tm="100000">
                                          <p:val>
                                            <p:strVal val="#ppt_h"/>
                                          </p:val>
                                        </p:tav>
                                      </p:tavLst>
                                    </p:anim>
                                    <p:animEffect transition="in" filter="fade">
                                      <p:cBhvr>
                                        <p:cTn id="52" dur="500"/>
                                        <p:tgtEl>
                                          <p:spTgt spid="10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childTnLst>
                                </p:cTn>
                              </p:par>
                              <p:par>
                                <p:cTn id="58" presetID="53" presetClass="entr" presetSubtype="0" fill="hold" nodeType="with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65212" y="551688"/>
            <a:ext cx="96012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Inbound Service Zones</a:t>
            </a:r>
            <a:endParaRPr lang="en-US" sz="3200" dirty="0">
              <a:solidFill>
                <a:srgbClr val="7030A0"/>
              </a:solidFill>
            </a:endParaRPr>
          </a:p>
        </p:txBody>
      </p:sp>
      <p:sp>
        <p:nvSpPr>
          <p:cNvPr id="2" name="TextBox 1">
            <a:extLst>
              <a:ext uri="{FF2B5EF4-FFF2-40B4-BE49-F238E27FC236}">
                <a16:creationId xmlns:a16="http://schemas.microsoft.com/office/drawing/2014/main" id="{5EBD42B0-5C3E-43C7-59B2-12BF8E82DD7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CEF3D2C4-C341-C0F4-24A7-EF1045DFACCE}"/>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115714" name="Picture 2"/>
          <p:cNvPicPr>
            <a:picLocks noChangeAspect="1" noChangeArrowheads="1"/>
          </p:cNvPicPr>
          <p:nvPr/>
        </p:nvPicPr>
        <p:blipFill>
          <a:blip r:embed="rId3" cstate="print"/>
          <a:srcRect/>
          <a:stretch>
            <a:fillRect/>
          </a:stretch>
        </p:blipFill>
        <p:spPr bwMode="auto">
          <a:xfrm>
            <a:off x="455612" y="1152525"/>
            <a:ext cx="11506200" cy="570547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5714"/>
                                        </p:tgtEl>
                                        <p:attrNameLst>
                                          <p:attrName>style.visibility</p:attrName>
                                        </p:attrNameLst>
                                      </p:cBhvr>
                                      <p:to>
                                        <p:strVal val="visible"/>
                                      </p:to>
                                    </p:set>
                                    <p:anim calcmode="lin" valueType="num">
                                      <p:cBhvr>
                                        <p:cTn id="12" dur="500" fill="hold"/>
                                        <p:tgtEl>
                                          <p:spTgt spid="115714"/>
                                        </p:tgtEl>
                                        <p:attrNameLst>
                                          <p:attrName>ppt_w</p:attrName>
                                        </p:attrNameLst>
                                      </p:cBhvr>
                                      <p:tavLst>
                                        <p:tav tm="0">
                                          <p:val>
                                            <p:fltVal val="0"/>
                                          </p:val>
                                        </p:tav>
                                        <p:tav tm="100000">
                                          <p:val>
                                            <p:strVal val="#ppt_w"/>
                                          </p:val>
                                        </p:tav>
                                      </p:tavLst>
                                    </p:anim>
                                    <p:anim calcmode="lin" valueType="num">
                                      <p:cBhvr>
                                        <p:cTn id="13" dur="500" fill="hold"/>
                                        <p:tgtEl>
                                          <p:spTgt spid="115714"/>
                                        </p:tgtEl>
                                        <p:attrNameLst>
                                          <p:attrName>ppt_h</p:attrName>
                                        </p:attrNameLst>
                                      </p:cBhvr>
                                      <p:tavLst>
                                        <p:tav tm="0">
                                          <p:val>
                                            <p:fltVal val="0"/>
                                          </p:val>
                                        </p:tav>
                                        <p:tav tm="100000">
                                          <p:val>
                                            <p:strVal val="#ppt_h"/>
                                          </p:val>
                                        </p:tav>
                                      </p:tavLst>
                                    </p:anim>
                                    <p:animEffect transition="in" filter="fade">
                                      <p:cBhvr>
                                        <p:cTn id="14" dur="5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65212" y="551688"/>
            <a:ext cx="96012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Inbound Service Zones</a:t>
            </a:r>
            <a:endParaRPr lang="en-US" sz="3200" dirty="0">
              <a:solidFill>
                <a:srgbClr val="7030A0"/>
              </a:solidFill>
            </a:endParaRPr>
          </a:p>
        </p:txBody>
      </p:sp>
      <p:pic>
        <p:nvPicPr>
          <p:cNvPr id="116739" name="Picture 3"/>
          <p:cNvPicPr>
            <a:picLocks noChangeAspect="1" noChangeArrowheads="1"/>
          </p:cNvPicPr>
          <p:nvPr/>
        </p:nvPicPr>
        <p:blipFill>
          <a:blip r:embed="rId2" cstate="print"/>
          <a:srcRect/>
          <a:stretch>
            <a:fillRect/>
          </a:stretch>
        </p:blipFill>
        <p:spPr bwMode="auto">
          <a:xfrm>
            <a:off x="152399" y="1143000"/>
            <a:ext cx="11961813" cy="533400"/>
          </a:xfrm>
          <a:prstGeom prst="rect">
            <a:avLst/>
          </a:prstGeom>
          <a:noFill/>
          <a:ln w="9525">
            <a:noFill/>
            <a:miter lim="800000"/>
            <a:headEnd/>
            <a:tailEnd/>
          </a:ln>
        </p:spPr>
      </p:pic>
      <p:sp>
        <p:nvSpPr>
          <p:cNvPr id="2" name="TextBox 1">
            <a:extLst>
              <a:ext uri="{FF2B5EF4-FFF2-40B4-BE49-F238E27FC236}">
                <a16:creationId xmlns:a16="http://schemas.microsoft.com/office/drawing/2014/main" id="{96C6FD4E-A493-F6EE-6A36-F0DA83B7580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7AD5C196-5967-FB68-3A02-C9865B4A5AA0}"/>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16738" name="Picture 2"/>
          <p:cNvPicPr>
            <a:picLocks noChangeAspect="1" noChangeArrowheads="1"/>
          </p:cNvPicPr>
          <p:nvPr/>
        </p:nvPicPr>
        <p:blipFill>
          <a:blip r:embed="rId4" cstate="print"/>
          <a:srcRect/>
          <a:stretch>
            <a:fillRect/>
          </a:stretch>
        </p:blipFill>
        <p:spPr bwMode="auto">
          <a:xfrm>
            <a:off x="150812" y="1600200"/>
            <a:ext cx="11885613" cy="52578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6739"/>
                                        </p:tgtEl>
                                        <p:attrNameLst>
                                          <p:attrName>style.visibility</p:attrName>
                                        </p:attrNameLst>
                                      </p:cBhvr>
                                      <p:to>
                                        <p:strVal val="visible"/>
                                      </p:to>
                                    </p:set>
                                    <p:anim calcmode="lin" valueType="num">
                                      <p:cBhvr>
                                        <p:cTn id="12" dur="500" fill="hold"/>
                                        <p:tgtEl>
                                          <p:spTgt spid="116739"/>
                                        </p:tgtEl>
                                        <p:attrNameLst>
                                          <p:attrName>ppt_w</p:attrName>
                                        </p:attrNameLst>
                                      </p:cBhvr>
                                      <p:tavLst>
                                        <p:tav tm="0">
                                          <p:val>
                                            <p:fltVal val="0"/>
                                          </p:val>
                                        </p:tav>
                                        <p:tav tm="100000">
                                          <p:val>
                                            <p:strVal val="#ppt_w"/>
                                          </p:val>
                                        </p:tav>
                                      </p:tavLst>
                                    </p:anim>
                                    <p:anim calcmode="lin" valueType="num">
                                      <p:cBhvr>
                                        <p:cTn id="13" dur="500" fill="hold"/>
                                        <p:tgtEl>
                                          <p:spTgt spid="116739"/>
                                        </p:tgtEl>
                                        <p:attrNameLst>
                                          <p:attrName>ppt_h</p:attrName>
                                        </p:attrNameLst>
                                      </p:cBhvr>
                                      <p:tavLst>
                                        <p:tav tm="0">
                                          <p:val>
                                            <p:fltVal val="0"/>
                                          </p:val>
                                        </p:tav>
                                        <p:tav tm="100000">
                                          <p:val>
                                            <p:strVal val="#ppt_h"/>
                                          </p:val>
                                        </p:tav>
                                      </p:tavLst>
                                    </p:anim>
                                    <p:animEffect transition="in" filter="fade">
                                      <p:cBhvr>
                                        <p:cTn id="14" dur="500"/>
                                        <p:tgtEl>
                                          <p:spTgt spid="116739"/>
                                        </p:tgtEl>
                                      </p:cBhvr>
                                    </p:animEffect>
                                  </p:childTnLst>
                                </p:cTn>
                              </p:par>
                              <p:par>
                                <p:cTn id="15" presetID="53" presetClass="entr" presetSubtype="0" fill="hold" nodeType="withEffect">
                                  <p:stCondLst>
                                    <p:cond delay="0"/>
                                  </p:stCondLst>
                                  <p:childTnLst>
                                    <p:set>
                                      <p:cBhvr>
                                        <p:cTn id="16" dur="1" fill="hold">
                                          <p:stCondLst>
                                            <p:cond delay="0"/>
                                          </p:stCondLst>
                                        </p:cTn>
                                        <p:tgtEl>
                                          <p:spTgt spid="116738"/>
                                        </p:tgtEl>
                                        <p:attrNameLst>
                                          <p:attrName>style.visibility</p:attrName>
                                        </p:attrNameLst>
                                      </p:cBhvr>
                                      <p:to>
                                        <p:strVal val="visible"/>
                                      </p:to>
                                    </p:set>
                                    <p:anim calcmode="lin" valueType="num">
                                      <p:cBhvr>
                                        <p:cTn id="17" dur="500" fill="hold"/>
                                        <p:tgtEl>
                                          <p:spTgt spid="116738"/>
                                        </p:tgtEl>
                                        <p:attrNameLst>
                                          <p:attrName>ppt_w</p:attrName>
                                        </p:attrNameLst>
                                      </p:cBhvr>
                                      <p:tavLst>
                                        <p:tav tm="0">
                                          <p:val>
                                            <p:fltVal val="0"/>
                                          </p:val>
                                        </p:tav>
                                        <p:tav tm="100000">
                                          <p:val>
                                            <p:strVal val="#ppt_w"/>
                                          </p:val>
                                        </p:tav>
                                      </p:tavLst>
                                    </p:anim>
                                    <p:anim calcmode="lin" valueType="num">
                                      <p:cBhvr>
                                        <p:cTn id="18" dur="500" fill="hold"/>
                                        <p:tgtEl>
                                          <p:spTgt spid="116738"/>
                                        </p:tgtEl>
                                        <p:attrNameLst>
                                          <p:attrName>ppt_h</p:attrName>
                                        </p:attrNameLst>
                                      </p:cBhvr>
                                      <p:tavLst>
                                        <p:tav tm="0">
                                          <p:val>
                                            <p:fltVal val="0"/>
                                          </p:val>
                                        </p:tav>
                                        <p:tav tm="100000">
                                          <p:val>
                                            <p:strVal val="#ppt_h"/>
                                          </p:val>
                                        </p:tav>
                                      </p:tavLst>
                                    </p:anim>
                                    <p:animEffect transition="in" filter="fade">
                                      <p:cBhvr>
                                        <p:cTn id="19"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081406"/>
            <a:ext cx="10896600" cy="1143000"/>
          </a:xfrm>
        </p:spPr>
        <p:txBody>
          <a:bodyP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chemeClr val="accent6">
                    <a:lumMod val="75000"/>
                  </a:schemeClr>
                </a:solidFill>
              </a:rPr>
              <a:t>International Promo Boxes 2, 5, 10, 25, &amp; 32 kg Boxes (S02, S05, S10, S25, S32)</a:t>
            </a:r>
            <a:br>
              <a:rPr lang="en-US" sz="3200" b="1" dirty="0">
                <a:solidFill>
                  <a:schemeClr val="accent6">
                    <a:lumMod val="75000"/>
                  </a:schemeClr>
                </a:solidFill>
              </a:rPr>
            </a:br>
            <a:endParaRPr lang="en-US" sz="3200" i="1" dirty="0">
              <a:solidFill>
                <a:srgbClr val="FF0000"/>
              </a:solidFill>
            </a:endParaRPr>
          </a:p>
        </p:txBody>
      </p:sp>
      <p:sp>
        <p:nvSpPr>
          <p:cNvPr id="3" name="Content Placeholder 2"/>
          <p:cNvSpPr>
            <a:spLocks noGrp="1"/>
          </p:cNvSpPr>
          <p:nvPr>
            <p:ph sz="half" idx="1"/>
          </p:nvPr>
        </p:nvSpPr>
        <p:spPr>
          <a:xfrm>
            <a:off x="912812" y="1676400"/>
            <a:ext cx="8305800" cy="4572000"/>
          </a:xfrm>
        </p:spPr>
        <p:txBody>
          <a:bodyPr>
            <a:noAutofit/>
          </a:bodyPr>
          <a:lstStyle/>
          <a:p>
            <a:pPr>
              <a:buNone/>
            </a:pPr>
            <a:r>
              <a:rPr lang="en-US" dirty="0">
                <a:latin typeface="+mj-lt"/>
              </a:rPr>
              <a:t>	For time-sensitive </a:t>
            </a:r>
            <a:r>
              <a:rPr lang="en-US" b="1" u="sng" dirty="0">
                <a:solidFill>
                  <a:srgbClr val="FF0000"/>
                </a:solidFill>
                <a:latin typeface="+mj-lt"/>
              </a:rPr>
              <a:t>Document &amp; Non-Document </a:t>
            </a:r>
            <a:r>
              <a:rPr lang="en-US" dirty="0">
                <a:latin typeface="+mj-lt"/>
              </a:rPr>
              <a:t>shipments that fits in a SMSA Box, on a promotional rate using our SMSA 2, 5, 10, 25 &amp; 32 kg Boxes.</a:t>
            </a: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up to 32 </a:t>
            </a:r>
            <a:r>
              <a:rPr lang="en-US" b="1" i="1" dirty="0" err="1">
                <a:solidFill>
                  <a:srgbClr val="FF0000"/>
                </a:solidFill>
                <a:latin typeface="+mj-lt"/>
              </a:rPr>
              <a:t>Kgs</a:t>
            </a:r>
            <a:r>
              <a:rPr lang="en-US" b="1" i="1" dirty="0">
                <a:solidFill>
                  <a:srgbClr val="FF0000"/>
                </a:solidFill>
                <a:latin typeface="+mj-lt"/>
              </a:rPr>
              <a:t>.</a:t>
            </a:r>
          </a:p>
          <a:p>
            <a:r>
              <a:rPr lang="en-US" b="1" dirty="0">
                <a:latin typeface="+mj-lt"/>
              </a:rPr>
              <a:t>Insurance:	</a:t>
            </a:r>
            <a:r>
              <a:rPr lang="en-US" b="1" i="1" dirty="0">
                <a:solidFill>
                  <a:srgbClr val="FF0000"/>
                </a:solidFill>
              </a:rPr>
              <a:t>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SMSA 2, 5, 10, 25, &amp; 32 kg boxes.</a:t>
            </a:r>
          </a:p>
          <a:p>
            <a:r>
              <a:rPr lang="en-US" b="1" dirty="0">
                <a:latin typeface="+mj-lt"/>
              </a:rPr>
              <a:t>Countries Served: </a:t>
            </a:r>
            <a:r>
              <a:rPr lang="en-US" b="1" i="1" dirty="0">
                <a:solidFill>
                  <a:srgbClr val="FF0000"/>
                </a:solidFill>
                <a:latin typeface="+mj-lt"/>
              </a:rPr>
              <a:t>More than 230 Countries &amp; Territories</a:t>
            </a:r>
            <a:endParaRPr lang="en-US" b="1" dirty="0">
              <a:solidFill>
                <a:srgbClr val="FF0000"/>
              </a:solidFill>
              <a:latin typeface="+mj-lt"/>
            </a:endParaRPr>
          </a:p>
          <a:p>
            <a:r>
              <a:rPr lang="en-US" b="1" dirty="0">
                <a:latin typeface="+mj-lt"/>
              </a:rPr>
              <a:t>Commitment Time:  </a:t>
            </a:r>
          </a:p>
          <a:p>
            <a:pPr>
              <a:buNone/>
            </a:pPr>
            <a:r>
              <a:rPr lang="en-US" b="1" dirty="0">
                <a:latin typeface="+mj-lt"/>
              </a:rPr>
              <a:t>	GCC Countries – </a:t>
            </a:r>
            <a:r>
              <a:rPr lang="en-US" b="1" i="1" dirty="0">
                <a:solidFill>
                  <a:srgbClr val="FF0000"/>
                </a:solidFill>
                <a:latin typeface="+mj-lt"/>
              </a:rPr>
              <a:t>1-2 business days</a:t>
            </a:r>
          </a:p>
          <a:p>
            <a:pPr>
              <a:buNone/>
            </a:pPr>
            <a:r>
              <a:rPr lang="en-US" b="1" i="1" dirty="0">
                <a:solidFill>
                  <a:srgbClr val="FF0000"/>
                </a:solidFill>
                <a:latin typeface="+mj-lt"/>
              </a:rPr>
              <a:t>	</a:t>
            </a:r>
            <a:r>
              <a:rPr lang="en-US" b="1" dirty="0">
                <a:latin typeface="+mj-lt"/>
              </a:rPr>
              <a:t>European Countries – </a:t>
            </a:r>
            <a:r>
              <a:rPr lang="en-US" b="1" i="1" dirty="0">
                <a:solidFill>
                  <a:srgbClr val="FF0000"/>
                </a:solidFill>
                <a:latin typeface="+mj-lt"/>
              </a:rPr>
              <a:t>2 – 3 business days</a:t>
            </a:r>
          </a:p>
          <a:p>
            <a:pPr>
              <a:buNone/>
            </a:pPr>
            <a:r>
              <a:rPr lang="en-US" b="1" dirty="0">
                <a:latin typeface="+mj-lt"/>
              </a:rPr>
              <a:t>	Rest of the world – </a:t>
            </a:r>
            <a:r>
              <a:rPr lang="en-US" b="1" i="1" dirty="0">
                <a:solidFill>
                  <a:srgbClr val="FF0000"/>
                </a:solidFill>
                <a:latin typeface="+mj-lt"/>
              </a:rPr>
              <a:t>2 – 4 business days</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sp>
        <p:nvSpPr>
          <p:cNvPr id="72706" name="AutoShape 2"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15" name="Picture 3" descr="D:\Documents\2018 Projects\ISO 10015\Training Materials Revised\SGO\Pics\5-10-25 International Promo Boxes.JPG"/>
          <p:cNvPicPr>
            <a:picLocks noChangeAspect="1" noChangeArrowheads="1"/>
          </p:cNvPicPr>
          <p:nvPr/>
        </p:nvPicPr>
        <p:blipFill>
          <a:blip r:embed="rId3" cstate="print"/>
          <a:srcRect/>
          <a:stretch>
            <a:fillRect/>
          </a:stretch>
        </p:blipFill>
        <p:spPr bwMode="auto">
          <a:xfrm>
            <a:off x="8857017" y="2271363"/>
            <a:ext cx="2961410" cy="2057400"/>
          </a:xfrm>
          <a:prstGeom prst="rect">
            <a:avLst/>
          </a:prstGeom>
          <a:noFill/>
        </p:spPr>
      </p:pic>
      <p:sp>
        <p:nvSpPr>
          <p:cNvPr id="4" name="TextBox 3">
            <a:extLst>
              <a:ext uri="{FF2B5EF4-FFF2-40B4-BE49-F238E27FC236}">
                <a16:creationId xmlns:a16="http://schemas.microsoft.com/office/drawing/2014/main" id="{8222ADA5-FC3F-CFC4-A360-047FE63945D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7632BE70-CE24-823D-62A2-B70C7619B9CF}"/>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64516" name="Picture 4"/>
          <p:cNvPicPr>
            <a:picLocks noChangeAspect="1" noChangeArrowheads="1"/>
          </p:cNvPicPr>
          <p:nvPr/>
        </p:nvPicPr>
        <p:blipFill>
          <a:blip r:embed="rId5" cstate="print"/>
          <a:srcRect/>
          <a:stretch>
            <a:fillRect/>
          </a:stretch>
        </p:blipFill>
        <p:spPr bwMode="auto">
          <a:xfrm>
            <a:off x="6718709" y="4548537"/>
            <a:ext cx="4810125" cy="1683992"/>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64515"/>
                                        </p:tgtEl>
                                        <p:attrNameLst>
                                          <p:attrName>style.visibility</p:attrName>
                                        </p:attrNameLst>
                                      </p:cBhvr>
                                      <p:to>
                                        <p:strVal val="visible"/>
                                      </p:to>
                                    </p:set>
                                    <p:anim calcmode="lin" valueType="num">
                                      <p:cBhvr>
                                        <p:cTn id="15" dur="500" fill="hold"/>
                                        <p:tgtEl>
                                          <p:spTgt spid="64515"/>
                                        </p:tgtEl>
                                        <p:attrNameLst>
                                          <p:attrName>ppt_w</p:attrName>
                                        </p:attrNameLst>
                                      </p:cBhvr>
                                      <p:tavLst>
                                        <p:tav tm="0">
                                          <p:val>
                                            <p:fltVal val="0"/>
                                          </p:val>
                                        </p:tav>
                                        <p:tav tm="100000">
                                          <p:val>
                                            <p:strVal val="#ppt_w"/>
                                          </p:val>
                                        </p:tav>
                                      </p:tavLst>
                                    </p:anim>
                                    <p:anim calcmode="lin" valueType="num">
                                      <p:cBhvr>
                                        <p:cTn id="16" dur="500" fill="hold"/>
                                        <p:tgtEl>
                                          <p:spTgt spid="64515"/>
                                        </p:tgtEl>
                                        <p:attrNameLst>
                                          <p:attrName>ppt_h</p:attrName>
                                        </p:attrNameLst>
                                      </p:cBhvr>
                                      <p:tavLst>
                                        <p:tav tm="0">
                                          <p:val>
                                            <p:fltVal val="0"/>
                                          </p:val>
                                        </p:tav>
                                        <p:tav tm="100000">
                                          <p:val>
                                            <p:strVal val="#ppt_h"/>
                                          </p:val>
                                        </p:tav>
                                      </p:tavLst>
                                    </p:anim>
                                    <p:animEffect transition="in" filter="fade">
                                      <p:cBhvr>
                                        <p:cTn id="17" dur="500"/>
                                        <p:tgtEl>
                                          <p:spTgt spid="645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64516"/>
                                        </p:tgtEl>
                                        <p:attrNameLst>
                                          <p:attrName>style.visibility</p:attrName>
                                        </p:attrNameLst>
                                      </p:cBhvr>
                                      <p:to>
                                        <p:strVal val="visible"/>
                                      </p:to>
                                    </p:set>
                                    <p:anim calcmode="lin" valueType="num">
                                      <p:cBhvr>
                                        <p:cTn id="37" dur="500" fill="hold"/>
                                        <p:tgtEl>
                                          <p:spTgt spid="64516"/>
                                        </p:tgtEl>
                                        <p:attrNameLst>
                                          <p:attrName>ppt_w</p:attrName>
                                        </p:attrNameLst>
                                      </p:cBhvr>
                                      <p:tavLst>
                                        <p:tav tm="0">
                                          <p:val>
                                            <p:fltVal val="0"/>
                                          </p:val>
                                        </p:tav>
                                        <p:tav tm="100000">
                                          <p:val>
                                            <p:strVal val="#ppt_w"/>
                                          </p:val>
                                        </p:tav>
                                      </p:tavLst>
                                    </p:anim>
                                    <p:anim calcmode="lin" valueType="num">
                                      <p:cBhvr>
                                        <p:cTn id="38" dur="500" fill="hold"/>
                                        <p:tgtEl>
                                          <p:spTgt spid="64516"/>
                                        </p:tgtEl>
                                        <p:attrNameLst>
                                          <p:attrName>ppt_h</p:attrName>
                                        </p:attrNameLst>
                                      </p:cBhvr>
                                      <p:tavLst>
                                        <p:tav tm="0">
                                          <p:val>
                                            <p:fltVal val="0"/>
                                          </p:val>
                                        </p:tav>
                                        <p:tav tm="100000">
                                          <p:val>
                                            <p:strVal val="#ppt_h"/>
                                          </p:val>
                                        </p:tav>
                                      </p:tavLst>
                                    </p:anim>
                                    <p:animEffect transition="in" filter="fade">
                                      <p:cBhvr>
                                        <p:cTn id="39" dur="500"/>
                                        <p:tgtEl>
                                          <p:spTgt spid="645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05" y="990600"/>
            <a:ext cx="11403120" cy="1143000"/>
          </a:xfrm>
        </p:spPr>
        <p:txBody>
          <a:bodyP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chemeClr val="accent6">
                    <a:lumMod val="75000"/>
                  </a:schemeClr>
                </a:solidFill>
              </a:rPr>
              <a:t>Economic Express Service (SEES) – </a:t>
            </a:r>
            <a:br>
              <a:rPr lang="en-US" sz="3200" b="1" i="1" dirty="0">
                <a:solidFill>
                  <a:schemeClr val="accent6">
                    <a:lumMod val="75000"/>
                  </a:schemeClr>
                </a:solidFill>
              </a:rPr>
            </a:br>
            <a:r>
              <a:rPr lang="en-US" sz="2400" b="1" i="1" dirty="0">
                <a:solidFill>
                  <a:srgbClr val="FF0000"/>
                </a:solidFill>
              </a:rPr>
              <a:t>* from KSA to Bahrain, Kuwait, Oman &amp; UAE</a:t>
            </a:r>
            <a:br>
              <a:rPr lang="en-US" sz="3200" b="1" dirty="0">
                <a:solidFill>
                  <a:schemeClr val="accent6">
                    <a:lumMod val="75000"/>
                  </a:schemeClr>
                </a:solidFill>
              </a:rPr>
            </a:br>
            <a:endParaRPr lang="en-US" sz="3200" i="1" dirty="0">
              <a:solidFill>
                <a:srgbClr val="FF0000"/>
              </a:solidFill>
            </a:endParaRPr>
          </a:p>
        </p:txBody>
      </p:sp>
      <p:sp>
        <p:nvSpPr>
          <p:cNvPr id="3" name="Content Placeholder 2"/>
          <p:cNvSpPr>
            <a:spLocks noGrp="1"/>
          </p:cNvSpPr>
          <p:nvPr>
            <p:ph sz="half" idx="1"/>
          </p:nvPr>
        </p:nvSpPr>
        <p:spPr>
          <a:xfrm>
            <a:off x="912812" y="1752600"/>
            <a:ext cx="10591800" cy="4572000"/>
          </a:xfrm>
        </p:spPr>
        <p:txBody>
          <a:bodyPr>
            <a:noAutofit/>
          </a:bodyPr>
          <a:lstStyle/>
          <a:p>
            <a:pPr>
              <a:buNone/>
            </a:pPr>
            <a:r>
              <a:rPr lang="en-US" dirty="0">
                <a:latin typeface="+mj-lt"/>
              </a:rPr>
              <a:t>	For time-sensitive </a:t>
            </a:r>
            <a:r>
              <a:rPr lang="en-US" b="1" u="sng" dirty="0">
                <a:solidFill>
                  <a:srgbClr val="FF0000"/>
                </a:solidFill>
                <a:latin typeface="+mj-lt"/>
              </a:rPr>
              <a:t>Document &amp; Non-Document </a:t>
            </a:r>
            <a:r>
              <a:rPr lang="en-US" dirty="0">
                <a:latin typeface="+mj-lt"/>
              </a:rPr>
              <a:t>shipments that fits in a SMSA Box, on a promotional rate using our SMSA 5, 10 &amp; 25 kg Boxes.</a:t>
            </a:r>
          </a:p>
          <a:p>
            <a:pPr>
              <a:buNone/>
            </a:pP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up to 32 </a:t>
            </a:r>
            <a:r>
              <a:rPr lang="en-US" b="1" i="1" dirty="0" err="1">
                <a:solidFill>
                  <a:srgbClr val="FF0000"/>
                </a:solidFill>
                <a:latin typeface="+mj-lt"/>
              </a:rPr>
              <a:t>Kgs</a:t>
            </a:r>
            <a:r>
              <a:rPr lang="en-US" b="1" i="1" dirty="0">
                <a:solidFill>
                  <a:srgbClr val="FF0000"/>
                </a:solidFill>
                <a:latin typeface="+mj-lt"/>
              </a:rPr>
              <a:t>.</a:t>
            </a:r>
          </a:p>
          <a:p>
            <a:r>
              <a:rPr lang="en-US" b="1" dirty="0">
                <a:latin typeface="+mj-lt"/>
              </a:rPr>
              <a:t>Insurance:	</a:t>
            </a:r>
            <a:r>
              <a:rPr lang="en-US" b="1" i="1" dirty="0">
                <a:solidFill>
                  <a:srgbClr val="FF0000"/>
                </a:solidFill>
              </a:rPr>
              <a:t> </a:t>
            </a:r>
            <a:r>
              <a:rPr lang="en-US" b="1" i="1" dirty="0">
                <a:solidFill>
                  <a:srgbClr val="FF0000"/>
                </a:solidFill>
                <a:latin typeface="+mj-lt"/>
              </a:rPr>
              <a:t>2% of Declared Value for Customs</a:t>
            </a:r>
          </a:p>
          <a:p>
            <a:r>
              <a:rPr lang="en-US" b="1" dirty="0">
                <a:latin typeface="+mj-lt"/>
              </a:rPr>
              <a:t>SMSA Packaging: </a:t>
            </a:r>
            <a:r>
              <a:rPr lang="en-US" b="1" i="1" dirty="0">
                <a:solidFill>
                  <a:srgbClr val="FF0000"/>
                </a:solidFill>
                <a:latin typeface="+mj-lt"/>
              </a:rPr>
              <a:t>SMSA 2, 5, 10, 25, &amp; 32 kg boxes.</a:t>
            </a:r>
          </a:p>
          <a:p>
            <a:r>
              <a:rPr lang="en-US" b="1" dirty="0">
                <a:latin typeface="+mj-lt"/>
              </a:rPr>
              <a:t>Countries Served: </a:t>
            </a:r>
            <a:r>
              <a:rPr lang="en-US" b="1" i="1" dirty="0">
                <a:solidFill>
                  <a:srgbClr val="FF0000"/>
                </a:solidFill>
                <a:latin typeface="+mj-lt"/>
              </a:rPr>
              <a:t>Bahrain, Kuwait, Oman &amp; United Arab Emirates</a:t>
            </a:r>
            <a:endParaRPr lang="en-US" b="1" dirty="0">
              <a:solidFill>
                <a:srgbClr val="FF0000"/>
              </a:solidFill>
              <a:latin typeface="+mj-lt"/>
            </a:endParaRPr>
          </a:p>
          <a:p>
            <a:r>
              <a:rPr lang="en-US" b="1" dirty="0">
                <a:latin typeface="+mj-lt"/>
              </a:rPr>
              <a:t>Commitment Time:  </a:t>
            </a:r>
          </a:p>
          <a:p>
            <a:pPr>
              <a:buNone/>
            </a:pPr>
            <a:r>
              <a:rPr lang="en-US" b="1" dirty="0">
                <a:latin typeface="+mj-lt"/>
              </a:rPr>
              <a:t>	BAH, KWT, OMN, UAE – </a:t>
            </a:r>
            <a:r>
              <a:rPr lang="en-US" b="1" i="1" dirty="0">
                <a:solidFill>
                  <a:srgbClr val="FF0000"/>
                </a:solidFill>
                <a:latin typeface="+mj-lt"/>
              </a:rPr>
              <a:t>2-3 business days</a:t>
            </a:r>
          </a:p>
          <a:p>
            <a:pPr>
              <a:buNone/>
            </a:pPr>
            <a:r>
              <a:rPr lang="en-US" b="1" i="1" dirty="0">
                <a:solidFill>
                  <a:srgbClr val="FF0000"/>
                </a:solidFill>
                <a:latin typeface="+mj-lt"/>
              </a:rPr>
              <a:t>	</a:t>
            </a: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sp>
        <p:nvSpPr>
          <p:cNvPr id="72706" name="AutoShape 2"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D83640DE-8D19-837A-1CBB-C72254E531AE}"/>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A459CAC9-5A96-B342-B220-B0A9A6AF6149}"/>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64516" name="Picture 4"/>
          <p:cNvPicPr>
            <a:picLocks noChangeAspect="1" noChangeArrowheads="1"/>
          </p:cNvPicPr>
          <p:nvPr/>
        </p:nvPicPr>
        <p:blipFill>
          <a:blip r:embed="rId4" cstate="print"/>
          <a:srcRect/>
          <a:stretch>
            <a:fillRect/>
          </a:stretch>
        </p:blipFill>
        <p:spPr bwMode="auto">
          <a:xfrm>
            <a:off x="7008812" y="4755817"/>
            <a:ext cx="4267201" cy="1493918"/>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64516"/>
                                        </p:tgtEl>
                                        <p:attrNameLst>
                                          <p:attrName>style.visibility</p:attrName>
                                        </p:attrNameLst>
                                      </p:cBhvr>
                                      <p:to>
                                        <p:strVal val="visible"/>
                                      </p:to>
                                    </p:set>
                                    <p:anim calcmode="lin" valueType="num">
                                      <p:cBhvr>
                                        <p:cTn id="32" dur="500" fill="hold"/>
                                        <p:tgtEl>
                                          <p:spTgt spid="64516"/>
                                        </p:tgtEl>
                                        <p:attrNameLst>
                                          <p:attrName>ppt_w</p:attrName>
                                        </p:attrNameLst>
                                      </p:cBhvr>
                                      <p:tavLst>
                                        <p:tav tm="0">
                                          <p:val>
                                            <p:fltVal val="0"/>
                                          </p:val>
                                        </p:tav>
                                        <p:tav tm="100000">
                                          <p:val>
                                            <p:strVal val="#ppt_w"/>
                                          </p:val>
                                        </p:tav>
                                      </p:tavLst>
                                    </p:anim>
                                    <p:anim calcmode="lin" valueType="num">
                                      <p:cBhvr>
                                        <p:cTn id="33" dur="500" fill="hold"/>
                                        <p:tgtEl>
                                          <p:spTgt spid="64516"/>
                                        </p:tgtEl>
                                        <p:attrNameLst>
                                          <p:attrName>ppt_h</p:attrName>
                                        </p:attrNameLst>
                                      </p:cBhvr>
                                      <p:tavLst>
                                        <p:tav tm="0">
                                          <p:val>
                                            <p:fltVal val="0"/>
                                          </p:val>
                                        </p:tav>
                                        <p:tav tm="100000">
                                          <p:val>
                                            <p:strVal val="#ppt_h"/>
                                          </p:val>
                                        </p:tav>
                                      </p:tavLst>
                                    </p:anim>
                                    <p:animEffect transition="in" filter="fade">
                                      <p:cBhvr>
                                        <p:cTn id="34" dur="500"/>
                                        <p:tgtEl>
                                          <p:spTgt spid="645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3212" y="685800"/>
            <a:ext cx="11885613" cy="743712"/>
          </a:xfrm>
        </p:spPr>
        <p:txBody>
          <a:bodyPr anchor="ctr">
            <a:noAutofit/>
          </a:bodyPr>
          <a:lstStyle/>
          <a:p>
            <a:r>
              <a:rPr lang="en-US" sz="3000" b="1" dirty="0">
                <a:solidFill>
                  <a:srgbClr val="33309C"/>
                </a:solidFill>
              </a:rPr>
              <a:t>SM</a:t>
            </a:r>
            <a:r>
              <a:rPr lang="en-US" sz="3000" b="1" dirty="0">
                <a:solidFill>
                  <a:srgbClr val="F68426"/>
                </a:solidFill>
              </a:rPr>
              <a:t>SA</a:t>
            </a:r>
            <a:r>
              <a:rPr lang="en-US" sz="3000" b="1" dirty="0">
                <a:solidFill>
                  <a:srgbClr val="FF9933"/>
                </a:solidFill>
              </a:rPr>
              <a:t> </a:t>
            </a:r>
            <a:r>
              <a:rPr lang="en-US" sz="3000" b="1" dirty="0">
                <a:solidFill>
                  <a:srgbClr val="7030A0"/>
                </a:solidFill>
              </a:rPr>
              <a:t>International Promo Boxes 5, 10, 25, &amp; 32 kg Boxes (S02, S05, S10, S25, S32) Rates</a:t>
            </a:r>
            <a:endParaRPr lang="en-US" sz="3000" dirty="0">
              <a:solidFill>
                <a:srgbClr val="7030A0"/>
              </a:solidFill>
            </a:endParaRPr>
          </a:p>
        </p:txBody>
      </p:sp>
      <p:sp>
        <p:nvSpPr>
          <p:cNvPr id="2" name="TextBox 1">
            <a:extLst>
              <a:ext uri="{FF2B5EF4-FFF2-40B4-BE49-F238E27FC236}">
                <a16:creationId xmlns:a16="http://schemas.microsoft.com/office/drawing/2014/main" id="{78DAFE42-732D-8EFF-7271-5215CFC4250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75EB0204-D868-908F-F13E-A44AFF2FC8AB}"/>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7" name="Picture 6">
            <a:extLst>
              <a:ext uri="{FF2B5EF4-FFF2-40B4-BE49-F238E27FC236}">
                <a16:creationId xmlns:a16="http://schemas.microsoft.com/office/drawing/2014/main" id="{B11EEBC8-F552-809B-7DA9-2FDFC8560B2F}"/>
              </a:ext>
            </a:extLst>
          </p:cNvPr>
          <p:cNvPicPr>
            <a:picLocks noChangeAspect="1"/>
          </p:cNvPicPr>
          <p:nvPr/>
        </p:nvPicPr>
        <p:blipFill>
          <a:blip r:embed="rId3"/>
          <a:stretch>
            <a:fillRect/>
          </a:stretch>
        </p:blipFill>
        <p:spPr>
          <a:xfrm>
            <a:off x="303212" y="1524000"/>
            <a:ext cx="11658600" cy="5239512"/>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3212" y="932688"/>
            <a:ext cx="123444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Promo Boxes 2, 5, 10, 25, &amp; 32 kg Boxes </a:t>
            </a:r>
            <a:br>
              <a:rPr lang="en-US" sz="3200" b="1" dirty="0">
                <a:solidFill>
                  <a:srgbClr val="7030A0"/>
                </a:solidFill>
              </a:rPr>
            </a:br>
            <a:r>
              <a:rPr lang="en-US" sz="3200" b="1" dirty="0">
                <a:solidFill>
                  <a:srgbClr val="7030A0"/>
                </a:solidFill>
              </a:rPr>
              <a:t>(S02, S05, S10, S25, S32) Zones</a:t>
            </a:r>
            <a:endParaRPr lang="en-US" sz="3200" dirty="0">
              <a:solidFill>
                <a:srgbClr val="7030A0"/>
              </a:solidFill>
            </a:endParaRPr>
          </a:p>
        </p:txBody>
      </p:sp>
      <p:sp>
        <p:nvSpPr>
          <p:cNvPr id="2" name="TextBox 1">
            <a:extLst>
              <a:ext uri="{FF2B5EF4-FFF2-40B4-BE49-F238E27FC236}">
                <a16:creationId xmlns:a16="http://schemas.microsoft.com/office/drawing/2014/main" id="{6EDA394B-50D6-5D11-471A-8E01E4E9912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FF35D99-AC36-6148-B5B8-D64EC1E89B8E}"/>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11" name="Picture 10">
            <a:extLst>
              <a:ext uri="{FF2B5EF4-FFF2-40B4-BE49-F238E27FC236}">
                <a16:creationId xmlns:a16="http://schemas.microsoft.com/office/drawing/2014/main" id="{24433366-EC2A-F92A-B382-F246638AC10E}"/>
              </a:ext>
            </a:extLst>
          </p:cNvPr>
          <p:cNvPicPr>
            <a:picLocks noChangeAspect="1"/>
          </p:cNvPicPr>
          <p:nvPr/>
        </p:nvPicPr>
        <p:blipFill>
          <a:blip r:embed="rId3"/>
          <a:stretch>
            <a:fillRect/>
          </a:stretch>
        </p:blipFill>
        <p:spPr>
          <a:xfrm>
            <a:off x="836612" y="1800224"/>
            <a:ext cx="10515600" cy="468688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3212" y="932688"/>
            <a:ext cx="123444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rgbClr val="7030A0"/>
                </a:solidFill>
              </a:rPr>
              <a:t>International Promo Boxes 2, 5, 10, 25, &amp; 32 kg Boxes </a:t>
            </a:r>
            <a:br>
              <a:rPr lang="en-US" sz="3200" b="1" dirty="0">
                <a:solidFill>
                  <a:srgbClr val="7030A0"/>
                </a:solidFill>
              </a:rPr>
            </a:br>
            <a:r>
              <a:rPr lang="en-US" sz="3200" b="1" dirty="0">
                <a:solidFill>
                  <a:srgbClr val="7030A0"/>
                </a:solidFill>
              </a:rPr>
              <a:t>(S02, S05, S10, S25, S32) Zones</a:t>
            </a:r>
            <a:endParaRPr lang="en-US" sz="3200" dirty="0">
              <a:solidFill>
                <a:srgbClr val="7030A0"/>
              </a:solidFill>
            </a:endParaRPr>
          </a:p>
        </p:txBody>
      </p:sp>
      <p:sp>
        <p:nvSpPr>
          <p:cNvPr id="2" name="TextBox 1">
            <a:extLst>
              <a:ext uri="{FF2B5EF4-FFF2-40B4-BE49-F238E27FC236}">
                <a16:creationId xmlns:a16="http://schemas.microsoft.com/office/drawing/2014/main" id="{6EDA394B-50D6-5D11-471A-8E01E4E9912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FF35D99-AC36-6148-B5B8-D64EC1E89B8E}"/>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5" name="Picture 4">
            <a:extLst>
              <a:ext uri="{FF2B5EF4-FFF2-40B4-BE49-F238E27FC236}">
                <a16:creationId xmlns:a16="http://schemas.microsoft.com/office/drawing/2014/main" id="{3941C893-0BFF-E664-10B0-D48CCC15B28A}"/>
              </a:ext>
            </a:extLst>
          </p:cNvPr>
          <p:cNvPicPr>
            <a:picLocks noChangeAspect="1"/>
          </p:cNvPicPr>
          <p:nvPr/>
        </p:nvPicPr>
        <p:blipFill>
          <a:blip r:embed="rId3"/>
          <a:stretch>
            <a:fillRect/>
          </a:stretch>
        </p:blipFill>
        <p:spPr>
          <a:xfrm>
            <a:off x="684212" y="1981199"/>
            <a:ext cx="9906000" cy="475661"/>
          </a:xfrm>
          <a:prstGeom prst="rect">
            <a:avLst/>
          </a:prstGeom>
        </p:spPr>
      </p:pic>
      <p:pic>
        <p:nvPicPr>
          <p:cNvPr id="6" name="Picture 5">
            <a:extLst>
              <a:ext uri="{FF2B5EF4-FFF2-40B4-BE49-F238E27FC236}">
                <a16:creationId xmlns:a16="http://schemas.microsoft.com/office/drawing/2014/main" id="{5D644224-6CAA-7372-2C59-5296A97C79CF}"/>
              </a:ext>
            </a:extLst>
          </p:cNvPr>
          <p:cNvPicPr>
            <a:picLocks noChangeAspect="1"/>
          </p:cNvPicPr>
          <p:nvPr/>
        </p:nvPicPr>
        <p:blipFill>
          <a:blip r:embed="rId4"/>
          <a:stretch>
            <a:fillRect/>
          </a:stretch>
        </p:blipFill>
        <p:spPr>
          <a:xfrm>
            <a:off x="5637212" y="2456860"/>
            <a:ext cx="4946050" cy="4099749"/>
          </a:xfrm>
          <a:prstGeom prst="rect">
            <a:avLst/>
          </a:prstGeom>
        </p:spPr>
      </p:pic>
    </p:spTree>
    <p:extLst>
      <p:ext uri="{BB962C8B-B14F-4D97-AF65-F5344CB8AC3E}">
        <p14:creationId xmlns:p14="http://schemas.microsoft.com/office/powerpoint/2010/main" val="28605686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721" y="769936"/>
            <a:ext cx="10969943" cy="762000"/>
          </a:xfrm>
        </p:spPr>
        <p:txBody>
          <a:bodyP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a:t>
            </a:r>
            <a:r>
              <a:rPr lang="en-US" sz="3600" b="1" dirty="0">
                <a:solidFill>
                  <a:schemeClr val="accent6">
                    <a:lumMod val="75000"/>
                  </a:schemeClr>
                </a:solidFill>
              </a:rPr>
              <a:t>International Parcel by Road (SIPBR)</a:t>
            </a:r>
          </a:p>
        </p:txBody>
      </p:sp>
      <p:sp>
        <p:nvSpPr>
          <p:cNvPr id="3" name="Content Placeholder 2"/>
          <p:cNvSpPr>
            <a:spLocks noGrp="1"/>
          </p:cNvSpPr>
          <p:nvPr>
            <p:ph sz="half" idx="1"/>
          </p:nvPr>
        </p:nvSpPr>
        <p:spPr>
          <a:xfrm>
            <a:off x="912812" y="1676400"/>
            <a:ext cx="10134600" cy="4572000"/>
          </a:xfrm>
        </p:spPr>
        <p:txBody>
          <a:bodyPr>
            <a:noAutofit/>
          </a:bodyPr>
          <a:lstStyle/>
          <a:p>
            <a:pPr>
              <a:buNone/>
            </a:pPr>
            <a:r>
              <a:rPr lang="en-US" dirty="0">
                <a:latin typeface="+mj-lt"/>
              </a:rPr>
              <a:t>	This International Parcel by Road is for deferred delivery of  </a:t>
            </a:r>
            <a:r>
              <a:rPr lang="en-US" b="1" u="sng" dirty="0">
                <a:solidFill>
                  <a:srgbClr val="FF0000"/>
                </a:solidFill>
                <a:latin typeface="+mj-lt"/>
              </a:rPr>
              <a:t>Document &amp; Non-Document shipments</a:t>
            </a:r>
            <a:r>
              <a:rPr lang="en-US" dirty="0">
                <a:solidFill>
                  <a:srgbClr val="FF0000"/>
                </a:solidFill>
                <a:latin typeface="+mj-lt"/>
              </a:rPr>
              <a:t> </a:t>
            </a:r>
            <a:r>
              <a:rPr lang="en-US" dirty="0">
                <a:latin typeface="+mj-lt"/>
              </a:rPr>
              <a:t> via road network to selected GCC countries.</a:t>
            </a:r>
            <a:endParaRPr lang="en-US" b="1" u="sng" dirty="0">
              <a:solidFill>
                <a:srgbClr val="FF0000"/>
              </a:solidFill>
              <a:latin typeface="+mj-lt"/>
            </a:endParaRPr>
          </a:p>
          <a:p>
            <a:r>
              <a:rPr lang="en-US" b="1" dirty="0">
                <a:latin typeface="+mj-lt"/>
              </a:rPr>
              <a:t>Weight Info: </a:t>
            </a:r>
            <a:r>
              <a:rPr lang="en-US" b="1" i="1" dirty="0">
                <a:solidFill>
                  <a:srgbClr val="FF0000"/>
                </a:solidFill>
                <a:latin typeface="+mj-lt"/>
              </a:rPr>
              <a:t>18 kgs.</a:t>
            </a:r>
          </a:p>
          <a:p>
            <a:r>
              <a:rPr lang="en-US" b="1" dirty="0">
                <a:latin typeface="+mj-lt"/>
              </a:rPr>
              <a:t>Insurance:	</a:t>
            </a:r>
            <a:r>
              <a:rPr lang="en-US" b="1" i="1" dirty="0">
                <a:solidFill>
                  <a:srgbClr val="FF0000"/>
                </a:solidFill>
                <a:latin typeface="+mj-lt"/>
              </a:rPr>
              <a:t> 2% of Declared Value for Customs</a:t>
            </a:r>
          </a:p>
          <a:p>
            <a:r>
              <a:rPr lang="en-US" b="1" dirty="0">
                <a:latin typeface="+mj-lt"/>
              </a:rPr>
              <a:t>SMSA Packaging: </a:t>
            </a:r>
            <a:r>
              <a:rPr lang="en-US" b="1" dirty="0">
                <a:solidFill>
                  <a:srgbClr val="FF0000"/>
                </a:solidFill>
                <a:latin typeface="+mj-lt"/>
              </a:rPr>
              <a:t>SMSA Olive Oil Box, Honey Box, </a:t>
            </a:r>
          </a:p>
          <a:p>
            <a:pPr marL="0" indent="0">
              <a:buNone/>
            </a:pPr>
            <a:r>
              <a:rPr lang="en-US" b="1" i="1" dirty="0">
                <a:solidFill>
                  <a:srgbClr val="FF0000"/>
                </a:solidFill>
                <a:latin typeface="+mj-lt"/>
              </a:rPr>
              <a:t>Customer’s Packaging (Box)</a:t>
            </a:r>
          </a:p>
          <a:p>
            <a:r>
              <a:rPr lang="en-US" b="1" dirty="0">
                <a:latin typeface="+mj-lt"/>
              </a:rPr>
              <a:t>Countries Served: </a:t>
            </a:r>
            <a:r>
              <a:rPr lang="en-US" b="1" i="1" dirty="0">
                <a:solidFill>
                  <a:srgbClr val="FF0000"/>
                </a:solidFill>
                <a:latin typeface="+mj-lt"/>
              </a:rPr>
              <a:t>Bahrain, Kuwait, UAE</a:t>
            </a:r>
            <a:endParaRPr lang="en-US" sz="2000" b="1" dirty="0">
              <a:solidFill>
                <a:srgbClr val="FF0000"/>
              </a:solidFill>
              <a:latin typeface="+mj-lt"/>
            </a:endParaRPr>
          </a:p>
          <a:p>
            <a:r>
              <a:rPr lang="en-US" b="1" dirty="0">
                <a:latin typeface="+mj-lt"/>
              </a:rPr>
              <a:t>Commitment Time: </a:t>
            </a:r>
          </a:p>
          <a:p>
            <a:pPr>
              <a:buNone/>
            </a:pPr>
            <a:r>
              <a:rPr lang="en-US" b="1" dirty="0">
                <a:latin typeface="+mj-lt"/>
              </a:rPr>
              <a:t>	</a:t>
            </a:r>
            <a:r>
              <a:rPr lang="en-US" b="1" i="1" dirty="0">
                <a:solidFill>
                  <a:srgbClr val="FF0000"/>
                </a:solidFill>
                <a:latin typeface="+mj-lt"/>
              </a:rPr>
              <a:t>5-8 business days (dependent on Customs Clearance)</a:t>
            </a:r>
          </a:p>
          <a:p>
            <a:pPr>
              <a:buNone/>
            </a:pPr>
            <a:r>
              <a:rPr lang="en-US" b="1" i="1" dirty="0">
                <a:solidFill>
                  <a:srgbClr val="FF0000"/>
                </a:solidFill>
                <a:latin typeface="+mj-lt"/>
              </a:rPr>
              <a:t>	</a:t>
            </a: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sp>
        <p:nvSpPr>
          <p:cNvPr id="4" name="TextBox 3">
            <a:extLst>
              <a:ext uri="{FF2B5EF4-FFF2-40B4-BE49-F238E27FC236}">
                <a16:creationId xmlns:a16="http://schemas.microsoft.com/office/drawing/2014/main" id="{56C00AE5-852C-F52D-80B5-01AAB211685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3296A866-1E04-EE93-6C69-A4CD813E98B8}"/>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65539" name="Picture 3" descr="D:\Pictures\SMSA Trucks.jpg"/>
          <p:cNvPicPr>
            <a:picLocks noChangeAspect="1" noChangeArrowheads="1"/>
          </p:cNvPicPr>
          <p:nvPr/>
        </p:nvPicPr>
        <p:blipFill>
          <a:blip r:embed="rId4" cstate="print"/>
          <a:srcRect/>
          <a:stretch>
            <a:fillRect/>
          </a:stretch>
        </p:blipFill>
        <p:spPr bwMode="auto">
          <a:xfrm>
            <a:off x="8342311" y="3304537"/>
            <a:ext cx="3200401" cy="2120266"/>
          </a:xfrm>
          <a:prstGeom prst="rect">
            <a:avLst/>
          </a:prstGeom>
          <a:noFill/>
        </p:spPr>
      </p:pic>
    </p:spTree>
    <p:extLst>
      <p:ext uri="{BB962C8B-B14F-4D97-AF65-F5344CB8AC3E}">
        <p14:creationId xmlns:p14="http://schemas.microsoft.com/office/powerpoint/2010/main" val="14813042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cBhvr>
                                        <p:cTn id="15" dur="500" fill="hold"/>
                                        <p:tgtEl>
                                          <p:spTgt spid="65539"/>
                                        </p:tgtEl>
                                        <p:attrNameLst>
                                          <p:attrName>ppt_w</p:attrName>
                                        </p:attrNameLst>
                                      </p:cBhvr>
                                      <p:tavLst>
                                        <p:tav tm="0">
                                          <p:val>
                                            <p:fltVal val="0"/>
                                          </p:val>
                                        </p:tav>
                                        <p:tav tm="100000">
                                          <p:val>
                                            <p:strVal val="#ppt_w"/>
                                          </p:val>
                                        </p:tav>
                                      </p:tavLst>
                                    </p:anim>
                                    <p:anim calcmode="lin" valueType="num">
                                      <p:cBhvr>
                                        <p:cTn id="16" dur="500" fill="hold"/>
                                        <p:tgtEl>
                                          <p:spTgt spid="65539"/>
                                        </p:tgtEl>
                                        <p:attrNameLst>
                                          <p:attrName>ppt_h</p:attrName>
                                        </p:attrNameLst>
                                      </p:cBhvr>
                                      <p:tavLst>
                                        <p:tav tm="0">
                                          <p:val>
                                            <p:fltVal val="0"/>
                                          </p:val>
                                        </p:tav>
                                        <p:tav tm="100000">
                                          <p:val>
                                            <p:strVal val="#ppt_h"/>
                                          </p:val>
                                        </p:tav>
                                      </p:tavLst>
                                    </p:anim>
                                    <p:animEffect transition="in" filter="fade">
                                      <p:cBhvr>
                                        <p:cTn id="17" dur="500"/>
                                        <p:tgtEl>
                                          <p:spTgt spid="655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202E6F-8571-97F7-C29E-B16C4D08F11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C533327-88EA-4A3D-6F80-B61F6C457401}"/>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
        <p:nvSpPr>
          <p:cNvPr id="6" name="Title 1">
            <a:extLst>
              <a:ext uri="{FF2B5EF4-FFF2-40B4-BE49-F238E27FC236}">
                <a16:creationId xmlns:a16="http://schemas.microsoft.com/office/drawing/2014/main" id="{E5F1CC85-AA1B-A77E-92BD-3A0F543D637B}"/>
              </a:ext>
            </a:extLst>
          </p:cNvPr>
          <p:cNvSpPr txBox="1">
            <a:spLocks/>
          </p:cNvSpPr>
          <p:nvPr/>
        </p:nvSpPr>
        <p:spPr>
          <a:xfrm>
            <a:off x="940721" y="769936"/>
            <a:ext cx="10969943" cy="762000"/>
          </a:xfrm>
          <a:prstGeom prst="rect">
            <a:avLst/>
          </a:prstGeom>
        </p:spPr>
        <p:txBody>
          <a:bodyPr vert="horz" lIns="0" tIns="54413" rIns="0" bIns="0" anchor="b">
            <a:noAutofit/>
          </a:bodyPr>
          <a:lstStyle>
            <a:lvl1pPr algn="l" rtl="0" eaLnBrk="1" latinLnBrk="0" hangingPunct="1">
              <a:spcBef>
                <a:spcPct val="0"/>
              </a:spcBef>
              <a:buNone/>
              <a:defRPr kumimoji="0" sz="4700" b="0" kern="1200">
                <a:ln>
                  <a:noFill/>
                </a:ln>
                <a:solidFill>
                  <a:schemeClr val="tx2"/>
                </a:solidFill>
                <a:effectLst/>
                <a:latin typeface="+mj-lt"/>
                <a:ea typeface="+mj-ea"/>
                <a:cs typeface="+mj-cs"/>
              </a:defRPr>
            </a:lvl1pPr>
          </a:lstStyle>
          <a:p>
            <a:pPr fontAlgn="auto">
              <a:spcAft>
                <a:spcPts val="0"/>
              </a:spcAft>
              <a:buFontTx/>
            </a:pPr>
            <a:r>
              <a:rPr lang="en-US" sz="3600" b="1" i="0">
                <a:solidFill>
                  <a:srgbClr val="33309C"/>
                </a:solidFill>
              </a:rPr>
              <a:t>SM</a:t>
            </a:r>
            <a:r>
              <a:rPr lang="en-US" sz="3600" b="1" i="0">
                <a:solidFill>
                  <a:srgbClr val="F68426"/>
                </a:solidFill>
              </a:rPr>
              <a:t>SA</a:t>
            </a:r>
            <a:r>
              <a:rPr lang="en-US" sz="3600" b="1" i="0">
                <a:solidFill>
                  <a:srgbClr val="FF9933"/>
                </a:solidFill>
              </a:rPr>
              <a:t> </a:t>
            </a:r>
            <a:r>
              <a:rPr lang="en-US" sz="3600" b="1" i="0">
                <a:solidFill>
                  <a:schemeClr val="accent6">
                    <a:lumMod val="75000"/>
                  </a:schemeClr>
                </a:solidFill>
              </a:rPr>
              <a:t>International Parcel by Road (SIPBR)</a:t>
            </a:r>
            <a:endParaRPr lang="en-US" sz="3600" b="1" i="0" dirty="0">
              <a:solidFill>
                <a:schemeClr val="accent6">
                  <a:lumMod val="75000"/>
                </a:schemeClr>
              </a:solidFill>
            </a:endParaRPr>
          </a:p>
        </p:txBody>
      </p:sp>
      <p:pic>
        <p:nvPicPr>
          <p:cNvPr id="7" name="Picture 6">
            <a:extLst>
              <a:ext uri="{FF2B5EF4-FFF2-40B4-BE49-F238E27FC236}">
                <a16:creationId xmlns:a16="http://schemas.microsoft.com/office/drawing/2014/main" id="{4E8758FA-1B06-3EC3-47F3-0BAE92D0F135}"/>
              </a:ext>
            </a:extLst>
          </p:cNvPr>
          <p:cNvPicPr>
            <a:picLocks noChangeAspect="1"/>
          </p:cNvPicPr>
          <p:nvPr/>
        </p:nvPicPr>
        <p:blipFill>
          <a:blip r:embed="rId3"/>
          <a:stretch>
            <a:fillRect/>
          </a:stretch>
        </p:blipFill>
        <p:spPr>
          <a:xfrm>
            <a:off x="961255" y="2286894"/>
            <a:ext cx="10236579" cy="3275705"/>
          </a:xfrm>
          <a:prstGeom prst="rect">
            <a:avLst/>
          </a:prstGeom>
        </p:spPr>
      </p:pic>
    </p:spTree>
    <p:extLst>
      <p:ext uri="{BB962C8B-B14F-4D97-AF65-F5344CB8AC3E}">
        <p14:creationId xmlns:p14="http://schemas.microsoft.com/office/powerpoint/2010/main" val="39907494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609600"/>
            <a:ext cx="10969943" cy="1143000"/>
          </a:xfrm>
        </p:spPr>
        <p:txBody>
          <a:bodyPr>
            <a:no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a:t>
            </a:r>
            <a:r>
              <a:rPr lang="en-US" sz="3600" b="1" dirty="0">
                <a:solidFill>
                  <a:schemeClr val="accent6">
                    <a:lumMod val="75000"/>
                  </a:schemeClr>
                </a:solidFill>
              </a:rPr>
              <a:t>Full Truck Load / Less than Truck Load Service from/to UAE &amp; GCC Countries(FTL/LTL) </a:t>
            </a:r>
          </a:p>
        </p:txBody>
      </p:sp>
      <p:sp>
        <p:nvSpPr>
          <p:cNvPr id="3" name="Content Placeholder 2"/>
          <p:cNvSpPr>
            <a:spLocks noGrp="1"/>
          </p:cNvSpPr>
          <p:nvPr>
            <p:ph sz="half" idx="1"/>
          </p:nvPr>
        </p:nvSpPr>
        <p:spPr>
          <a:xfrm>
            <a:off x="912812" y="1676400"/>
            <a:ext cx="10134600" cy="4572000"/>
          </a:xfrm>
        </p:spPr>
        <p:txBody>
          <a:bodyPr>
            <a:noAutofit/>
          </a:bodyPr>
          <a:lstStyle/>
          <a:p>
            <a:pPr>
              <a:buNone/>
            </a:pPr>
            <a:r>
              <a:rPr lang="en-US" dirty="0">
                <a:latin typeface="+mj-lt"/>
              </a:rPr>
              <a:t>	This Freight Service is for deferred delivery of  </a:t>
            </a:r>
            <a:r>
              <a:rPr lang="en-US" b="1" u="sng" dirty="0">
                <a:solidFill>
                  <a:srgbClr val="FF0000"/>
                </a:solidFill>
                <a:latin typeface="+mj-lt"/>
              </a:rPr>
              <a:t>Non-Document shipments</a:t>
            </a:r>
            <a:r>
              <a:rPr lang="en-US" dirty="0">
                <a:solidFill>
                  <a:srgbClr val="FF0000"/>
                </a:solidFill>
                <a:latin typeface="+mj-lt"/>
              </a:rPr>
              <a:t> </a:t>
            </a:r>
            <a:r>
              <a:rPr lang="en-US" dirty="0">
                <a:latin typeface="+mj-lt"/>
              </a:rPr>
              <a:t> via road network to requested GCC countries </a:t>
            </a:r>
            <a:r>
              <a:rPr lang="en-US" b="1" u="sng" dirty="0">
                <a:solidFill>
                  <a:srgbClr val="FF0000"/>
                </a:solidFill>
                <a:latin typeface="+mj-lt"/>
              </a:rPr>
              <a:t>(except Qatar). </a:t>
            </a:r>
          </a:p>
          <a:p>
            <a:r>
              <a:rPr lang="en-US" b="1" dirty="0">
                <a:latin typeface="+mj-lt"/>
              </a:rPr>
              <a:t>Weight Info: </a:t>
            </a:r>
            <a:r>
              <a:rPr lang="en-US" b="1" i="1" dirty="0">
                <a:solidFill>
                  <a:srgbClr val="FF0000"/>
                </a:solidFill>
                <a:latin typeface="+mj-lt"/>
              </a:rPr>
              <a:t>no weight restrictions*</a:t>
            </a:r>
          </a:p>
          <a:p>
            <a:pPr>
              <a:buNone/>
            </a:pPr>
            <a:r>
              <a:rPr lang="en-US" sz="2000" b="1" i="1" dirty="0">
                <a:solidFill>
                  <a:srgbClr val="FF0000"/>
                </a:solidFill>
                <a:latin typeface="+mj-lt"/>
              </a:rPr>
              <a:t>* primarily catering for Inbound from UAE.</a:t>
            </a:r>
          </a:p>
          <a:p>
            <a:pPr>
              <a:buFont typeface="Arial" pitchFamily="34" charset="0"/>
              <a:buChar char="•"/>
            </a:pPr>
            <a:r>
              <a:rPr lang="en-US" b="1" dirty="0">
                <a:latin typeface="+mj-lt"/>
              </a:rPr>
              <a:t>Insurance:	</a:t>
            </a:r>
            <a:r>
              <a:rPr lang="en-US" b="1" i="1" dirty="0">
                <a:solidFill>
                  <a:srgbClr val="FF0000"/>
                </a:solidFill>
              </a:rPr>
              <a:t> </a:t>
            </a:r>
            <a:r>
              <a:rPr lang="en-US" b="1" i="1" dirty="0">
                <a:solidFill>
                  <a:srgbClr val="FF0000"/>
                </a:solidFill>
                <a:latin typeface="+mj-lt"/>
              </a:rPr>
              <a:t>to be arranged by Shipper/Consignee</a:t>
            </a:r>
          </a:p>
          <a:p>
            <a:r>
              <a:rPr lang="en-US" b="1" dirty="0">
                <a:latin typeface="+mj-lt"/>
              </a:rPr>
              <a:t>SMSA Packaging: </a:t>
            </a:r>
            <a:r>
              <a:rPr lang="en-US" b="1" i="1" dirty="0">
                <a:solidFill>
                  <a:srgbClr val="FF0000"/>
                </a:solidFill>
                <a:latin typeface="+mj-lt"/>
              </a:rPr>
              <a:t>Customer’s Packaging (Box)</a:t>
            </a:r>
          </a:p>
          <a:p>
            <a:r>
              <a:rPr lang="en-US" b="1" dirty="0">
                <a:latin typeface="+mj-lt"/>
              </a:rPr>
              <a:t>Countries Served: </a:t>
            </a:r>
            <a:r>
              <a:rPr lang="en-US" b="1" i="1" dirty="0">
                <a:solidFill>
                  <a:srgbClr val="FF0000"/>
                </a:solidFill>
                <a:latin typeface="+mj-lt"/>
              </a:rPr>
              <a:t>GCC countries*** except Qatar </a:t>
            </a:r>
          </a:p>
          <a:p>
            <a:pPr>
              <a:buNone/>
            </a:pPr>
            <a:r>
              <a:rPr lang="en-US" sz="2000" b="1" i="1" dirty="0">
                <a:solidFill>
                  <a:srgbClr val="FF0000"/>
                </a:solidFill>
                <a:latin typeface="+mj-lt"/>
              </a:rPr>
              <a:t>**primarily designed for Inbound from UAE.</a:t>
            </a:r>
          </a:p>
          <a:p>
            <a:pPr>
              <a:buNone/>
            </a:pPr>
            <a:r>
              <a:rPr lang="en-US" sz="2000" b="1" i="1" dirty="0">
                <a:solidFill>
                  <a:srgbClr val="FF0000"/>
                </a:solidFill>
                <a:latin typeface="+mj-lt"/>
              </a:rPr>
              <a:t>*** Inbound/outbound from/to other countries –refer to Freight Dept.</a:t>
            </a:r>
            <a:endParaRPr lang="en-US" sz="2000" b="1" dirty="0">
              <a:solidFill>
                <a:srgbClr val="FF0000"/>
              </a:solidFill>
              <a:latin typeface="+mj-lt"/>
            </a:endParaRPr>
          </a:p>
          <a:p>
            <a:r>
              <a:rPr lang="en-US" b="1" dirty="0">
                <a:latin typeface="+mj-lt"/>
              </a:rPr>
              <a:t>Commitment Time: </a:t>
            </a:r>
          </a:p>
          <a:p>
            <a:pPr>
              <a:buNone/>
            </a:pPr>
            <a:r>
              <a:rPr lang="en-US" b="1" dirty="0">
                <a:latin typeface="+mj-lt"/>
              </a:rPr>
              <a:t>	</a:t>
            </a:r>
            <a:r>
              <a:rPr lang="en-US" b="1" i="1" dirty="0">
                <a:solidFill>
                  <a:srgbClr val="FF0000"/>
                </a:solidFill>
                <a:latin typeface="+mj-lt"/>
              </a:rPr>
              <a:t>5-8 business days (dependent on Customs Clearance)</a:t>
            </a:r>
          </a:p>
          <a:p>
            <a:pPr>
              <a:buNone/>
            </a:pPr>
            <a:r>
              <a:rPr lang="en-US" b="1" i="1" dirty="0">
                <a:solidFill>
                  <a:srgbClr val="FF0000"/>
                </a:solidFill>
                <a:latin typeface="+mj-lt"/>
              </a:rPr>
              <a:t>	</a:t>
            </a: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pic>
        <p:nvPicPr>
          <p:cNvPr id="65538" name="Picture 2"/>
          <p:cNvPicPr>
            <a:picLocks noChangeAspect="1" noChangeArrowheads="1"/>
          </p:cNvPicPr>
          <p:nvPr/>
        </p:nvPicPr>
        <p:blipFill>
          <a:blip r:embed="rId3" cstate="print"/>
          <a:srcRect/>
          <a:stretch>
            <a:fillRect/>
          </a:stretch>
        </p:blipFill>
        <p:spPr bwMode="auto">
          <a:xfrm>
            <a:off x="7770812" y="2552998"/>
            <a:ext cx="4418013" cy="1382790"/>
          </a:xfrm>
          <a:prstGeom prst="rect">
            <a:avLst/>
          </a:prstGeom>
          <a:noFill/>
          <a:ln w="9525">
            <a:noFill/>
            <a:miter lim="800000"/>
            <a:headEnd/>
            <a:tailEnd/>
          </a:ln>
        </p:spPr>
      </p:pic>
      <p:sp>
        <p:nvSpPr>
          <p:cNvPr id="4" name="TextBox 3">
            <a:extLst>
              <a:ext uri="{FF2B5EF4-FFF2-40B4-BE49-F238E27FC236}">
                <a16:creationId xmlns:a16="http://schemas.microsoft.com/office/drawing/2014/main" id="{56C00AE5-852C-F52D-80B5-01AAB211685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3296A866-1E04-EE93-6C69-A4CD813E98B8}"/>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65539" name="Picture 3" descr="D:\Pictures\SMSA Trucks.jpg"/>
          <p:cNvPicPr>
            <a:picLocks noChangeAspect="1" noChangeArrowheads="1"/>
          </p:cNvPicPr>
          <p:nvPr/>
        </p:nvPicPr>
        <p:blipFill>
          <a:blip r:embed="rId5" cstate="print"/>
          <a:srcRect/>
          <a:stretch>
            <a:fillRect/>
          </a:stretch>
        </p:blipFill>
        <p:spPr bwMode="auto">
          <a:xfrm>
            <a:off x="8456611" y="4038600"/>
            <a:ext cx="3200401" cy="2120266"/>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cBhvr>
                                        <p:cTn id="15" dur="500" fill="hold"/>
                                        <p:tgtEl>
                                          <p:spTgt spid="65539"/>
                                        </p:tgtEl>
                                        <p:attrNameLst>
                                          <p:attrName>ppt_w</p:attrName>
                                        </p:attrNameLst>
                                      </p:cBhvr>
                                      <p:tavLst>
                                        <p:tav tm="0">
                                          <p:val>
                                            <p:fltVal val="0"/>
                                          </p:val>
                                        </p:tav>
                                        <p:tav tm="100000">
                                          <p:val>
                                            <p:strVal val="#ppt_w"/>
                                          </p:val>
                                        </p:tav>
                                      </p:tavLst>
                                    </p:anim>
                                    <p:anim calcmode="lin" valueType="num">
                                      <p:cBhvr>
                                        <p:cTn id="16" dur="500" fill="hold"/>
                                        <p:tgtEl>
                                          <p:spTgt spid="65539"/>
                                        </p:tgtEl>
                                        <p:attrNameLst>
                                          <p:attrName>ppt_h</p:attrName>
                                        </p:attrNameLst>
                                      </p:cBhvr>
                                      <p:tavLst>
                                        <p:tav tm="0">
                                          <p:val>
                                            <p:fltVal val="0"/>
                                          </p:val>
                                        </p:tav>
                                        <p:tav tm="100000">
                                          <p:val>
                                            <p:strVal val="#ppt_h"/>
                                          </p:val>
                                        </p:tav>
                                      </p:tavLst>
                                    </p:anim>
                                    <p:animEffect transition="in" filter="fade">
                                      <p:cBhvr>
                                        <p:cTn id="17" dur="500"/>
                                        <p:tgtEl>
                                          <p:spTgt spid="655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65538"/>
                                        </p:tgtEl>
                                        <p:attrNameLst>
                                          <p:attrName>style.visibility</p:attrName>
                                        </p:attrNameLst>
                                      </p:cBhvr>
                                      <p:to>
                                        <p:strVal val="visible"/>
                                      </p:to>
                                    </p:set>
                                    <p:anim calcmode="lin" valueType="num">
                                      <p:cBhvr>
                                        <p:cTn id="37" dur="500" fill="hold"/>
                                        <p:tgtEl>
                                          <p:spTgt spid="65538"/>
                                        </p:tgtEl>
                                        <p:attrNameLst>
                                          <p:attrName>ppt_w</p:attrName>
                                        </p:attrNameLst>
                                      </p:cBhvr>
                                      <p:tavLst>
                                        <p:tav tm="0">
                                          <p:val>
                                            <p:fltVal val="0"/>
                                          </p:val>
                                        </p:tav>
                                        <p:tav tm="100000">
                                          <p:val>
                                            <p:strVal val="#ppt_w"/>
                                          </p:val>
                                        </p:tav>
                                      </p:tavLst>
                                    </p:anim>
                                    <p:anim calcmode="lin" valueType="num">
                                      <p:cBhvr>
                                        <p:cTn id="38" dur="500" fill="hold"/>
                                        <p:tgtEl>
                                          <p:spTgt spid="65538"/>
                                        </p:tgtEl>
                                        <p:attrNameLst>
                                          <p:attrName>ppt_h</p:attrName>
                                        </p:attrNameLst>
                                      </p:cBhvr>
                                      <p:tavLst>
                                        <p:tav tm="0">
                                          <p:val>
                                            <p:fltVal val="0"/>
                                          </p:val>
                                        </p:tav>
                                        <p:tav tm="100000">
                                          <p:val>
                                            <p:strVal val="#ppt_h"/>
                                          </p:val>
                                        </p:tav>
                                      </p:tavLst>
                                    </p:anim>
                                    <p:animEffect transition="in" filter="fade">
                                      <p:cBhvr>
                                        <p:cTn id="39" dur="500"/>
                                        <p:tgtEl>
                                          <p:spTgt spid="655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500"/>
                                        <p:tgtEl>
                                          <p:spTgt spid="3">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500"/>
                                        <p:tgtEl>
                                          <p:spTgt spid="3">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524000"/>
            <a:ext cx="4419600" cy="1143000"/>
          </a:xfrm>
        </p:spPr>
        <p:txBody>
          <a:bodyPr>
            <a:normAutofit fontScale="90000"/>
          </a:bodyPr>
          <a:lstStyle/>
          <a:p>
            <a:r>
              <a:rPr lang="en-US" b="1" dirty="0">
                <a:solidFill>
                  <a:srgbClr val="33309C"/>
                </a:solidFill>
              </a:rPr>
              <a:t>SM</a:t>
            </a:r>
            <a:r>
              <a:rPr lang="en-US" b="1" dirty="0">
                <a:solidFill>
                  <a:srgbClr val="F68426"/>
                </a:solidFill>
              </a:rPr>
              <a:t>SA</a:t>
            </a:r>
            <a:r>
              <a:rPr lang="en-US" b="1" dirty="0">
                <a:solidFill>
                  <a:srgbClr val="FF9933"/>
                </a:solidFill>
              </a:rPr>
              <a:t> Bag </a:t>
            </a:r>
            <a:br>
              <a:rPr lang="en-US" b="1" dirty="0">
                <a:solidFill>
                  <a:srgbClr val="FF9933"/>
                </a:solidFill>
              </a:rPr>
            </a:br>
            <a:r>
              <a:rPr lang="en-US" b="1" dirty="0">
                <a:solidFill>
                  <a:srgbClr val="FF9933"/>
                </a:solidFill>
              </a:rPr>
              <a:t>(Large – HV 2, </a:t>
            </a:r>
            <a:br>
              <a:rPr lang="en-US" b="1" dirty="0">
                <a:solidFill>
                  <a:srgbClr val="FF9933"/>
                </a:solidFill>
              </a:rPr>
            </a:br>
            <a:r>
              <a:rPr lang="en-US" b="1" dirty="0">
                <a:solidFill>
                  <a:srgbClr val="FF9933"/>
                </a:solidFill>
              </a:rPr>
              <a:t>Extra Large – HV 3)</a:t>
            </a:r>
          </a:p>
        </p:txBody>
      </p:sp>
      <p:sp>
        <p:nvSpPr>
          <p:cNvPr id="3" name="Content Placeholder 2"/>
          <p:cNvSpPr>
            <a:spLocks noGrp="1"/>
          </p:cNvSpPr>
          <p:nvPr>
            <p:ph sz="half" idx="1"/>
          </p:nvPr>
        </p:nvSpPr>
        <p:spPr>
          <a:xfrm>
            <a:off x="303212" y="2590800"/>
            <a:ext cx="5383398" cy="4434840"/>
          </a:xfrm>
        </p:spPr>
        <p:txBody>
          <a:bodyPr>
            <a:normAutofit lnSpcReduction="10000"/>
          </a:bodyPr>
          <a:lstStyle/>
          <a:p>
            <a:pPr>
              <a:lnSpc>
                <a:spcPct val="80000"/>
              </a:lnSpc>
            </a:pPr>
            <a:endParaRPr lang="en-GB" sz="2800" b="1" dirty="0">
              <a:latin typeface="+mj-lt"/>
            </a:endParaRPr>
          </a:p>
          <a:p>
            <a:pPr>
              <a:lnSpc>
                <a:spcPct val="80000"/>
              </a:lnSpc>
            </a:pPr>
            <a:r>
              <a:rPr lang="en-GB" sz="2800" b="1" dirty="0">
                <a:latin typeface="+mj-lt"/>
              </a:rPr>
              <a:t>Max Weight:</a:t>
            </a:r>
          </a:p>
          <a:p>
            <a:pPr>
              <a:lnSpc>
                <a:spcPct val="80000"/>
              </a:lnSpc>
              <a:buNone/>
            </a:pPr>
            <a:r>
              <a:rPr lang="en-GB" sz="2800" b="1" dirty="0">
                <a:solidFill>
                  <a:srgbClr val="FF9933"/>
                </a:solidFill>
                <a:latin typeface="+mj-lt"/>
              </a:rPr>
              <a:t>Large (HV2) = </a:t>
            </a:r>
            <a:r>
              <a:rPr lang="en-GB" sz="2800" b="1" dirty="0">
                <a:solidFill>
                  <a:srgbClr val="FF0000"/>
                </a:solidFill>
                <a:latin typeface="+mj-lt"/>
              </a:rPr>
              <a:t>1 kg.</a:t>
            </a:r>
          </a:p>
          <a:p>
            <a:pPr>
              <a:lnSpc>
                <a:spcPct val="80000"/>
              </a:lnSpc>
              <a:buNone/>
            </a:pPr>
            <a:r>
              <a:rPr lang="en-GB" sz="2800" b="1" dirty="0">
                <a:solidFill>
                  <a:srgbClr val="FF9933"/>
                </a:solidFill>
                <a:latin typeface="+mj-lt"/>
              </a:rPr>
              <a:t>Extra Large (HV3) =</a:t>
            </a:r>
            <a:r>
              <a:rPr lang="en-GB" sz="2800" b="1" dirty="0">
                <a:latin typeface="+mj-lt"/>
              </a:rPr>
              <a:t> </a:t>
            </a:r>
            <a:r>
              <a:rPr lang="en-GB" sz="2800" b="1" dirty="0">
                <a:solidFill>
                  <a:srgbClr val="FF0000"/>
                </a:solidFill>
                <a:latin typeface="+mj-lt"/>
              </a:rPr>
              <a:t>2.5 </a:t>
            </a:r>
            <a:r>
              <a:rPr lang="en-GB" sz="2800" b="1" dirty="0" err="1">
                <a:solidFill>
                  <a:srgbClr val="FF0000"/>
                </a:solidFill>
                <a:latin typeface="+mj-lt"/>
              </a:rPr>
              <a:t>kgs</a:t>
            </a:r>
            <a:endParaRPr lang="en-GB" sz="2800" b="1" dirty="0">
              <a:solidFill>
                <a:srgbClr val="FF0000"/>
              </a:solidFill>
              <a:latin typeface="+mj-lt"/>
            </a:endParaRPr>
          </a:p>
          <a:p>
            <a:pPr>
              <a:lnSpc>
                <a:spcPct val="80000"/>
              </a:lnSpc>
            </a:pPr>
            <a:endParaRPr lang="en-GB" sz="2800" b="1" dirty="0">
              <a:latin typeface="+mj-lt"/>
            </a:endParaRPr>
          </a:p>
          <a:p>
            <a:pPr>
              <a:lnSpc>
                <a:spcPct val="90000"/>
              </a:lnSpc>
            </a:pPr>
            <a:r>
              <a:rPr lang="en-GB" sz="2800" b="1" dirty="0">
                <a:latin typeface="+mj-lt"/>
              </a:rPr>
              <a:t>Carriage Value: </a:t>
            </a:r>
            <a:r>
              <a:rPr lang="en-GB" sz="2800" b="1" dirty="0">
                <a:solidFill>
                  <a:srgbClr val="FF0000"/>
                </a:solidFill>
                <a:latin typeface="+mj-lt"/>
              </a:rPr>
              <a:t>SAR 375</a:t>
            </a:r>
          </a:p>
          <a:p>
            <a:pPr>
              <a:lnSpc>
                <a:spcPct val="80000"/>
              </a:lnSpc>
              <a:buNone/>
            </a:pPr>
            <a:r>
              <a:rPr lang="en-GB" sz="2200" b="1" i="1" dirty="0">
                <a:solidFill>
                  <a:srgbClr val="FF0000"/>
                </a:solidFill>
                <a:latin typeface="+mj-lt"/>
              </a:rPr>
              <a:t>** May be higher upon declaration with Insurance Charges</a:t>
            </a:r>
          </a:p>
          <a:p>
            <a:pPr>
              <a:lnSpc>
                <a:spcPct val="80000"/>
              </a:lnSpc>
            </a:pPr>
            <a:endParaRPr lang="en-GB" sz="2800" b="1" dirty="0">
              <a:latin typeface="+mj-lt"/>
            </a:endParaRPr>
          </a:p>
          <a:p>
            <a:pPr>
              <a:lnSpc>
                <a:spcPct val="90000"/>
              </a:lnSpc>
            </a:pPr>
            <a:r>
              <a:rPr lang="en-GB" sz="2800" b="1" dirty="0">
                <a:latin typeface="+mj-lt"/>
              </a:rPr>
              <a:t>MPS (Multiple Piece Shipment): </a:t>
            </a:r>
            <a:r>
              <a:rPr lang="en-GB" sz="2800" b="1" dirty="0">
                <a:solidFill>
                  <a:srgbClr val="FF0000"/>
                </a:solidFill>
                <a:latin typeface="+mj-lt"/>
              </a:rPr>
              <a:t>Available</a:t>
            </a:r>
          </a:p>
          <a:p>
            <a:endParaRPr lang="en-US" sz="2800" dirty="0">
              <a:latin typeface="+mj-lt"/>
            </a:endParaRPr>
          </a:p>
        </p:txBody>
      </p:sp>
      <p:pic>
        <p:nvPicPr>
          <p:cNvPr id="2050" name="Picture 2" descr="D:\Documents\2018 Projects\ISO 10015\Training Materials Revised\SGO\Pics\SMSA Large Bag (HV2).jpg"/>
          <p:cNvPicPr>
            <a:picLocks noChangeAspect="1" noChangeArrowheads="1"/>
          </p:cNvPicPr>
          <p:nvPr/>
        </p:nvPicPr>
        <p:blipFill>
          <a:blip r:embed="rId2" cstate="print"/>
          <a:srcRect/>
          <a:stretch>
            <a:fillRect/>
          </a:stretch>
        </p:blipFill>
        <p:spPr bwMode="auto">
          <a:xfrm>
            <a:off x="5082315" y="1280545"/>
            <a:ext cx="3069497" cy="2300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D:\Documents\2018 Projects\ISO 10015\Training Materials Revised\SGO\Pics\SMSA Large Bag (HV2) - Back.jpg"/>
          <p:cNvPicPr>
            <a:picLocks noChangeAspect="1" noChangeArrowheads="1"/>
          </p:cNvPicPr>
          <p:nvPr/>
        </p:nvPicPr>
        <p:blipFill>
          <a:blip r:embed="rId3" cstate="print"/>
          <a:srcRect/>
          <a:stretch>
            <a:fillRect/>
          </a:stretch>
        </p:blipFill>
        <p:spPr bwMode="auto">
          <a:xfrm>
            <a:off x="8532812" y="838200"/>
            <a:ext cx="3424705" cy="2567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D:\Documents\2018 Projects\ISO 10015\Training Materials Revised\SGO\Pics\SMSA Extra Large Bag (HV3).jpg"/>
          <p:cNvPicPr>
            <a:picLocks noChangeAspect="1" noChangeArrowheads="1"/>
          </p:cNvPicPr>
          <p:nvPr/>
        </p:nvPicPr>
        <p:blipFill>
          <a:blip r:embed="rId4" cstate="print"/>
          <a:srcRect/>
          <a:stretch>
            <a:fillRect/>
          </a:stretch>
        </p:blipFill>
        <p:spPr bwMode="auto">
          <a:xfrm>
            <a:off x="5484812" y="3910012"/>
            <a:ext cx="3017913" cy="2262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5B1F3ED1-C7BC-A163-036C-90BF91B60FC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5C6CA42C-CEE4-0AF4-5905-D29121E83AF0}"/>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pic>
        <p:nvPicPr>
          <p:cNvPr id="2053" name="Picture 5" descr="D:\Documents\2018 Projects\ISO 10015\Training Materials Revised\SGO\Pics\SMSA Extra Large Bag (HV3) - Back.jpg"/>
          <p:cNvPicPr>
            <a:picLocks noChangeAspect="1" noChangeArrowheads="1"/>
          </p:cNvPicPr>
          <p:nvPr/>
        </p:nvPicPr>
        <p:blipFill>
          <a:blip r:embed="rId6" cstate="print"/>
          <a:srcRect/>
          <a:stretch>
            <a:fillRect/>
          </a:stretch>
        </p:blipFill>
        <p:spPr bwMode="auto">
          <a:xfrm>
            <a:off x="8837612" y="3642242"/>
            <a:ext cx="3171825" cy="2377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par>
                                <p:cTn id="13" presetID="53"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p:cTn id="15" dur="500" fill="hold"/>
                                        <p:tgtEl>
                                          <p:spTgt spid="2051"/>
                                        </p:tgtEl>
                                        <p:attrNameLst>
                                          <p:attrName>ppt_w</p:attrName>
                                        </p:attrNameLst>
                                      </p:cBhvr>
                                      <p:tavLst>
                                        <p:tav tm="0">
                                          <p:val>
                                            <p:fltVal val="0"/>
                                          </p:val>
                                        </p:tav>
                                        <p:tav tm="100000">
                                          <p:val>
                                            <p:strVal val="#ppt_w"/>
                                          </p:val>
                                        </p:tav>
                                      </p:tavLst>
                                    </p:anim>
                                    <p:anim calcmode="lin" valueType="num">
                                      <p:cBhvr>
                                        <p:cTn id="16" dur="500" fill="hold"/>
                                        <p:tgtEl>
                                          <p:spTgt spid="2051"/>
                                        </p:tgtEl>
                                        <p:attrNameLst>
                                          <p:attrName>ppt_h</p:attrName>
                                        </p:attrNameLst>
                                      </p:cBhvr>
                                      <p:tavLst>
                                        <p:tav tm="0">
                                          <p:val>
                                            <p:fltVal val="0"/>
                                          </p:val>
                                        </p:tav>
                                        <p:tav tm="100000">
                                          <p:val>
                                            <p:strVal val="#ppt_h"/>
                                          </p:val>
                                        </p:tav>
                                      </p:tavLst>
                                    </p:anim>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 calcmode="lin" valueType="num">
                                      <p:cBhvr>
                                        <p:cTn id="35" dur="500" fill="hold"/>
                                        <p:tgtEl>
                                          <p:spTgt spid="2052"/>
                                        </p:tgtEl>
                                        <p:attrNameLst>
                                          <p:attrName>ppt_w</p:attrName>
                                        </p:attrNameLst>
                                      </p:cBhvr>
                                      <p:tavLst>
                                        <p:tav tm="0">
                                          <p:val>
                                            <p:fltVal val="0"/>
                                          </p:val>
                                        </p:tav>
                                        <p:tav tm="100000">
                                          <p:val>
                                            <p:strVal val="#ppt_w"/>
                                          </p:val>
                                        </p:tav>
                                      </p:tavLst>
                                    </p:anim>
                                    <p:anim calcmode="lin" valueType="num">
                                      <p:cBhvr>
                                        <p:cTn id="36" dur="500" fill="hold"/>
                                        <p:tgtEl>
                                          <p:spTgt spid="2052"/>
                                        </p:tgtEl>
                                        <p:attrNameLst>
                                          <p:attrName>ppt_h</p:attrName>
                                        </p:attrNameLst>
                                      </p:cBhvr>
                                      <p:tavLst>
                                        <p:tav tm="0">
                                          <p:val>
                                            <p:fltVal val="0"/>
                                          </p:val>
                                        </p:tav>
                                        <p:tav tm="100000">
                                          <p:val>
                                            <p:strVal val="#ppt_h"/>
                                          </p:val>
                                        </p:tav>
                                      </p:tavLst>
                                    </p:anim>
                                    <p:animEffect transition="in" filter="fade">
                                      <p:cBhvr>
                                        <p:cTn id="37" dur="500"/>
                                        <p:tgtEl>
                                          <p:spTgt spid="2052"/>
                                        </p:tgtEl>
                                      </p:cBhvr>
                                    </p:animEffect>
                                  </p:childTnLst>
                                </p:cTn>
                              </p:par>
                              <p:par>
                                <p:cTn id="38" presetID="53" presetClass="entr" presetSubtype="0" fill="hold" nodeType="withEffect">
                                  <p:stCondLst>
                                    <p:cond delay="0"/>
                                  </p:stCondLst>
                                  <p:childTnLst>
                                    <p:set>
                                      <p:cBhvr>
                                        <p:cTn id="39" dur="1" fill="hold">
                                          <p:stCondLst>
                                            <p:cond delay="0"/>
                                          </p:stCondLst>
                                        </p:cTn>
                                        <p:tgtEl>
                                          <p:spTgt spid="2053"/>
                                        </p:tgtEl>
                                        <p:attrNameLst>
                                          <p:attrName>style.visibility</p:attrName>
                                        </p:attrNameLst>
                                      </p:cBhvr>
                                      <p:to>
                                        <p:strVal val="visible"/>
                                      </p:to>
                                    </p:set>
                                    <p:anim calcmode="lin" valueType="num">
                                      <p:cBhvr>
                                        <p:cTn id="40" dur="500" fill="hold"/>
                                        <p:tgtEl>
                                          <p:spTgt spid="2053"/>
                                        </p:tgtEl>
                                        <p:attrNameLst>
                                          <p:attrName>ppt_w</p:attrName>
                                        </p:attrNameLst>
                                      </p:cBhvr>
                                      <p:tavLst>
                                        <p:tav tm="0">
                                          <p:val>
                                            <p:fltVal val="0"/>
                                          </p:val>
                                        </p:tav>
                                        <p:tav tm="100000">
                                          <p:val>
                                            <p:strVal val="#ppt_w"/>
                                          </p:val>
                                        </p:tav>
                                      </p:tavLst>
                                    </p:anim>
                                    <p:anim calcmode="lin" valueType="num">
                                      <p:cBhvr>
                                        <p:cTn id="41" dur="500" fill="hold"/>
                                        <p:tgtEl>
                                          <p:spTgt spid="2053"/>
                                        </p:tgtEl>
                                        <p:attrNameLst>
                                          <p:attrName>ppt_h</p:attrName>
                                        </p:attrNameLst>
                                      </p:cBhvr>
                                      <p:tavLst>
                                        <p:tav tm="0">
                                          <p:val>
                                            <p:fltVal val="0"/>
                                          </p:val>
                                        </p:tav>
                                        <p:tav tm="100000">
                                          <p:val>
                                            <p:strVal val="#ppt_h"/>
                                          </p:val>
                                        </p:tav>
                                      </p:tavLst>
                                    </p:anim>
                                    <p:animEffect transition="in" filter="fade">
                                      <p:cBhvr>
                                        <p:cTn id="42" dur="500"/>
                                        <p:tgtEl>
                                          <p:spTgt spid="20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5612" y="762000"/>
            <a:ext cx="115824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chemeClr val="accent6">
                    <a:lumMod val="75000"/>
                  </a:schemeClr>
                </a:solidFill>
              </a:rPr>
              <a:t>Full Truck Load from/to UAE &amp; GCC Countries</a:t>
            </a:r>
            <a:r>
              <a:rPr lang="en-US" sz="3200" b="1" dirty="0">
                <a:solidFill>
                  <a:srgbClr val="FF0000"/>
                </a:solidFill>
              </a:rPr>
              <a:t>*</a:t>
            </a:r>
            <a:r>
              <a:rPr lang="en-US" sz="3200" b="1" dirty="0">
                <a:solidFill>
                  <a:schemeClr val="accent6">
                    <a:lumMod val="75000"/>
                  </a:schemeClr>
                </a:solidFill>
              </a:rPr>
              <a:t>(FTL/LTL) Rates</a:t>
            </a:r>
            <a:endParaRPr lang="en-US" sz="3200" dirty="0">
              <a:solidFill>
                <a:srgbClr val="7030A0"/>
              </a:solidFill>
            </a:endParaRPr>
          </a:p>
        </p:txBody>
      </p:sp>
      <p:graphicFrame>
        <p:nvGraphicFramePr>
          <p:cNvPr id="5" name="Table 4"/>
          <p:cNvGraphicFramePr>
            <a:graphicFrameLocks noGrp="1"/>
          </p:cNvGraphicFramePr>
          <p:nvPr/>
        </p:nvGraphicFramePr>
        <p:xfrm>
          <a:off x="531812" y="1447800"/>
          <a:ext cx="10591800" cy="4632008"/>
        </p:xfrm>
        <a:graphic>
          <a:graphicData uri="http://schemas.openxmlformats.org/drawingml/2006/table">
            <a:tbl>
              <a:tblPr/>
              <a:tblGrid>
                <a:gridCol w="1044262">
                  <a:extLst>
                    <a:ext uri="{9D8B030D-6E8A-4147-A177-3AD203B41FA5}">
                      <a16:colId xmlns:a16="http://schemas.microsoft.com/office/drawing/2014/main" val="20000"/>
                    </a:ext>
                  </a:extLst>
                </a:gridCol>
                <a:gridCol w="5433368">
                  <a:extLst>
                    <a:ext uri="{9D8B030D-6E8A-4147-A177-3AD203B41FA5}">
                      <a16:colId xmlns:a16="http://schemas.microsoft.com/office/drawing/2014/main" val="20001"/>
                    </a:ext>
                  </a:extLst>
                </a:gridCol>
                <a:gridCol w="4114170">
                  <a:extLst>
                    <a:ext uri="{9D8B030D-6E8A-4147-A177-3AD203B41FA5}">
                      <a16:colId xmlns:a16="http://schemas.microsoft.com/office/drawing/2014/main" val="20002"/>
                    </a:ext>
                  </a:extLst>
                </a:gridCol>
              </a:tblGrid>
              <a:tr h="378357">
                <a:tc>
                  <a:txBody>
                    <a:bodyPr/>
                    <a:lstStyle/>
                    <a:p>
                      <a:pPr algn="ctr" fontAlgn="b"/>
                      <a:r>
                        <a:rPr lang="en-US" sz="2000" b="1" i="0" u="none" strike="noStrike" dirty="0">
                          <a:solidFill>
                            <a:srgbClr val="FFFFFF"/>
                          </a:solidFill>
                          <a:latin typeface="Calibri"/>
                          <a:cs typeface="Calibri"/>
                        </a:rPr>
                        <a:t>Sl. No.</a:t>
                      </a:r>
                      <a:endParaRPr lang="en-US" sz="2000" b="1" i="0" u="none" strike="noStrike" dirty="0">
                        <a:solidFill>
                          <a:srgbClr val="FFFFFF"/>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2000" b="1" i="0" u="none" strike="noStrike" dirty="0">
                          <a:solidFill>
                            <a:srgbClr val="FFFFFF"/>
                          </a:solidFill>
                          <a:latin typeface="Calibri"/>
                          <a:cs typeface="Calibri"/>
                        </a:rPr>
                        <a:t>FTL Service (40ft. Closed Truck)</a:t>
                      </a:r>
                      <a:endParaRPr lang="en-US" sz="2000" b="1" i="0" u="none" strike="noStrike" dirty="0">
                        <a:solidFill>
                          <a:srgbClr val="FFFFFF"/>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2000" b="1" i="0" u="none" strike="noStrike">
                          <a:solidFill>
                            <a:srgbClr val="FFFFFF"/>
                          </a:solidFill>
                          <a:latin typeface="Calibri"/>
                          <a:cs typeface="Calibri"/>
                        </a:rPr>
                        <a:t>Currency: AED</a:t>
                      </a:r>
                      <a:endParaRPr lang="en-US" sz="2000" b="1" i="0" u="none" strike="noStrike">
                        <a:solidFill>
                          <a:srgbClr val="FFFFFF"/>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378357">
                <a:tc rowSpan="6">
                  <a:txBody>
                    <a:bodyPr/>
                    <a:lstStyle/>
                    <a:p>
                      <a:pPr algn="ctr" fontAlgn="ctr"/>
                      <a:r>
                        <a:rPr lang="en-US" sz="2000" b="0" i="0" u="none" strike="noStrike" dirty="0">
                          <a:solidFill>
                            <a:srgbClr val="000000"/>
                          </a:solidFill>
                          <a:latin typeface="Calibri"/>
                          <a:cs typeface="Calibri"/>
                        </a:rPr>
                        <a:t>1</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000000"/>
                          </a:solidFill>
                          <a:latin typeface="Calibri"/>
                          <a:cs typeface="Calibri"/>
                        </a:rPr>
                        <a:t>Trucking charges to </a:t>
                      </a:r>
                      <a:r>
                        <a:rPr lang="en-US" sz="2000" b="0" i="0" u="none" strike="noStrike" dirty="0" err="1">
                          <a:solidFill>
                            <a:srgbClr val="000000"/>
                          </a:solidFill>
                          <a:latin typeface="Calibri"/>
                          <a:cs typeface="Calibri"/>
                        </a:rPr>
                        <a:t>Dammam</a:t>
                      </a:r>
                      <a:r>
                        <a:rPr lang="en-US" sz="2000" b="0" i="0" u="none" strike="noStrike" dirty="0">
                          <a:solidFill>
                            <a:srgbClr val="000000"/>
                          </a:solidFill>
                          <a:latin typeface="Calibri"/>
                          <a:cs typeface="Calibri"/>
                        </a:rPr>
                        <a:t> </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fontAlgn="ctr"/>
                      <a:r>
                        <a:rPr lang="en-US" sz="2000" b="0" i="0" u="none" strike="noStrike">
                          <a:solidFill>
                            <a:srgbClr val="000000"/>
                          </a:solidFill>
                          <a:latin typeface="Calibri"/>
                          <a:cs typeface="Calibri"/>
                        </a:rPr>
                        <a:t>AED 6,800.00 Per truck</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8357">
                <a:tc vMerge="1">
                  <a:txBody>
                    <a:bodyPr/>
                    <a:lstStyle/>
                    <a:p>
                      <a:endParaRPr lang="en-US"/>
                    </a:p>
                  </a:txBody>
                  <a:tcPr/>
                </a:tc>
                <a:tc>
                  <a:txBody>
                    <a:bodyPr/>
                    <a:lstStyle/>
                    <a:p>
                      <a:pPr algn="l" fontAlgn="ctr"/>
                      <a:r>
                        <a:rPr lang="en-US" sz="2000" b="0" i="0" u="none" strike="noStrike" dirty="0">
                          <a:solidFill>
                            <a:srgbClr val="000000"/>
                          </a:solidFill>
                          <a:latin typeface="Calibri"/>
                          <a:cs typeface="Calibri"/>
                        </a:rPr>
                        <a:t>(Transit time approx. 5-6 working days)</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378357">
                <a:tc vMerge="1">
                  <a:txBody>
                    <a:bodyPr/>
                    <a:lstStyle/>
                    <a:p>
                      <a:endParaRPr lang="en-US"/>
                    </a:p>
                  </a:txBody>
                  <a:tcPr/>
                </a:tc>
                <a:tc>
                  <a:txBody>
                    <a:bodyPr/>
                    <a:lstStyle/>
                    <a:p>
                      <a:pPr algn="l" fontAlgn="ctr"/>
                      <a:r>
                        <a:rPr lang="en-US" sz="2000" b="0" i="0" u="none" strike="noStrike" dirty="0">
                          <a:solidFill>
                            <a:srgbClr val="000000"/>
                          </a:solidFill>
                          <a:latin typeface="Calibri"/>
                          <a:cs typeface="Calibri"/>
                        </a:rPr>
                        <a:t>Trucking charges to Riyadh </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fontAlgn="ctr"/>
                      <a:r>
                        <a:rPr lang="en-US" sz="2000" b="0" i="0" u="none" strike="noStrike">
                          <a:solidFill>
                            <a:srgbClr val="000000"/>
                          </a:solidFill>
                          <a:latin typeface="Calibri"/>
                          <a:cs typeface="Calibri"/>
                        </a:rPr>
                        <a:t>AED 7,850.00 Per truck</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8357">
                <a:tc vMerge="1">
                  <a:txBody>
                    <a:bodyPr/>
                    <a:lstStyle/>
                    <a:p>
                      <a:endParaRPr lang="en-US"/>
                    </a:p>
                  </a:txBody>
                  <a:tcPr/>
                </a:tc>
                <a:tc>
                  <a:txBody>
                    <a:bodyPr/>
                    <a:lstStyle/>
                    <a:p>
                      <a:pPr algn="l" fontAlgn="ctr"/>
                      <a:r>
                        <a:rPr lang="en-US" sz="2000" b="0" i="0" u="none" strike="noStrike">
                          <a:solidFill>
                            <a:srgbClr val="000000"/>
                          </a:solidFill>
                          <a:latin typeface="Calibri"/>
                          <a:cs typeface="Calibri"/>
                        </a:rPr>
                        <a:t>(Transit time approx. 6-7 working days)</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378357">
                <a:tc vMerge="1">
                  <a:txBody>
                    <a:bodyPr/>
                    <a:lstStyle/>
                    <a:p>
                      <a:endParaRPr lang="en-US"/>
                    </a:p>
                  </a:txBody>
                  <a:tcPr/>
                </a:tc>
                <a:tc>
                  <a:txBody>
                    <a:bodyPr/>
                    <a:lstStyle/>
                    <a:p>
                      <a:pPr algn="l" fontAlgn="ctr"/>
                      <a:r>
                        <a:rPr lang="en-US" sz="2000" b="0" i="0" u="none" strike="noStrike" dirty="0">
                          <a:solidFill>
                            <a:srgbClr val="000000"/>
                          </a:solidFill>
                          <a:latin typeface="Calibri"/>
                          <a:cs typeface="Calibri"/>
                        </a:rPr>
                        <a:t>Trucking charges to Jeddah </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fontAlgn="ctr"/>
                      <a:r>
                        <a:rPr lang="en-US" sz="2000" b="0" i="0" u="none" strike="noStrike">
                          <a:solidFill>
                            <a:srgbClr val="000000"/>
                          </a:solidFill>
                          <a:latin typeface="Calibri"/>
                          <a:cs typeface="Calibri"/>
                        </a:rPr>
                        <a:t>AED 9,250.00 Per truck</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8357">
                <a:tc vMerge="1">
                  <a:txBody>
                    <a:bodyPr/>
                    <a:lstStyle/>
                    <a:p>
                      <a:endParaRPr lang="en-US"/>
                    </a:p>
                  </a:txBody>
                  <a:tcPr/>
                </a:tc>
                <a:tc>
                  <a:txBody>
                    <a:bodyPr/>
                    <a:lstStyle/>
                    <a:p>
                      <a:pPr algn="l" fontAlgn="ctr"/>
                      <a:r>
                        <a:rPr lang="en-US" sz="2000" b="0" i="0" u="none" strike="noStrike">
                          <a:solidFill>
                            <a:srgbClr val="000000"/>
                          </a:solidFill>
                          <a:latin typeface="Calibri"/>
                          <a:cs typeface="Calibri"/>
                        </a:rPr>
                        <a:t>(Transit time approx. 7-8 working days)</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r h="745249">
                <a:tc>
                  <a:txBody>
                    <a:bodyPr/>
                    <a:lstStyle/>
                    <a:p>
                      <a:pPr algn="ctr" fontAlgn="ctr"/>
                      <a:r>
                        <a:rPr lang="en-US" sz="2000" b="0" i="0" u="none" strike="noStrike">
                          <a:solidFill>
                            <a:srgbClr val="000000"/>
                          </a:solidFill>
                          <a:latin typeface="Calibri"/>
                          <a:cs typeface="Calibri"/>
                        </a:rPr>
                        <a:t>2</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000000"/>
                          </a:solidFill>
                          <a:latin typeface="Calibri"/>
                          <a:cs typeface="Calibri"/>
                        </a:rPr>
                        <a:t>Export customs declaration, Gate pass, Documentation, Seal</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000000"/>
                          </a:solidFill>
                          <a:latin typeface="Calibri"/>
                          <a:cs typeface="Calibri"/>
                        </a:rPr>
                        <a:t>AED 300.00 Per truck Per Set of Document </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93011">
                <a:tc>
                  <a:txBody>
                    <a:bodyPr/>
                    <a:lstStyle/>
                    <a:p>
                      <a:pPr algn="ctr" fontAlgn="ctr"/>
                      <a:r>
                        <a:rPr lang="en-US" sz="2000" b="0" i="0" u="none" strike="noStrike">
                          <a:solidFill>
                            <a:srgbClr val="000000"/>
                          </a:solidFill>
                          <a:latin typeface="Calibri"/>
                          <a:cs typeface="Calibri"/>
                        </a:rPr>
                        <a:t>3</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000000"/>
                          </a:solidFill>
                          <a:latin typeface="Calibri"/>
                          <a:cs typeface="Calibri"/>
                        </a:rPr>
                        <a:t>Transit insurance &amp; Chamber attestation</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000000"/>
                          </a:solidFill>
                          <a:latin typeface="Calibri"/>
                          <a:cs typeface="Calibri"/>
                        </a:rPr>
                        <a:t>Not included</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745249">
                <a:tc>
                  <a:txBody>
                    <a:bodyPr/>
                    <a:lstStyle/>
                    <a:p>
                      <a:pPr algn="ctr" fontAlgn="ctr"/>
                      <a:r>
                        <a:rPr lang="en-US" sz="2000" b="0" i="0" u="none" strike="noStrike">
                          <a:solidFill>
                            <a:srgbClr val="000000"/>
                          </a:solidFill>
                          <a:latin typeface="Calibri"/>
                          <a:cs typeface="Calibri"/>
                        </a:rPr>
                        <a:t>4</a:t>
                      </a:r>
                      <a:endParaRPr lang="en-US" sz="2000" b="0" i="0" u="none" strike="noStrike">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o-RO" sz="2000" b="0" i="0" u="none" strike="noStrike" dirty="0">
                          <a:solidFill>
                            <a:srgbClr val="000000"/>
                          </a:solidFill>
                          <a:latin typeface="Calibri"/>
                          <a:cs typeface="Calibri"/>
                        </a:rPr>
                        <a:t>All Official Charges like Customs Duty and Vat etc</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000000"/>
                          </a:solidFill>
                          <a:latin typeface="Calibri"/>
                          <a:cs typeface="Calibri"/>
                        </a:rPr>
                        <a:t>At cost</a:t>
                      </a:r>
                      <a:endParaRPr lang="en-US" sz="20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827BAEDF-2C94-5770-765E-D5ACDE5D9378}"/>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6228DC3-4C68-A7AA-2B75-76FC79AA0104}"/>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sp>
        <p:nvSpPr>
          <p:cNvPr id="6" name="TextBox 5"/>
          <p:cNvSpPr txBox="1"/>
          <p:nvPr/>
        </p:nvSpPr>
        <p:spPr>
          <a:xfrm>
            <a:off x="381000" y="6096000"/>
            <a:ext cx="11276012" cy="769441"/>
          </a:xfrm>
          <a:prstGeom prst="rect">
            <a:avLst/>
          </a:prstGeom>
          <a:noFill/>
        </p:spPr>
        <p:txBody>
          <a:bodyPr wrap="square" rtlCol="0">
            <a:spAutoFit/>
          </a:bodyPr>
          <a:lstStyle/>
          <a:p>
            <a:r>
              <a:rPr lang="en-US" sz="2000" b="1" dirty="0">
                <a:solidFill>
                  <a:srgbClr val="FF0000"/>
                </a:solidFill>
                <a:latin typeface="+mj-lt"/>
              </a:rPr>
              <a:t>* Inbound/Outbound  from/to GCC countries (except Qatar) would have to be referred to Freight Dept.</a:t>
            </a:r>
          </a:p>
          <a:p>
            <a:r>
              <a:rPr lang="en-US" sz="2000" b="1" dirty="0">
                <a:solidFill>
                  <a:srgbClr val="FF0000"/>
                </a:solidFill>
                <a:latin typeface="+mj-lt"/>
              </a:rPr>
              <a:t>** Rates shown in SAR</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8012" y="932688"/>
            <a:ext cx="11430000" cy="743712"/>
          </a:xfrm>
        </p:spPr>
        <p:txBody>
          <a:bodyPr anchor="ctr">
            <a:noAutofit/>
          </a:bodyPr>
          <a:lstStyle/>
          <a:p>
            <a:r>
              <a:rPr lang="en-US" sz="3200" b="1" dirty="0">
                <a:solidFill>
                  <a:srgbClr val="33309C"/>
                </a:solidFill>
              </a:rPr>
              <a:t>SM</a:t>
            </a:r>
            <a:r>
              <a:rPr lang="en-US" sz="3200" b="1" dirty="0">
                <a:solidFill>
                  <a:srgbClr val="F68426"/>
                </a:solidFill>
              </a:rPr>
              <a:t>SA</a:t>
            </a:r>
            <a:r>
              <a:rPr lang="en-US" sz="3200" b="1" dirty="0">
                <a:solidFill>
                  <a:srgbClr val="FF9933"/>
                </a:solidFill>
              </a:rPr>
              <a:t> </a:t>
            </a:r>
            <a:r>
              <a:rPr lang="en-US" sz="3200" b="1" dirty="0">
                <a:solidFill>
                  <a:schemeClr val="accent6">
                    <a:lumMod val="75000"/>
                  </a:schemeClr>
                </a:solidFill>
              </a:rPr>
              <a:t>Less than Truck Load Service from/to UAE &amp; GCC Countries</a:t>
            </a:r>
            <a:r>
              <a:rPr lang="en-US" sz="3200" b="1" dirty="0">
                <a:solidFill>
                  <a:srgbClr val="FF0000"/>
                </a:solidFill>
              </a:rPr>
              <a:t>*</a:t>
            </a:r>
            <a:r>
              <a:rPr lang="en-US" sz="3200" b="1" dirty="0">
                <a:solidFill>
                  <a:schemeClr val="accent6">
                    <a:lumMod val="75000"/>
                  </a:schemeClr>
                </a:solidFill>
              </a:rPr>
              <a:t> (LTL) Rates</a:t>
            </a:r>
            <a:endParaRPr lang="en-US" sz="3200" dirty="0">
              <a:solidFill>
                <a:srgbClr val="7030A0"/>
              </a:solidFill>
            </a:endParaRPr>
          </a:p>
        </p:txBody>
      </p:sp>
      <p:pic>
        <p:nvPicPr>
          <p:cNvPr id="109569" name="Picture 1"/>
          <p:cNvPicPr>
            <a:picLocks noChangeAspect="1" noChangeArrowheads="1"/>
          </p:cNvPicPr>
          <p:nvPr/>
        </p:nvPicPr>
        <p:blipFill>
          <a:blip r:embed="rId2" cstate="print"/>
          <a:srcRect/>
          <a:stretch>
            <a:fillRect/>
          </a:stretch>
        </p:blipFill>
        <p:spPr bwMode="auto">
          <a:xfrm>
            <a:off x="536673" y="1828800"/>
            <a:ext cx="10967939" cy="4267200"/>
          </a:xfrm>
          <a:prstGeom prst="rect">
            <a:avLst/>
          </a:prstGeom>
          <a:noFill/>
          <a:ln w="9525">
            <a:noFill/>
            <a:miter lim="800000"/>
            <a:headEnd/>
            <a:tailEnd/>
          </a:ln>
        </p:spPr>
      </p:pic>
      <p:sp>
        <p:nvSpPr>
          <p:cNvPr id="6" name="TextBox 5"/>
          <p:cNvSpPr txBox="1"/>
          <p:nvPr/>
        </p:nvSpPr>
        <p:spPr>
          <a:xfrm>
            <a:off x="381000" y="6096000"/>
            <a:ext cx="11199812" cy="769441"/>
          </a:xfrm>
          <a:prstGeom prst="rect">
            <a:avLst/>
          </a:prstGeom>
          <a:noFill/>
        </p:spPr>
        <p:txBody>
          <a:bodyPr wrap="square" rtlCol="0">
            <a:spAutoFit/>
          </a:bodyPr>
          <a:lstStyle/>
          <a:p>
            <a:r>
              <a:rPr lang="en-US" sz="2000" b="1" dirty="0">
                <a:solidFill>
                  <a:srgbClr val="FF0000"/>
                </a:solidFill>
                <a:latin typeface="+mj-lt"/>
              </a:rPr>
              <a:t>* Inbound/Outbound  from/to GCC countries (except Qatar) would have to be referred to Freight Dept.</a:t>
            </a:r>
          </a:p>
          <a:p>
            <a:r>
              <a:rPr lang="en-US" sz="2000" b="1" dirty="0">
                <a:solidFill>
                  <a:srgbClr val="FF0000"/>
                </a:solidFill>
                <a:latin typeface="+mj-lt"/>
              </a:rPr>
              <a:t>** Rates shown in SAR</a:t>
            </a:r>
          </a:p>
        </p:txBody>
      </p:sp>
      <p:sp>
        <p:nvSpPr>
          <p:cNvPr id="2" name="TextBox 1">
            <a:extLst>
              <a:ext uri="{FF2B5EF4-FFF2-40B4-BE49-F238E27FC236}">
                <a16:creationId xmlns:a16="http://schemas.microsoft.com/office/drawing/2014/main" id="{8F3C8971-4C74-A912-E051-1F79F95B170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DBEA7AC-145C-8340-E55F-CF3F57D1718A}"/>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9569"/>
                                        </p:tgtEl>
                                        <p:attrNameLst>
                                          <p:attrName>style.visibility</p:attrName>
                                        </p:attrNameLst>
                                      </p:cBhvr>
                                      <p:to>
                                        <p:strVal val="visible"/>
                                      </p:to>
                                    </p:set>
                                    <p:anim calcmode="lin" valueType="num">
                                      <p:cBhvr>
                                        <p:cTn id="12" dur="500" fill="hold"/>
                                        <p:tgtEl>
                                          <p:spTgt spid="109569"/>
                                        </p:tgtEl>
                                        <p:attrNameLst>
                                          <p:attrName>ppt_w</p:attrName>
                                        </p:attrNameLst>
                                      </p:cBhvr>
                                      <p:tavLst>
                                        <p:tav tm="0">
                                          <p:val>
                                            <p:fltVal val="0"/>
                                          </p:val>
                                        </p:tav>
                                        <p:tav tm="100000">
                                          <p:val>
                                            <p:strVal val="#ppt_w"/>
                                          </p:val>
                                        </p:tav>
                                      </p:tavLst>
                                    </p:anim>
                                    <p:anim calcmode="lin" valueType="num">
                                      <p:cBhvr>
                                        <p:cTn id="13" dur="500" fill="hold"/>
                                        <p:tgtEl>
                                          <p:spTgt spid="109569"/>
                                        </p:tgtEl>
                                        <p:attrNameLst>
                                          <p:attrName>ppt_h</p:attrName>
                                        </p:attrNameLst>
                                      </p:cBhvr>
                                      <p:tavLst>
                                        <p:tav tm="0">
                                          <p:val>
                                            <p:fltVal val="0"/>
                                          </p:val>
                                        </p:tav>
                                        <p:tav tm="100000">
                                          <p:val>
                                            <p:strVal val="#ppt_h"/>
                                          </p:val>
                                        </p:tav>
                                      </p:tavLst>
                                    </p:anim>
                                    <p:animEffect transition="in" filter="fade">
                                      <p:cBhvr>
                                        <p:cTn id="14" dur="500"/>
                                        <p:tgtEl>
                                          <p:spTgt spid="10956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2.gstatic.com/images?q=tbn:ANd9GcTUYP6gOVZBLvWgLryV5hsCdtlfw5jO1EBCsdEO9IfxW-7mX1cm"/>
          <p:cNvPicPr>
            <a:picLocks noChangeAspect="1" noChangeArrowheads="1"/>
          </p:cNvPicPr>
          <p:nvPr/>
        </p:nvPicPr>
        <p:blipFill>
          <a:blip r:embed="rId2" cstate="print"/>
          <a:srcRect/>
          <a:stretch>
            <a:fillRect/>
          </a:stretch>
        </p:blipFill>
        <p:spPr bwMode="auto">
          <a:xfrm>
            <a:off x="7789370" y="914400"/>
            <a:ext cx="4020042" cy="2006890"/>
          </a:xfrm>
          <a:prstGeom prst="rect">
            <a:avLst/>
          </a:prstGeom>
          <a:noFill/>
        </p:spPr>
      </p:pic>
      <p:sp>
        <p:nvSpPr>
          <p:cNvPr id="7" name="Content Placeholder 10"/>
          <p:cNvSpPr>
            <a:spLocks noGrp="1"/>
          </p:cNvSpPr>
          <p:nvPr>
            <p:ph sz="quarter" idx="13"/>
          </p:nvPr>
        </p:nvSpPr>
        <p:spPr>
          <a:xfrm>
            <a:off x="531812" y="1371600"/>
            <a:ext cx="7239000" cy="3429000"/>
          </a:xfrm>
        </p:spPr>
        <p:txBody>
          <a:bodyPr>
            <a:noAutofit/>
          </a:bodyPr>
          <a:lstStyle/>
          <a:p>
            <a:pPr marL="342900" lvl="0" indent="-342900">
              <a:buClr>
                <a:srgbClr val="002060"/>
              </a:buClr>
              <a:buSzPct val="120000"/>
              <a:buNone/>
              <a:defRPr/>
            </a:pPr>
            <a:r>
              <a:rPr lang="en-US" dirty="0">
                <a:solidFill>
                  <a:srgbClr val="7030A0"/>
                </a:solidFill>
                <a:latin typeface="+mj-lt"/>
              </a:rPr>
              <a:t>SMSA Freight is designed for </a:t>
            </a:r>
            <a:r>
              <a:rPr lang="en-US" b="1" u="sng" dirty="0">
                <a:solidFill>
                  <a:srgbClr val="FF0000"/>
                </a:solidFill>
                <a:latin typeface="+mj-lt"/>
              </a:rPr>
              <a:t>heavy weight/deferred shipments</a:t>
            </a:r>
            <a:r>
              <a:rPr lang="en-US" dirty="0">
                <a:solidFill>
                  <a:srgbClr val="FF0000"/>
                </a:solidFill>
                <a:latin typeface="+mj-lt"/>
              </a:rPr>
              <a:t>* </a:t>
            </a:r>
            <a:r>
              <a:rPr lang="en-US" dirty="0">
                <a:solidFill>
                  <a:srgbClr val="7030A0"/>
                </a:solidFill>
                <a:latin typeface="+mj-lt"/>
              </a:rPr>
              <a:t>to and from other countries around the world. It provides the following services for personal effects:</a:t>
            </a:r>
          </a:p>
          <a:p>
            <a:pPr marL="342900" lvl="0" indent="-342900">
              <a:buClr>
                <a:srgbClr val="002060"/>
              </a:buClr>
              <a:buSzPct val="120000"/>
              <a:buNone/>
              <a:defRPr/>
            </a:pPr>
            <a:endParaRPr lang="en-US" u="sng" dirty="0">
              <a:solidFill>
                <a:srgbClr val="7030A0"/>
              </a:solidFill>
              <a:latin typeface="+mj-lt"/>
            </a:endParaRPr>
          </a:p>
          <a:p>
            <a:pPr marL="342900" lvl="0" indent="-342900">
              <a:buClr>
                <a:srgbClr val="002060"/>
              </a:buClr>
              <a:buSzPct val="120000"/>
              <a:buFont typeface="Arial" pitchFamily="34" charset="0"/>
              <a:buChar char="•"/>
              <a:defRPr/>
            </a:pPr>
            <a:r>
              <a:rPr lang="en-US" dirty="0">
                <a:solidFill>
                  <a:srgbClr val="7030A0"/>
                </a:solidFill>
                <a:latin typeface="+mj-lt"/>
              </a:rPr>
              <a:t>Export packing &amp; crating</a:t>
            </a:r>
          </a:p>
          <a:p>
            <a:pPr marL="342900" lvl="0" indent="-342900">
              <a:buClr>
                <a:srgbClr val="002060"/>
              </a:buClr>
              <a:buSzPct val="120000"/>
              <a:buFont typeface="Arial" pitchFamily="34" charset="0"/>
              <a:buChar char="•"/>
              <a:defRPr/>
            </a:pPr>
            <a:r>
              <a:rPr lang="en-US" dirty="0">
                <a:solidFill>
                  <a:srgbClr val="7030A0"/>
                </a:solidFill>
                <a:latin typeface="+mj-lt"/>
              </a:rPr>
              <a:t>Pick-up and domestic inland freight</a:t>
            </a:r>
          </a:p>
          <a:p>
            <a:pPr marL="342900" lvl="0" indent="-342900">
              <a:buClr>
                <a:srgbClr val="002060"/>
              </a:buClr>
              <a:buSzPct val="120000"/>
              <a:buFont typeface="Arial" pitchFamily="34" charset="0"/>
              <a:buChar char="•"/>
              <a:defRPr/>
            </a:pPr>
            <a:r>
              <a:rPr lang="en-US" dirty="0">
                <a:solidFill>
                  <a:srgbClr val="7030A0"/>
                </a:solidFill>
                <a:latin typeface="+mj-lt"/>
              </a:rPr>
              <a:t>Storage &amp; warehousing</a:t>
            </a:r>
          </a:p>
          <a:p>
            <a:pPr marL="342900" lvl="0" indent="-342900">
              <a:buClr>
                <a:srgbClr val="002060"/>
              </a:buClr>
              <a:buSzPct val="120000"/>
              <a:buFont typeface="Arial" pitchFamily="34" charset="0"/>
              <a:buChar char="•"/>
              <a:defRPr/>
            </a:pPr>
            <a:r>
              <a:rPr lang="en-US" dirty="0">
                <a:solidFill>
                  <a:srgbClr val="7030A0"/>
                </a:solidFill>
                <a:latin typeface="+mj-lt"/>
              </a:rPr>
              <a:t>Air &amp; ocean freight</a:t>
            </a:r>
          </a:p>
          <a:p>
            <a:pPr marL="342900" lvl="0" indent="-342900">
              <a:buClr>
                <a:srgbClr val="002060"/>
              </a:buClr>
              <a:buSzPct val="120000"/>
              <a:buFont typeface="Arial" pitchFamily="34" charset="0"/>
              <a:buChar char="•"/>
              <a:defRPr/>
            </a:pPr>
            <a:r>
              <a:rPr lang="en-US" dirty="0">
                <a:solidFill>
                  <a:srgbClr val="7030A0"/>
                </a:solidFill>
                <a:latin typeface="+mj-lt"/>
              </a:rPr>
              <a:t>Customs clearance</a:t>
            </a:r>
          </a:p>
          <a:p>
            <a:pPr marL="342900" lvl="0" indent="-342900">
              <a:buClr>
                <a:srgbClr val="002060"/>
              </a:buClr>
              <a:buSzPct val="120000"/>
              <a:buFont typeface="Arial" pitchFamily="34" charset="0"/>
              <a:buChar char="•"/>
              <a:defRPr/>
            </a:pPr>
            <a:r>
              <a:rPr lang="en-US" dirty="0">
                <a:solidFill>
                  <a:srgbClr val="7030A0"/>
                </a:solidFill>
                <a:latin typeface="+mj-lt"/>
              </a:rPr>
              <a:t>Door-to-Door service</a:t>
            </a:r>
          </a:p>
          <a:p>
            <a:pPr marL="342900" lvl="0" indent="-342900">
              <a:buClr>
                <a:srgbClr val="002060"/>
              </a:buClr>
              <a:buSzPct val="120000"/>
              <a:buNone/>
              <a:defRPr/>
            </a:pPr>
            <a:r>
              <a:rPr lang="en-US" sz="2000" b="1" i="1" dirty="0">
                <a:solidFill>
                  <a:srgbClr val="FF0000"/>
                </a:solidFill>
                <a:latin typeface="+mj-lt"/>
              </a:rPr>
              <a:t>* Refer all requests/inquiries to </a:t>
            </a:r>
          </a:p>
          <a:p>
            <a:pPr marL="342900" lvl="0" indent="-342900">
              <a:buClr>
                <a:srgbClr val="002060"/>
              </a:buClr>
              <a:buSzPct val="120000"/>
              <a:buNone/>
              <a:defRPr/>
            </a:pPr>
            <a:r>
              <a:rPr lang="en-US" sz="2000" b="1" i="1" dirty="0">
                <a:solidFill>
                  <a:srgbClr val="FF0000"/>
                </a:solidFill>
                <a:latin typeface="+mj-lt"/>
              </a:rPr>
              <a:t>Freight Dept.</a:t>
            </a:r>
          </a:p>
          <a:p>
            <a:endParaRPr lang="en-US" dirty="0">
              <a:latin typeface="+mj-lt"/>
            </a:endParaRPr>
          </a:p>
        </p:txBody>
      </p:sp>
      <p:sp>
        <p:nvSpPr>
          <p:cNvPr id="5" name="Title 1"/>
          <p:cNvSpPr>
            <a:spLocks noGrp="1"/>
          </p:cNvSpPr>
          <p:nvPr>
            <p:ph type="title"/>
          </p:nvPr>
        </p:nvSpPr>
        <p:spPr>
          <a:xfrm>
            <a:off x="608012" y="685800"/>
            <a:ext cx="11430000" cy="743712"/>
          </a:xfrm>
        </p:spPr>
        <p:txBody>
          <a:bodyPr anchor="ctr">
            <a:noAutofit/>
          </a:bodyPr>
          <a:lstStyle/>
          <a:p>
            <a:r>
              <a:rPr lang="en-US" sz="4000" b="1" dirty="0">
                <a:solidFill>
                  <a:srgbClr val="33309C"/>
                </a:solidFill>
              </a:rPr>
              <a:t>SM</a:t>
            </a:r>
            <a:r>
              <a:rPr lang="en-US" sz="4000" b="1" dirty="0">
                <a:solidFill>
                  <a:srgbClr val="F68426"/>
                </a:solidFill>
              </a:rPr>
              <a:t>SA</a:t>
            </a:r>
            <a:r>
              <a:rPr lang="en-US" sz="4000" b="1" dirty="0">
                <a:solidFill>
                  <a:srgbClr val="FF9933"/>
                </a:solidFill>
              </a:rPr>
              <a:t> </a:t>
            </a:r>
            <a:r>
              <a:rPr lang="en-US" sz="4000" b="1" dirty="0">
                <a:solidFill>
                  <a:schemeClr val="accent6">
                    <a:lumMod val="75000"/>
                  </a:schemeClr>
                </a:solidFill>
              </a:rPr>
              <a:t>Freight Service</a:t>
            </a:r>
            <a:endParaRPr lang="en-US" sz="4000" dirty="0">
              <a:solidFill>
                <a:srgbClr val="7030A0"/>
              </a:solidFill>
            </a:endParaRPr>
          </a:p>
        </p:txBody>
      </p:sp>
      <p:pic>
        <p:nvPicPr>
          <p:cNvPr id="77825" name="Picture 1" descr="D:\Documents\2018 Projects\ISO 10015\Training Materials Revised\SGO\Pics\SMSA Freight 1.jpg"/>
          <p:cNvPicPr>
            <a:picLocks noChangeAspect="1" noChangeArrowheads="1"/>
          </p:cNvPicPr>
          <p:nvPr/>
        </p:nvPicPr>
        <p:blipFill>
          <a:blip r:embed="rId3" cstate="print"/>
          <a:srcRect/>
          <a:stretch>
            <a:fillRect/>
          </a:stretch>
        </p:blipFill>
        <p:spPr bwMode="auto">
          <a:xfrm>
            <a:off x="6323012" y="2895600"/>
            <a:ext cx="3048000" cy="1941609"/>
          </a:xfrm>
          <a:prstGeom prst="rect">
            <a:avLst/>
          </a:prstGeom>
          <a:noFill/>
        </p:spPr>
      </p:pic>
      <p:sp>
        <p:nvSpPr>
          <p:cNvPr id="2" name="TextBox 1">
            <a:extLst>
              <a:ext uri="{FF2B5EF4-FFF2-40B4-BE49-F238E27FC236}">
                <a16:creationId xmlns:a16="http://schemas.microsoft.com/office/drawing/2014/main" id="{32E9A038-CB22-13BA-A05F-BE0A5BC80B6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DE8F966C-CF57-E924-70DB-7CC8E1726E03}"/>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77827" name="Picture 3"/>
          <p:cNvPicPr>
            <a:picLocks noChangeAspect="1" noChangeArrowheads="1"/>
          </p:cNvPicPr>
          <p:nvPr/>
        </p:nvPicPr>
        <p:blipFill>
          <a:blip r:embed="rId5" cstate="print"/>
          <a:srcRect/>
          <a:stretch>
            <a:fillRect/>
          </a:stretch>
        </p:blipFill>
        <p:spPr bwMode="auto">
          <a:xfrm>
            <a:off x="4875212" y="4953000"/>
            <a:ext cx="6038850" cy="183832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fade">
                                      <p:cBhvr>
                                        <p:cTn id="43" dur="500"/>
                                        <p:tgtEl>
                                          <p:spTgt spid="7">
                                            <p:txEl>
                                              <p:pRg st="9" end="9"/>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77825"/>
                                        </p:tgtEl>
                                        <p:attrNameLst>
                                          <p:attrName>style.visibility</p:attrName>
                                        </p:attrNameLst>
                                      </p:cBhvr>
                                      <p:to>
                                        <p:strVal val="visible"/>
                                      </p:to>
                                    </p:set>
                                    <p:anim calcmode="lin" valueType="num">
                                      <p:cBhvr>
                                        <p:cTn id="46" dur="500" fill="hold"/>
                                        <p:tgtEl>
                                          <p:spTgt spid="77825"/>
                                        </p:tgtEl>
                                        <p:attrNameLst>
                                          <p:attrName>ppt_w</p:attrName>
                                        </p:attrNameLst>
                                      </p:cBhvr>
                                      <p:tavLst>
                                        <p:tav tm="0">
                                          <p:val>
                                            <p:fltVal val="0"/>
                                          </p:val>
                                        </p:tav>
                                        <p:tav tm="100000">
                                          <p:val>
                                            <p:strVal val="#ppt_w"/>
                                          </p:val>
                                        </p:tav>
                                      </p:tavLst>
                                    </p:anim>
                                    <p:anim calcmode="lin" valueType="num">
                                      <p:cBhvr>
                                        <p:cTn id="47" dur="500" fill="hold"/>
                                        <p:tgtEl>
                                          <p:spTgt spid="77825"/>
                                        </p:tgtEl>
                                        <p:attrNameLst>
                                          <p:attrName>ppt_h</p:attrName>
                                        </p:attrNameLst>
                                      </p:cBhvr>
                                      <p:tavLst>
                                        <p:tav tm="0">
                                          <p:val>
                                            <p:fltVal val="0"/>
                                          </p:val>
                                        </p:tav>
                                        <p:tav tm="100000">
                                          <p:val>
                                            <p:strVal val="#ppt_h"/>
                                          </p:val>
                                        </p:tav>
                                      </p:tavLst>
                                    </p:anim>
                                    <p:animEffect transition="in" filter="fade">
                                      <p:cBhvr>
                                        <p:cTn id="48" dur="500"/>
                                        <p:tgtEl>
                                          <p:spTgt spid="77825"/>
                                        </p:tgtEl>
                                      </p:cBhvr>
                                    </p:animEffect>
                                  </p:childTnLst>
                                </p:cTn>
                              </p:par>
                              <p:par>
                                <p:cTn id="49" presetID="53" presetClass="entr" presetSubtype="0" fill="hold" nodeType="withEffect">
                                  <p:stCondLst>
                                    <p:cond delay="0"/>
                                  </p:stCondLst>
                                  <p:childTnLst>
                                    <p:set>
                                      <p:cBhvr>
                                        <p:cTn id="50" dur="1" fill="hold">
                                          <p:stCondLst>
                                            <p:cond delay="0"/>
                                          </p:stCondLst>
                                        </p:cTn>
                                        <p:tgtEl>
                                          <p:spTgt spid="77827"/>
                                        </p:tgtEl>
                                        <p:attrNameLst>
                                          <p:attrName>style.visibility</p:attrName>
                                        </p:attrNameLst>
                                      </p:cBhvr>
                                      <p:to>
                                        <p:strVal val="visible"/>
                                      </p:to>
                                    </p:set>
                                    <p:anim calcmode="lin" valueType="num">
                                      <p:cBhvr>
                                        <p:cTn id="51" dur="500" fill="hold"/>
                                        <p:tgtEl>
                                          <p:spTgt spid="77827"/>
                                        </p:tgtEl>
                                        <p:attrNameLst>
                                          <p:attrName>ppt_w</p:attrName>
                                        </p:attrNameLst>
                                      </p:cBhvr>
                                      <p:tavLst>
                                        <p:tav tm="0">
                                          <p:val>
                                            <p:fltVal val="0"/>
                                          </p:val>
                                        </p:tav>
                                        <p:tav tm="100000">
                                          <p:val>
                                            <p:strVal val="#ppt_w"/>
                                          </p:val>
                                        </p:tav>
                                      </p:tavLst>
                                    </p:anim>
                                    <p:anim calcmode="lin" valueType="num">
                                      <p:cBhvr>
                                        <p:cTn id="52" dur="500" fill="hold"/>
                                        <p:tgtEl>
                                          <p:spTgt spid="77827"/>
                                        </p:tgtEl>
                                        <p:attrNameLst>
                                          <p:attrName>ppt_h</p:attrName>
                                        </p:attrNameLst>
                                      </p:cBhvr>
                                      <p:tavLst>
                                        <p:tav tm="0">
                                          <p:val>
                                            <p:fltVal val="0"/>
                                          </p:val>
                                        </p:tav>
                                        <p:tav tm="100000">
                                          <p:val>
                                            <p:strVal val="#ppt_h"/>
                                          </p:val>
                                        </p:tav>
                                      </p:tavLst>
                                    </p:anim>
                                    <p:animEffect transition="in" filter="fade">
                                      <p:cBhvr>
                                        <p:cTn id="53"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04720" y="1828800"/>
            <a:ext cx="5891266" cy="4800600"/>
          </a:xfrm>
        </p:spPr>
        <p:txBody>
          <a:bodyPr>
            <a:noAutofit/>
          </a:bodyPr>
          <a:lstStyle/>
          <a:p>
            <a:r>
              <a:rPr lang="en-US" b="1" dirty="0">
                <a:solidFill>
                  <a:srgbClr val="FF9933"/>
                </a:solidFill>
              </a:rPr>
              <a:t>Air Cargo Services</a:t>
            </a:r>
          </a:p>
          <a:p>
            <a:pPr lvl="1" fontAlgn="base"/>
            <a:r>
              <a:rPr lang="en-US" sz="2400" dirty="0"/>
              <a:t>Door-to-Door</a:t>
            </a:r>
          </a:p>
          <a:p>
            <a:pPr lvl="1" fontAlgn="base"/>
            <a:r>
              <a:rPr lang="en-US" sz="2400" dirty="0"/>
              <a:t>Airport-to-Airport</a:t>
            </a:r>
          </a:p>
          <a:p>
            <a:pPr lvl="1" fontAlgn="base"/>
            <a:r>
              <a:rPr lang="en-US" sz="2400" dirty="0"/>
              <a:t>Door-to-Airport</a:t>
            </a:r>
          </a:p>
          <a:p>
            <a:pPr defTabSz="1088267">
              <a:defRPr/>
            </a:pPr>
            <a:r>
              <a:rPr lang="en-US" b="1" dirty="0">
                <a:solidFill>
                  <a:srgbClr val="FF9933"/>
                </a:solidFill>
              </a:rPr>
              <a:t>Land Cargo Handling </a:t>
            </a:r>
          </a:p>
          <a:p>
            <a:pPr lvl="1" defTabSz="1088267">
              <a:defRPr/>
            </a:pPr>
            <a:r>
              <a:rPr lang="en-US" sz="2400" dirty="0"/>
              <a:t>Door-to-Door</a:t>
            </a:r>
          </a:p>
          <a:p>
            <a:pPr lvl="1" defTabSz="1088267">
              <a:defRPr/>
            </a:pPr>
            <a:r>
              <a:rPr lang="en-US" sz="2400" dirty="0"/>
              <a:t>Less-than Truck Load (LTL)</a:t>
            </a:r>
          </a:p>
          <a:p>
            <a:pPr lvl="1" defTabSz="1088267">
              <a:defRPr/>
            </a:pPr>
            <a:r>
              <a:rPr lang="en-US" sz="2400" dirty="0"/>
              <a:t>Full Truck Load (FTL)</a:t>
            </a:r>
          </a:p>
          <a:p>
            <a:pPr lvl="1" defTabSz="1088267">
              <a:defRPr/>
            </a:pPr>
            <a:r>
              <a:rPr lang="en-US" sz="2400" dirty="0"/>
              <a:t>Expedited Service</a:t>
            </a:r>
          </a:p>
          <a:p>
            <a:pPr marL="342900" lvl="0" indent="-342900">
              <a:buClr>
                <a:srgbClr val="002060"/>
              </a:buClr>
              <a:buSzPct val="120000"/>
              <a:buNone/>
              <a:defRPr/>
            </a:pPr>
            <a:r>
              <a:rPr lang="en-US" sz="2000" b="1" i="1" dirty="0">
                <a:solidFill>
                  <a:srgbClr val="FF0000"/>
                </a:solidFill>
              </a:rPr>
              <a:t>* Refer all requests/inquiries to </a:t>
            </a:r>
          </a:p>
          <a:p>
            <a:pPr marL="342900" lvl="0" indent="-342900">
              <a:buClr>
                <a:srgbClr val="002060"/>
              </a:buClr>
              <a:buSzPct val="120000"/>
              <a:buNone/>
              <a:defRPr/>
            </a:pPr>
            <a:r>
              <a:rPr lang="en-US" sz="2000" b="1" i="1" dirty="0">
                <a:solidFill>
                  <a:srgbClr val="FF0000"/>
                </a:solidFill>
              </a:rPr>
              <a:t>Freight Dept.</a:t>
            </a:r>
          </a:p>
          <a:p>
            <a:pPr lvl="1" defTabSz="1088267">
              <a:buNone/>
              <a:defRPr/>
            </a:pPr>
            <a:endParaRPr lang="en-US" sz="2400" dirty="0"/>
          </a:p>
          <a:p>
            <a:pPr lvl="1" fontAlgn="base"/>
            <a:endParaRPr lang="en-US" sz="2400" dirty="0"/>
          </a:p>
        </p:txBody>
      </p:sp>
      <p:sp>
        <p:nvSpPr>
          <p:cNvPr id="9" name="Content Placeholder 4"/>
          <p:cNvSpPr txBox="1">
            <a:spLocks/>
          </p:cNvSpPr>
          <p:nvPr/>
        </p:nvSpPr>
        <p:spPr>
          <a:xfrm>
            <a:off x="6297559" y="3276600"/>
            <a:ext cx="5891266" cy="3200400"/>
          </a:xfrm>
          <a:prstGeom prst="rect">
            <a:avLst/>
          </a:prstGeom>
        </p:spPr>
        <p:txBody>
          <a:bodyPr vert="horz" lIns="108827" tIns="54413" rIns="108827" bIns="54413" rtlCol="0">
            <a:normAutofit/>
          </a:bodyPr>
          <a:lstStyle/>
          <a:p>
            <a:pPr marL="408100" indent="-408100" defTabSz="1088267" eaLnBrk="1" fontAlgn="auto" hangingPunct="1">
              <a:spcAft>
                <a:spcPts val="0"/>
              </a:spcAft>
              <a:buClr>
                <a:srgbClr val="002060"/>
              </a:buClr>
              <a:buSzPct val="120000"/>
              <a:buFont typeface="Wingdings" pitchFamily="2" charset="2"/>
              <a:buChar char="Ø"/>
              <a:defRPr/>
            </a:pPr>
            <a:endParaRPr lang="en-US" sz="2400" i="0" dirty="0">
              <a:solidFill>
                <a:srgbClr val="002060"/>
              </a:solidFill>
              <a:latin typeface="+mn-lt"/>
              <a:cs typeface="+mn-cs"/>
            </a:endParaRPr>
          </a:p>
        </p:txBody>
      </p:sp>
      <p:sp>
        <p:nvSpPr>
          <p:cNvPr id="7" name="Content Placeholder 4"/>
          <p:cNvSpPr txBox="1">
            <a:spLocks/>
          </p:cNvSpPr>
          <p:nvPr/>
        </p:nvSpPr>
        <p:spPr>
          <a:xfrm>
            <a:off x="5891265" y="3581400"/>
            <a:ext cx="5891266" cy="2895600"/>
          </a:xfrm>
          <a:prstGeom prst="rect">
            <a:avLst/>
          </a:prstGeom>
        </p:spPr>
        <p:txBody>
          <a:bodyPr vert="horz" lIns="108827" tIns="54413" rIns="108827" bIns="54413">
            <a:normAutofit/>
          </a:bodyPr>
          <a:lstStyle/>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408100" indent="-408100" eaLnBrk="1" fontAlgn="auto" hangingPunct="1">
              <a:spcAft>
                <a:spcPts val="0"/>
              </a:spcAft>
              <a:buClr>
                <a:srgbClr val="002060"/>
              </a:buClr>
              <a:buSzPct val="120000"/>
              <a:buFont typeface="Wingdings" pitchFamily="2" charset="2"/>
              <a:buChar char="Ø"/>
              <a:defRPr/>
            </a:pPr>
            <a:endParaRPr lang="en-US" i="0" dirty="0">
              <a:solidFill>
                <a:srgbClr val="7030A0"/>
              </a:solidFill>
            </a:endParaRPr>
          </a:p>
        </p:txBody>
      </p:sp>
      <p:sp>
        <p:nvSpPr>
          <p:cNvPr id="8" name="Content Placeholder 4"/>
          <p:cNvSpPr txBox="1">
            <a:spLocks/>
          </p:cNvSpPr>
          <p:nvPr/>
        </p:nvSpPr>
        <p:spPr>
          <a:xfrm>
            <a:off x="989012" y="4038600"/>
            <a:ext cx="5891266" cy="4419600"/>
          </a:xfrm>
          <a:prstGeom prst="rect">
            <a:avLst/>
          </a:prstGeom>
        </p:spPr>
        <p:txBody>
          <a:bodyPr vert="horz" lIns="108827" tIns="54413" rIns="108827" bIns="54413">
            <a:noAutofit/>
          </a:bodyPr>
          <a:lstStyle/>
          <a:p>
            <a:pPr marL="326480" indent="-326480" defTabSz="1088267" eaLnBrk="1" fontAlgn="auto" hangingPunct="1">
              <a:spcAft>
                <a:spcPts val="0"/>
              </a:spcAft>
              <a:buClr>
                <a:schemeClr val="accent3"/>
              </a:buClr>
              <a:buSzPct val="95000"/>
              <a:buFont typeface="Wingdings 2"/>
              <a:buChar char=""/>
              <a:defRPr/>
            </a:pPr>
            <a:endParaRPr lang="en-US" sz="2400" i="0" dirty="0">
              <a:latin typeface="Arial" pitchFamily="34" charset="0"/>
              <a:cs typeface="Arial" pitchFamily="34" charset="0"/>
            </a:endParaRPr>
          </a:p>
        </p:txBody>
      </p:sp>
      <p:sp>
        <p:nvSpPr>
          <p:cNvPr id="11" name="Title 1"/>
          <p:cNvSpPr>
            <a:spLocks noGrp="1"/>
          </p:cNvSpPr>
          <p:nvPr>
            <p:ph type="title"/>
          </p:nvPr>
        </p:nvSpPr>
        <p:spPr>
          <a:xfrm>
            <a:off x="531812" y="838200"/>
            <a:ext cx="11430000" cy="743712"/>
          </a:xfrm>
        </p:spPr>
        <p:txBody>
          <a:bodyPr anchor="ctr">
            <a:noAutofit/>
          </a:bodyPr>
          <a:lstStyle/>
          <a:p>
            <a:r>
              <a:rPr lang="en-US" sz="4000" b="1" dirty="0">
                <a:solidFill>
                  <a:srgbClr val="33309C"/>
                </a:solidFill>
              </a:rPr>
              <a:t>SM</a:t>
            </a:r>
            <a:r>
              <a:rPr lang="en-US" sz="4000" b="1" dirty="0">
                <a:solidFill>
                  <a:srgbClr val="F68426"/>
                </a:solidFill>
              </a:rPr>
              <a:t>SA</a:t>
            </a:r>
            <a:r>
              <a:rPr lang="en-US" sz="4000" b="1" dirty="0">
                <a:solidFill>
                  <a:srgbClr val="FF9933"/>
                </a:solidFill>
              </a:rPr>
              <a:t> </a:t>
            </a:r>
            <a:r>
              <a:rPr lang="en-US" sz="4000" b="1" dirty="0">
                <a:solidFill>
                  <a:schemeClr val="accent6">
                    <a:lumMod val="75000"/>
                  </a:schemeClr>
                </a:solidFill>
              </a:rPr>
              <a:t>Freight Service</a:t>
            </a:r>
            <a:endParaRPr lang="en-US" sz="4000" dirty="0">
              <a:solidFill>
                <a:srgbClr val="7030A0"/>
              </a:solidFill>
            </a:endParaRPr>
          </a:p>
        </p:txBody>
      </p:sp>
      <p:sp>
        <p:nvSpPr>
          <p:cNvPr id="12" name="Content Placeholder 4"/>
          <p:cNvSpPr txBox="1">
            <a:spLocks/>
          </p:cNvSpPr>
          <p:nvPr/>
        </p:nvSpPr>
        <p:spPr>
          <a:xfrm>
            <a:off x="4951412" y="762000"/>
            <a:ext cx="4953000" cy="4800600"/>
          </a:xfrm>
          <a:prstGeom prst="rect">
            <a:avLst/>
          </a:prstGeom>
        </p:spPr>
        <p:txBody>
          <a:bodyPr vert="horz" lIns="108827" tIns="54413" rIns="108827" bIns="54413">
            <a:noAutofit/>
          </a:bodyPr>
          <a:lstStyle/>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400" b="1" i="0" u="none" strike="noStrike" kern="1200" cap="none" spc="0" normalizeH="0" baseline="0" noProof="0" dirty="0">
                <a:ln>
                  <a:noFill/>
                </a:ln>
                <a:solidFill>
                  <a:srgbClr val="FF9933"/>
                </a:solidFill>
                <a:effectLst/>
                <a:uLnTx/>
                <a:uFillTx/>
                <a:latin typeface="Arial" pitchFamily="34" charset="0"/>
                <a:ea typeface="+mn-ea"/>
                <a:cs typeface="Arial" pitchFamily="34" charset="0"/>
              </a:rPr>
              <a:t>Sea Cargo Service</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FCL (Full Container Load)</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LCL (Less-than-Container Load)</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Non-Containerized Cargo &amp; Oversize Loads</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Ro-Ro (Roll-on/Roll-off)</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Port-to-Port</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Door to Port</a:t>
            </a:r>
          </a:p>
          <a:p>
            <a:pPr marL="761787" marR="0" lvl="1" indent="-293832" algn="l" defTabSz="914400" rtl="0" eaLnBrk="1" fontAlgn="base"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Door-to-Door</a:t>
            </a:r>
          </a:p>
          <a:p>
            <a:pPr marL="326480" marR="0" lvl="0" indent="-32648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76802" name="Picture 2" descr="D:\Documents\2018 Projects\ISO 10015\Training Materials Revised\SGO\Pics\Air Sea Freight 2.jpg"/>
          <p:cNvPicPr>
            <a:picLocks noChangeAspect="1" noChangeArrowheads="1"/>
          </p:cNvPicPr>
          <p:nvPr/>
        </p:nvPicPr>
        <p:blipFill>
          <a:blip r:embed="rId2" cstate="print"/>
          <a:srcRect/>
          <a:stretch>
            <a:fillRect/>
          </a:stretch>
        </p:blipFill>
        <p:spPr bwMode="auto">
          <a:xfrm>
            <a:off x="9619427" y="1524000"/>
            <a:ext cx="2418585" cy="2981325"/>
          </a:xfrm>
          <a:prstGeom prst="rect">
            <a:avLst/>
          </a:prstGeom>
          <a:noFill/>
        </p:spPr>
      </p:pic>
      <p:sp>
        <p:nvSpPr>
          <p:cNvPr id="2" name="TextBox 1">
            <a:extLst>
              <a:ext uri="{FF2B5EF4-FFF2-40B4-BE49-F238E27FC236}">
                <a16:creationId xmlns:a16="http://schemas.microsoft.com/office/drawing/2014/main" id="{43DE5B43-3402-D760-2D65-BD961554A5B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DDFC091D-D04A-082E-0C49-6D61C66FAEC0}"/>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76801" name="Picture 1" descr="D:\Documents\2018 Projects\ISO 10015\Training Materials Revised\SGO\Pics\Air Sea Freight.jpg"/>
          <p:cNvPicPr>
            <a:picLocks noChangeAspect="1" noChangeArrowheads="1"/>
          </p:cNvPicPr>
          <p:nvPr/>
        </p:nvPicPr>
        <p:blipFill>
          <a:blip r:embed="rId4" cstate="print"/>
          <a:srcRect/>
          <a:stretch>
            <a:fillRect/>
          </a:stretch>
        </p:blipFill>
        <p:spPr bwMode="auto">
          <a:xfrm>
            <a:off x="4503535" y="5005388"/>
            <a:ext cx="6543877" cy="177641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par>
                                <p:cTn id="8" presetID="53" presetClass="entr" presetSubtype="0" fill="hold" nodeType="withEffect">
                                  <p:stCondLst>
                                    <p:cond delay="0"/>
                                  </p:stCondLst>
                                  <p:childTnLst>
                                    <p:set>
                                      <p:cBhvr>
                                        <p:cTn id="9" dur="1" fill="hold">
                                          <p:stCondLst>
                                            <p:cond delay="0"/>
                                          </p:stCondLst>
                                        </p:cTn>
                                        <p:tgtEl>
                                          <p:spTgt spid="76801"/>
                                        </p:tgtEl>
                                        <p:attrNameLst>
                                          <p:attrName>style.visibility</p:attrName>
                                        </p:attrNameLst>
                                      </p:cBhvr>
                                      <p:to>
                                        <p:strVal val="visible"/>
                                      </p:to>
                                    </p:set>
                                    <p:anim calcmode="lin" valueType="num">
                                      <p:cBhvr>
                                        <p:cTn id="10" dur="500" fill="hold"/>
                                        <p:tgtEl>
                                          <p:spTgt spid="76801"/>
                                        </p:tgtEl>
                                        <p:attrNameLst>
                                          <p:attrName>ppt_w</p:attrName>
                                        </p:attrNameLst>
                                      </p:cBhvr>
                                      <p:tavLst>
                                        <p:tav tm="0">
                                          <p:val>
                                            <p:fltVal val="0"/>
                                          </p:val>
                                        </p:tav>
                                        <p:tav tm="100000">
                                          <p:val>
                                            <p:strVal val="#ppt_w"/>
                                          </p:val>
                                        </p:tav>
                                      </p:tavLst>
                                    </p:anim>
                                    <p:anim calcmode="lin" valueType="num">
                                      <p:cBhvr>
                                        <p:cTn id="11" dur="500" fill="hold"/>
                                        <p:tgtEl>
                                          <p:spTgt spid="76801"/>
                                        </p:tgtEl>
                                        <p:attrNameLst>
                                          <p:attrName>ppt_h</p:attrName>
                                        </p:attrNameLst>
                                      </p:cBhvr>
                                      <p:tavLst>
                                        <p:tav tm="0">
                                          <p:val>
                                            <p:fltVal val="0"/>
                                          </p:val>
                                        </p:tav>
                                        <p:tav tm="100000">
                                          <p:val>
                                            <p:strVal val="#ppt_h"/>
                                          </p:val>
                                        </p:tav>
                                      </p:tavLst>
                                    </p:anim>
                                    <p:animEffect transition="in" filter="fade">
                                      <p:cBhvr>
                                        <p:cTn id="12" dur="500"/>
                                        <p:tgtEl>
                                          <p:spTgt spid="768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5">
                                            <p:txEl>
                                              <p:pRg st="5" end="5"/>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p:cTn id="4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5">
                                            <p:txEl>
                                              <p:pRg st="6" end="6"/>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 calcmode="lin" valueType="num">
                                      <p:cBhvr>
                                        <p:cTn id="4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5">
                                            <p:txEl>
                                              <p:pRg st="7" end="7"/>
                                            </p:txEl>
                                          </p:spTgt>
                                        </p:tgtEl>
                                      </p:cBhvr>
                                    </p:animEffect>
                                  </p:childTnLst>
                                </p:cTn>
                              </p:par>
                              <p:par>
                                <p:cTn id="49" presetID="53"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p:cTn id="51"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5">
                                            <p:txEl>
                                              <p:pRg st="8" end="8"/>
                                            </p:txEl>
                                          </p:spTgt>
                                        </p:tgtEl>
                                      </p:cBhvr>
                                    </p:animEffect>
                                  </p:childTnLst>
                                </p:cTn>
                              </p:par>
                              <p:par>
                                <p:cTn id="54" presetID="53"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 calcmode="lin" valueType="num">
                                      <p:cBhvr>
                                        <p:cTn id="56"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5">
                                            <p:txEl>
                                              <p:pRg st="9" end="9"/>
                                            </p:txEl>
                                          </p:spTgt>
                                        </p:tgtEl>
                                      </p:cBhvr>
                                    </p:animEffect>
                                  </p:childTnLst>
                                </p:cTn>
                              </p:par>
                              <p:par>
                                <p:cTn id="59" presetID="53" presetClass="entr" presetSubtype="0" fill="hold" nodeType="with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p:cTn id="61"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10" end="10"/>
                                            </p:txEl>
                                          </p:spTgt>
                                        </p:tgtEl>
                                        <p:attrNameLst>
                                          <p:attrName>ppt_h</p:attrName>
                                        </p:attrNameLst>
                                      </p:cBhvr>
                                      <p:tavLst>
                                        <p:tav tm="0">
                                          <p:val>
                                            <p:fltVal val="0"/>
                                          </p:val>
                                        </p:tav>
                                        <p:tav tm="100000">
                                          <p:val>
                                            <p:strVal val="#ppt_h"/>
                                          </p:val>
                                        </p:tav>
                                      </p:tavLst>
                                    </p:anim>
                                    <p:animEffect transition="in" filter="fade">
                                      <p:cBhvr>
                                        <p:cTn id="63" dur="500"/>
                                        <p:tgtEl>
                                          <p:spTgt spid="5">
                                            <p:txEl>
                                              <p:pRg st="10" end="10"/>
                                            </p:txEl>
                                          </p:spTgt>
                                        </p:tgtEl>
                                      </p:cBhvr>
                                    </p:animEffect>
                                  </p:childTnLst>
                                </p:cTn>
                              </p:par>
                              <p:par>
                                <p:cTn id="64" presetID="53" presetClass="entr" presetSubtype="0" fill="hold" nodeType="withEffect">
                                  <p:stCondLst>
                                    <p:cond delay="0"/>
                                  </p:stCondLst>
                                  <p:childTnLst>
                                    <p:set>
                                      <p:cBhvr>
                                        <p:cTn id="65" dur="1" fill="hold">
                                          <p:stCondLst>
                                            <p:cond delay="0"/>
                                          </p:stCondLst>
                                        </p:cTn>
                                        <p:tgtEl>
                                          <p:spTgt spid="76802"/>
                                        </p:tgtEl>
                                        <p:attrNameLst>
                                          <p:attrName>style.visibility</p:attrName>
                                        </p:attrNameLst>
                                      </p:cBhvr>
                                      <p:to>
                                        <p:strVal val="visible"/>
                                      </p:to>
                                    </p:set>
                                    <p:anim calcmode="lin" valueType="num">
                                      <p:cBhvr>
                                        <p:cTn id="66" dur="500" fill="hold"/>
                                        <p:tgtEl>
                                          <p:spTgt spid="76802"/>
                                        </p:tgtEl>
                                        <p:attrNameLst>
                                          <p:attrName>ppt_w</p:attrName>
                                        </p:attrNameLst>
                                      </p:cBhvr>
                                      <p:tavLst>
                                        <p:tav tm="0">
                                          <p:val>
                                            <p:fltVal val="0"/>
                                          </p:val>
                                        </p:tav>
                                        <p:tav tm="100000">
                                          <p:val>
                                            <p:strVal val="#ppt_w"/>
                                          </p:val>
                                        </p:tav>
                                      </p:tavLst>
                                    </p:anim>
                                    <p:anim calcmode="lin" valueType="num">
                                      <p:cBhvr>
                                        <p:cTn id="67" dur="500" fill="hold"/>
                                        <p:tgtEl>
                                          <p:spTgt spid="76802"/>
                                        </p:tgtEl>
                                        <p:attrNameLst>
                                          <p:attrName>ppt_h</p:attrName>
                                        </p:attrNameLst>
                                      </p:cBhvr>
                                      <p:tavLst>
                                        <p:tav tm="0">
                                          <p:val>
                                            <p:fltVal val="0"/>
                                          </p:val>
                                        </p:tav>
                                        <p:tav tm="100000">
                                          <p:val>
                                            <p:strVal val="#ppt_h"/>
                                          </p:val>
                                        </p:tav>
                                      </p:tavLst>
                                    </p:anim>
                                    <p:animEffect transition="in" filter="fade">
                                      <p:cBhvr>
                                        <p:cTn id="68" dur="500"/>
                                        <p:tgtEl>
                                          <p:spTgt spid="7680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12">
                                            <p:txEl>
                                              <p:pRg st="0" end="0"/>
                                            </p:txEl>
                                          </p:spTgt>
                                        </p:tgtEl>
                                        <p:attrNameLst>
                                          <p:attrName>style.visibility</p:attrName>
                                        </p:attrNameLst>
                                      </p:cBhvr>
                                      <p:to>
                                        <p:strVal val="visible"/>
                                      </p:to>
                                    </p:set>
                                    <p:anim calcmode="lin" valueType="num">
                                      <p:cBhvr>
                                        <p:cTn id="7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12">
                                            <p:txEl>
                                              <p:pRg st="0" end="0"/>
                                            </p:txEl>
                                          </p:spTgt>
                                        </p:tgtEl>
                                      </p:cBhvr>
                                    </p:animEffect>
                                  </p:childTnLst>
                                </p:cTn>
                              </p:par>
                              <p:par>
                                <p:cTn id="76" presetID="53" presetClass="entr" presetSubtype="0" fill="hold" nodeType="withEffect">
                                  <p:stCondLst>
                                    <p:cond delay="0"/>
                                  </p:stCondLst>
                                  <p:childTnLst>
                                    <p:set>
                                      <p:cBhvr>
                                        <p:cTn id="77" dur="1" fill="hold">
                                          <p:stCondLst>
                                            <p:cond delay="0"/>
                                          </p:stCondLst>
                                        </p:cTn>
                                        <p:tgtEl>
                                          <p:spTgt spid="12">
                                            <p:txEl>
                                              <p:pRg st="1" end="1"/>
                                            </p:txEl>
                                          </p:spTgt>
                                        </p:tgtEl>
                                        <p:attrNameLst>
                                          <p:attrName>style.visibility</p:attrName>
                                        </p:attrNameLst>
                                      </p:cBhvr>
                                      <p:to>
                                        <p:strVal val="visible"/>
                                      </p:to>
                                    </p:set>
                                    <p:anim calcmode="lin" valueType="num">
                                      <p:cBhvr>
                                        <p:cTn id="78"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79"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80" dur="500"/>
                                        <p:tgtEl>
                                          <p:spTgt spid="12">
                                            <p:txEl>
                                              <p:pRg st="1" end="1"/>
                                            </p:txEl>
                                          </p:spTgt>
                                        </p:tgtEl>
                                      </p:cBhvr>
                                    </p:animEffect>
                                  </p:childTnLst>
                                </p:cTn>
                              </p:par>
                              <p:par>
                                <p:cTn id="81" presetID="53" presetClass="entr" presetSubtype="0" fill="hold" nodeType="withEffect">
                                  <p:stCondLst>
                                    <p:cond delay="0"/>
                                  </p:stCondLst>
                                  <p:childTnLst>
                                    <p:set>
                                      <p:cBhvr>
                                        <p:cTn id="82" dur="1" fill="hold">
                                          <p:stCondLst>
                                            <p:cond delay="0"/>
                                          </p:stCondLst>
                                        </p:cTn>
                                        <p:tgtEl>
                                          <p:spTgt spid="12">
                                            <p:txEl>
                                              <p:pRg st="2" end="2"/>
                                            </p:txEl>
                                          </p:spTgt>
                                        </p:tgtEl>
                                        <p:attrNameLst>
                                          <p:attrName>style.visibility</p:attrName>
                                        </p:attrNameLst>
                                      </p:cBhvr>
                                      <p:to>
                                        <p:strVal val="visible"/>
                                      </p:to>
                                    </p:set>
                                    <p:anim calcmode="lin" valueType="num">
                                      <p:cBhvr>
                                        <p:cTn id="83"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84"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85" dur="500"/>
                                        <p:tgtEl>
                                          <p:spTgt spid="12">
                                            <p:txEl>
                                              <p:pRg st="2" end="2"/>
                                            </p:txEl>
                                          </p:spTgt>
                                        </p:tgtEl>
                                      </p:cBhvr>
                                    </p:animEffect>
                                  </p:childTnLst>
                                </p:cTn>
                              </p:par>
                              <p:par>
                                <p:cTn id="86" presetID="53" presetClass="entr" presetSubtype="0" fill="hold" nodeType="withEffect">
                                  <p:stCondLst>
                                    <p:cond delay="0"/>
                                  </p:stCondLst>
                                  <p:childTnLst>
                                    <p:set>
                                      <p:cBhvr>
                                        <p:cTn id="87" dur="1" fill="hold">
                                          <p:stCondLst>
                                            <p:cond delay="0"/>
                                          </p:stCondLst>
                                        </p:cTn>
                                        <p:tgtEl>
                                          <p:spTgt spid="12">
                                            <p:txEl>
                                              <p:pRg st="3" end="3"/>
                                            </p:txEl>
                                          </p:spTgt>
                                        </p:tgtEl>
                                        <p:attrNameLst>
                                          <p:attrName>style.visibility</p:attrName>
                                        </p:attrNameLst>
                                      </p:cBhvr>
                                      <p:to>
                                        <p:strVal val="visible"/>
                                      </p:to>
                                    </p:set>
                                    <p:anim calcmode="lin" valueType="num">
                                      <p:cBhvr>
                                        <p:cTn id="88"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89"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90" dur="500"/>
                                        <p:tgtEl>
                                          <p:spTgt spid="12">
                                            <p:txEl>
                                              <p:pRg st="3" end="3"/>
                                            </p:txEl>
                                          </p:spTgt>
                                        </p:tgtEl>
                                      </p:cBhvr>
                                    </p:animEffect>
                                  </p:childTnLst>
                                </p:cTn>
                              </p:par>
                              <p:par>
                                <p:cTn id="91" presetID="53" presetClass="entr" presetSubtype="0" fill="hold" nodeType="withEffect">
                                  <p:stCondLst>
                                    <p:cond delay="0"/>
                                  </p:stCondLst>
                                  <p:childTnLst>
                                    <p:set>
                                      <p:cBhvr>
                                        <p:cTn id="92" dur="1" fill="hold">
                                          <p:stCondLst>
                                            <p:cond delay="0"/>
                                          </p:stCondLst>
                                        </p:cTn>
                                        <p:tgtEl>
                                          <p:spTgt spid="12">
                                            <p:txEl>
                                              <p:pRg st="4" end="4"/>
                                            </p:txEl>
                                          </p:spTgt>
                                        </p:tgtEl>
                                        <p:attrNameLst>
                                          <p:attrName>style.visibility</p:attrName>
                                        </p:attrNameLst>
                                      </p:cBhvr>
                                      <p:to>
                                        <p:strVal val="visible"/>
                                      </p:to>
                                    </p:set>
                                    <p:anim calcmode="lin" valueType="num">
                                      <p:cBhvr>
                                        <p:cTn id="93"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94"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95" dur="500"/>
                                        <p:tgtEl>
                                          <p:spTgt spid="12">
                                            <p:txEl>
                                              <p:pRg st="4" end="4"/>
                                            </p:txEl>
                                          </p:spTgt>
                                        </p:tgtEl>
                                      </p:cBhvr>
                                    </p:animEffect>
                                  </p:childTnLst>
                                </p:cTn>
                              </p:par>
                              <p:par>
                                <p:cTn id="96" presetID="53" presetClass="entr" presetSubtype="0" fill="hold" nodeType="withEffect">
                                  <p:stCondLst>
                                    <p:cond delay="0"/>
                                  </p:stCondLst>
                                  <p:childTnLst>
                                    <p:set>
                                      <p:cBhvr>
                                        <p:cTn id="97" dur="1" fill="hold">
                                          <p:stCondLst>
                                            <p:cond delay="0"/>
                                          </p:stCondLst>
                                        </p:cTn>
                                        <p:tgtEl>
                                          <p:spTgt spid="12">
                                            <p:txEl>
                                              <p:pRg st="5" end="5"/>
                                            </p:txEl>
                                          </p:spTgt>
                                        </p:tgtEl>
                                        <p:attrNameLst>
                                          <p:attrName>style.visibility</p:attrName>
                                        </p:attrNameLst>
                                      </p:cBhvr>
                                      <p:to>
                                        <p:strVal val="visible"/>
                                      </p:to>
                                    </p:set>
                                    <p:anim calcmode="lin" valueType="num">
                                      <p:cBhvr>
                                        <p:cTn id="98" dur="5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99" dur="500" fill="hold"/>
                                        <p:tgtEl>
                                          <p:spTgt spid="12">
                                            <p:txEl>
                                              <p:pRg st="5" end="5"/>
                                            </p:txEl>
                                          </p:spTgt>
                                        </p:tgtEl>
                                        <p:attrNameLst>
                                          <p:attrName>ppt_h</p:attrName>
                                        </p:attrNameLst>
                                      </p:cBhvr>
                                      <p:tavLst>
                                        <p:tav tm="0">
                                          <p:val>
                                            <p:fltVal val="0"/>
                                          </p:val>
                                        </p:tav>
                                        <p:tav tm="100000">
                                          <p:val>
                                            <p:strVal val="#ppt_h"/>
                                          </p:val>
                                        </p:tav>
                                      </p:tavLst>
                                    </p:anim>
                                    <p:animEffect transition="in" filter="fade">
                                      <p:cBhvr>
                                        <p:cTn id="100" dur="500"/>
                                        <p:tgtEl>
                                          <p:spTgt spid="12">
                                            <p:txEl>
                                              <p:pRg st="5" end="5"/>
                                            </p:txEl>
                                          </p:spTgt>
                                        </p:tgtEl>
                                      </p:cBhvr>
                                    </p:animEffect>
                                  </p:childTnLst>
                                </p:cTn>
                              </p:par>
                              <p:par>
                                <p:cTn id="101" presetID="53" presetClass="entr" presetSubtype="0" fill="hold" nodeType="withEffect">
                                  <p:stCondLst>
                                    <p:cond delay="0"/>
                                  </p:stCondLst>
                                  <p:childTnLst>
                                    <p:set>
                                      <p:cBhvr>
                                        <p:cTn id="102" dur="1" fill="hold">
                                          <p:stCondLst>
                                            <p:cond delay="0"/>
                                          </p:stCondLst>
                                        </p:cTn>
                                        <p:tgtEl>
                                          <p:spTgt spid="12">
                                            <p:txEl>
                                              <p:pRg st="6" end="6"/>
                                            </p:txEl>
                                          </p:spTgt>
                                        </p:tgtEl>
                                        <p:attrNameLst>
                                          <p:attrName>style.visibility</p:attrName>
                                        </p:attrNameLst>
                                      </p:cBhvr>
                                      <p:to>
                                        <p:strVal val="visible"/>
                                      </p:to>
                                    </p:set>
                                    <p:anim calcmode="lin" valueType="num">
                                      <p:cBhvr>
                                        <p:cTn id="103" dur="500" fill="hold"/>
                                        <p:tgtEl>
                                          <p:spTgt spid="12">
                                            <p:txEl>
                                              <p:pRg st="6" end="6"/>
                                            </p:txEl>
                                          </p:spTgt>
                                        </p:tgtEl>
                                        <p:attrNameLst>
                                          <p:attrName>ppt_w</p:attrName>
                                        </p:attrNameLst>
                                      </p:cBhvr>
                                      <p:tavLst>
                                        <p:tav tm="0">
                                          <p:val>
                                            <p:fltVal val="0"/>
                                          </p:val>
                                        </p:tav>
                                        <p:tav tm="100000">
                                          <p:val>
                                            <p:strVal val="#ppt_w"/>
                                          </p:val>
                                        </p:tav>
                                      </p:tavLst>
                                    </p:anim>
                                    <p:anim calcmode="lin" valueType="num">
                                      <p:cBhvr>
                                        <p:cTn id="104" dur="500" fill="hold"/>
                                        <p:tgtEl>
                                          <p:spTgt spid="12">
                                            <p:txEl>
                                              <p:pRg st="6" end="6"/>
                                            </p:txEl>
                                          </p:spTgt>
                                        </p:tgtEl>
                                        <p:attrNameLst>
                                          <p:attrName>ppt_h</p:attrName>
                                        </p:attrNameLst>
                                      </p:cBhvr>
                                      <p:tavLst>
                                        <p:tav tm="0">
                                          <p:val>
                                            <p:fltVal val="0"/>
                                          </p:val>
                                        </p:tav>
                                        <p:tav tm="100000">
                                          <p:val>
                                            <p:strVal val="#ppt_h"/>
                                          </p:val>
                                        </p:tav>
                                      </p:tavLst>
                                    </p:anim>
                                    <p:animEffect transition="in" filter="fade">
                                      <p:cBhvr>
                                        <p:cTn id="105" dur="500"/>
                                        <p:tgtEl>
                                          <p:spTgt spid="12">
                                            <p:txEl>
                                              <p:pRg st="6" end="6"/>
                                            </p:txEl>
                                          </p:spTgt>
                                        </p:tgtEl>
                                      </p:cBhvr>
                                    </p:animEffect>
                                  </p:childTnLst>
                                </p:cTn>
                              </p:par>
                              <p:par>
                                <p:cTn id="106" presetID="53" presetClass="entr" presetSubtype="0" fill="hold" nodeType="withEffect">
                                  <p:stCondLst>
                                    <p:cond delay="0"/>
                                  </p:stCondLst>
                                  <p:childTnLst>
                                    <p:set>
                                      <p:cBhvr>
                                        <p:cTn id="107" dur="1" fill="hold">
                                          <p:stCondLst>
                                            <p:cond delay="0"/>
                                          </p:stCondLst>
                                        </p:cTn>
                                        <p:tgtEl>
                                          <p:spTgt spid="12">
                                            <p:txEl>
                                              <p:pRg st="7" end="7"/>
                                            </p:txEl>
                                          </p:spTgt>
                                        </p:tgtEl>
                                        <p:attrNameLst>
                                          <p:attrName>style.visibility</p:attrName>
                                        </p:attrNameLst>
                                      </p:cBhvr>
                                      <p:to>
                                        <p:strVal val="visible"/>
                                      </p:to>
                                    </p:set>
                                    <p:anim calcmode="lin" valueType="num">
                                      <p:cBhvr>
                                        <p:cTn id="108" dur="500" fill="hold"/>
                                        <p:tgtEl>
                                          <p:spTgt spid="12">
                                            <p:txEl>
                                              <p:pRg st="7" end="7"/>
                                            </p:txEl>
                                          </p:spTgt>
                                        </p:tgtEl>
                                        <p:attrNameLst>
                                          <p:attrName>ppt_w</p:attrName>
                                        </p:attrNameLst>
                                      </p:cBhvr>
                                      <p:tavLst>
                                        <p:tav tm="0">
                                          <p:val>
                                            <p:fltVal val="0"/>
                                          </p:val>
                                        </p:tav>
                                        <p:tav tm="100000">
                                          <p:val>
                                            <p:strVal val="#ppt_w"/>
                                          </p:val>
                                        </p:tav>
                                      </p:tavLst>
                                    </p:anim>
                                    <p:anim calcmode="lin" valueType="num">
                                      <p:cBhvr>
                                        <p:cTn id="109" dur="500" fill="hold"/>
                                        <p:tgtEl>
                                          <p:spTgt spid="12">
                                            <p:txEl>
                                              <p:pRg st="7" end="7"/>
                                            </p:txEl>
                                          </p:spTgt>
                                        </p:tgtEl>
                                        <p:attrNameLst>
                                          <p:attrName>ppt_h</p:attrName>
                                        </p:attrNameLst>
                                      </p:cBhvr>
                                      <p:tavLst>
                                        <p:tav tm="0">
                                          <p:val>
                                            <p:fltVal val="0"/>
                                          </p:val>
                                        </p:tav>
                                        <p:tav tm="100000">
                                          <p:val>
                                            <p:strVal val="#ppt_h"/>
                                          </p:val>
                                        </p:tav>
                                      </p:tavLst>
                                    </p:anim>
                                    <p:animEffect transition="in" filter="fade">
                                      <p:cBhvr>
                                        <p:cTn id="110"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685800"/>
            <a:ext cx="4343399" cy="838200"/>
          </a:xfrm>
        </p:spPr>
        <p:txBody>
          <a:bodyPr>
            <a:noAutofit/>
          </a:bodyPr>
          <a:lstStyle/>
          <a:p>
            <a:r>
              <a:rPr lang="en-US" sz="4000" b="1" dirty="0">
                <a:solidFill>
                  <a:srgbClr val="33309C"/>
                </a:solidFill>
              </a:rPr>
              <a:t>SM</a:t>
            </a:r>
            <a:r>
              <a:rPr lang="en-US" sz="4000" b="1" dirty="0">
                <a:solidFill>
                  <a:srgbClr val="F68426"/>
                </a:solidFill>
              </a:rPr>
              <a:t>SA</a:t>
            </a:r>
            <a:r>
              <a:rPr lang="en-US" sz="4000" b="1" dirty="0">
                <a:solidFill>
                  <a:srgbClr val="FF9933"/>
                </a:solidFill>
              </a:rPr>
              <a:t> </a:t>
            </a:r>
            <a:r>
              <a:rPr lang="en-US" sz="4000" b="1" dirty="0">
                <a:solidFill>
                  <a:schemeClr val="accent6">
                    <a:lumMod val="75000"/>
                  </a:schemeClr>
                </a:solidFill>
              </a:rPr>
              <a:t>Store2Door</a:t>
            </a:r>
            <a:endParaRPr lang="en-US" sz="4000" i="1" dirty="0">
              <a:solidFill>
                <a:srgbClr val="FF0000"/>
              </a:solidFill>
            </a:endParaRPr>
          </a:p>
        </p:txBody>
      </p:sp>
      <p:sp>
        <p:nvSpPr>
          <p:cNvPr id="3" name="Content Placeholder 2"/>
          <p:cNvSpPr>
            <a:spLocks noGrp="1"/>
          </p:cNvSpPr>
          <p:nvPr>
            <p:ph sz="half" idx="1"/>
          </p:nvPr>
        </p:nvSpPr>
        <p:spPr>
          <a:xfrm>
            <a:off x="379412" y="1676400"/>
            <a:ext cx="6477000" cy="4572000"/>
          </a:xfrm>
        </p:spPr>
        <p:txBody>
          <a:bodyPr>
            <a:noAutofit/>
          </a:bodyPr>
          <a:lstStyle/>
          <a:p>
            <a:pPr>
              <a:buNone/>
            </a:pPr>
            <a:r>
              <a:rPr lang="en-US" dirty="0">
                <a:latin typeface="+mj-lt"/>
              </a:rPr>
              <a:t>	Sign up on </a:t>
            </a:r>
            <a:r>
              <a:rPr lang="en-US" b="1" i="1" u="sng" dirty="0">
                <a:solidFill>
                  <a:srgbClr val="FF0000"/>
                </a:solidFill>
                <a:latin typeface="+mj-lt"/>
              </a:rPr>
              <a:t>Store2door.com</a:t>
            </a:r>
            <a:r>
              <a:rPr lang="en-US" dirty="0">
                <a:solidFill>
                  <a:srgbClr val="FF0000"/>
                </a:solidFill>
                <a:latin typeface="+mj-lt"/>
              </a:rPr>
              <a:t>,</a:t>
            </a:r>
            <a:r>
              <a:rPr lang="en-US" dirty="0">
                <a:latin typeface="+mj-lt"/>
              </a:rPr>
              <a:t> get a U.S. address, purchase on </a:t>
            </a:r>
            <a:r>
              <a:rPr lang="en-US" i="1" dirty="0">
                <a:solidFill>
                  <a:srgbClr val="FF0000"/>
                </a:solidFill>
                <a:latin typeface="+mj-lt"/>
              </a:rPr>
              <a:t>Online stores in the USA</a:t>
            </a:r>
            <a:r>
              <a:rPr lang="en-US" dirty="0">
                <a:latin typeface="+mj-lt"/>
              </a:rPr>
              <a:t> and ship to KSA.</a:t>
            </a:r>
            <a:endParaRPr lang="en-US" b="1" u="sng" dirty="0">
              <a:solidFill>
                <a:srgbClr val="FF0000"/>
              </a:solidFill>
              <a:latin typeface="+mj-lt"/>
            </a:endParaRPr>
          </a:p>
          <a:p>
            <a:r>
              <a:rPr lang="en-US" b="1" dirty="0">
                <a:solidFill>
                  <a:srgbClr val="FF0000"/>
                </a:solidFill>
                <a:latin typeface="+mj-lt"/>
              </a:rPr>
              <a:t>Silver </a:t>
            </a:r>
            <a:r>
              <a:rPr lang="en-US" dirty="0">
                <a:latin typeface="+mj-lt"/>
              </a:rPr>
              <a:t>(Pickup in selected SSCs)</a:t>
            </a:r>
            <a:endParaRPr lang="en-US" i="1" dirty="0">
              <a:latin typeface="+mj-lt"/>
            </a:endParaRPr>
          </a:p>
          <a:p>
            <a:r>
              <a:rPr lang="en-US" dirty="0">
                <a:latin typeface="+mj-lt"/>
              </a:rPr>
              <a:t>Items that arrive in your U.S. Address can be </a:t>
            </a:r>
            <a:r>
              <a:rPr lang="en-US" b="1" dirty="0">
                <a:solidFill>
                  <a:srgbClr val="FF0000"/>
                </a:solidFill>
                <a:latin typeface="+mj-lt"/>
              </a:rPr>
              <a:t>consolidated</a:t>
            </a:r>
            <a:r>
              <a:rPr lang="en-US" b="1" dirty="0">
                <a:latin typeface="+mj-lt"/>
              </a:rPr>
              <a:t> </a:t>
            </a:r>
            <a:r>
              <a:rPr lang="en-US" dirty="0">
                <a:latin typeface="+mj-lt"/>
              </a:rPr>
              <a:t>and shipped:</a:t>
            </a:r>
            <a:endParaRPr lang="en-US" i="1" dirty="0">
              <a:solidFill>
                <a:srgbClr val="FF0000"/>
              </a:solidFill>
              <a:latin typeface="+mj-lt"/>
            </a:endParaRPr>
          </a:p>
          <a:p>
            <a:pPr>
              <a:buNone/>
            </a:pPr>
            <a:r>
              <a:rPr lang="en-US" b="1" dirty="0"/>
              <a:t>	</a:t>
            </a:r>
            <a:r>
              <a:rPr lang="en-US" dirty="0">
                <a:latin typeface="+mj-lt"/>
              </a:rPr>
              <a:t>1 – Immediately</a:t>
            </a:r>
          </a:p>
          <a:p>
            <a:pPr>
              <a:buNone/>
            </a:pPr>
            <a:r>
              <a:rPr lang="en-US" b="1" dirty="0">
                <a:latin typeface="+mj-lt"/>
              </a:rPr>
              <a:t>	</a:t>
            </a:r>
            <a:r>
              <a:rPr lang="en-US" dirty="0">
                <a:latin typeface="+mj-lt"/>
              </a:rPr>
              <a:t>2 – Weekly shipping</a:t>
            </a:r>
          </a:p>
          <a:p>
            <a:pPr>
              <a:buNone/>
            </a:pPr>
            <a:r>
              <a:rPr lang="en-US" b="1" dirty="0">
                <a:latin typeface="+mj-lt"/>
              </a:rPr>
              <a:t>	</a:t>
            </a:r>
            <a:r>
              <a:rPr lang="en-US" dirty="0">
                <a:latin typeface="+mj-lt"/>
              </a:rPr>
              <a:t>3 – Bi-weekly shipping</a:t>
            </a:r>
          </a:p>
          <a:p>
            <a:pPr>
              <a:buNone/>
            </a:pPr>
            <a:r>
              <a:rPr lang="en-US" b="1" dirty="0">
                <a:latin typeface="+mj-lt"/>
              </a:rPr>
              <a:t>	</a:t>
            </a:r>
            <a:r>
              <a:rPr lang="en-US" dirty="0">
                <a:latin typeface="+mj-lt"/>
              </a:rPr>
              <a:t>4 – Monthly shipping</a:t>
            </a:r>
          </a:p>
          <a:p>
            <a:pPr>
              <a:buNone/>
            </a:pPr>
            <a:endParaRPr lang="en-US" dirty="0">
              <a:latin typeface="+mj-lt"/>
            </a:endParaRPr>
          </a:p>
          <a:p>
            <a:pPr>
              <a:buNone/>
            </a:pPr>
            <a:endParaRPr lang="en-US" b="1" dirty="0"/>
          </a:p>
          <a:p>
            <a:pPr>
              <a:buNone/>
            </a:pPr>
            <a:endParaRPr lang="en-US" b="1" i="1" dirty="0">
              <a:solidFill>
                <a:srgbClr val="FF0000"/>
              </a:solidFill>
              <a:latin typeface="+mj-lt"/>
            </a:endParaRPr>
          </a:p>
          <a:p>
            <a:pPr>
              <a:buNone/>
            </a:pPr>
            <a:endParaRPr lang="en-US" b="1" i="1" dirty="0">
              <a:solidFill>
                <a:srgbClr val="FF0000"/>
              </a:solidFill>
              <a:latin typeface="+mj-lt"/>
            </a:endParaRPr>
          </a:p>
          <a:p>
            <a:pPr>
              <a:buNone/>
            </a:pPr>
            <a:endParaRPr lang="en-US" b="1" dirty="0">
              <a:latin typeface="+mj-lt"/>
            </a:endParaRPr>
          </a:p>
          <a:p>
            <a:endParaRPr lang="en-US" dirty="0">
              <a:latin typeface="+mj-lt"/>
            </a:endParaRPr>
          </a:p>
          <a:p>
            <a:endParaRPr lang="en-US" dirty="0">
              <a:latin typeface="+mj-lt"/>
            </a:endParaRPr>
          </a:p>
        </p:txBody>
      </p:sp>
      <p:sp>
        <p:nvSpPr>
          <p:cNvPr id="72706" name="AutoShape 2"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Image result for international docu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39" name="Picture 3" descr="D:\Documents\2018 Projects\ISO 10015\Training Materials Revised\SGO\Pics\Store2Door 2.png"/>
          <p:cNvPicPr>
            <a:picLocks noChangeAspect="1" noChangeArrowheads="1"/>
          </p:cNvPicPr>
          <p:nvPr/>
        </p:nvPicPr>
        <p:blipFill>
          <a:blip r:embed="rId3" cstate="print"/>
          <a:srcRect/>
          <a:stretch>
            <a:fillRect/>
          </a:stretch>
        </p:blipFill>
        <p:spPr bwMode="auto">
          <a:xfrm>
            <a:off x="8228012" y="685800"/>
            <a:ext cx="3124200" cy="1519881"/>
          </a:xfrm>
          <a:prstGeom prst="rect">
            <a:avLst/>
          </a:prstGeom>
          <a:noFill/>
        </p:spPr>
      </p:pic>
      <p:pic>
        <p:nvPicPr>
          <p:cNvPr id="65541" name="Picture 5"/>
          <p:cNvPicPr>
            <a:picLocks noChangeAspect="1" noChangeArrowheads="1"/>
          </p:cNvPicPr>
          <p:nvPr/>
        </p:nvPicPr>
        <p:blipFill>
          <a:blip r:embed="rId4" cstate="print"/>
          <a:srcRect/>
          <a:stretch>
            <a:fillRect/>
          </a:stretch>
        </p:blipFill>
        <p:spPr bwMode="auto">
          <a:xfrm>
            <a:off x="7237412" y="2286000"/>
            <a:ext cx="2845481" cy="2564375"/>
          </a:xfrm>
          <a:prstGeom prst="rect">
            <a:avLst/>
          </a:prstGeom>
          <a:noFill/>
          <a:ln w="9525">
            <a:noFill/>
            <a:miter lim="800000"/>
            <a:headEnd/>
            <a:tailEnd/>
          </a:ln>
        </p:spPr>
      </p:pic>
      <p:sp>
        <p:nvSpPr>
          <p:cNvPr id="4" name="TextBox 3">
            <a:extLst>
              <a:ext uri="{FF2B5EF4-FFF2-40B4-BE49-F238E27FC236}">
                <a16:creationId xmlns:a16="http://schemas.microsoft.com/office/drawing/2014/main" id="{180DA4A7-F606-57A9-271D-9C95B5E37F35}"/>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D7A9038D-5D18-335D-92C0-AAC747D8810C}"/>
              </a:ext>
            </a:extLst>
          </p:cNvPr>
          <p:cNvPicPr>
            <a:picLocks noChangeAspect="1" noChangeArrowheads="1"/>
          </p:cNvPicPr>
          <p:nvPr/>
        </p:nvPicPr>
        <p:blipFill>
          <a:blip r:embed="rId5" cstate="print"/>
          <a:srcRect/>
          <a:stretch>
            <a:fillRect/>
          </a:stretch>
        </p:blipFill>
        <p:spPr bwMode="auto">
          <a:xfrm>
            <a:off x="10148093" y="6232529"/>
            <a:ext cx="1889919" cy="488942"/>
          </a:xfrm>
          <a:prstGeom prst="rect">
            <a:avLst/>
          </a:prstGeom>
          <a:noFill/>
        </p:spPr>
      </p:pic>
      <p:pic>
        <p:nvPicPr>
          <p:cNvPr id="65540" name="Picture 4"/>
          <p:cNvPicPr>
            <a:picLocks noChangeAspect="1" noChangeArrowheads="1"/>
          </p:cNvPicPr>
          <p:nvPr/>
        </p:nvPicPr>
        <p:blipFill>
          <a:blip r:embed="rId6" cstate="print"/>
          <a:srcRect/>
          <a:stretch>
            <a:fillRect/>
          </a:stretch>
        </p:blipFill>
        <p:spPr bwMode="auto">
          <a:xfrm>
            <a:off x="4037012" y="4962525"/>
            <a:ext cx="6972300" cy="174307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cBhvr>
                                        <p:cTn id="15" dur="500" fill="hold"/>
                                        <p:tgtEl>
                                          <p:spTgt spid="65539"/>
                                        </p:tgtEl>
                                        <p:attrNameLst>
                                          <p:attrName>ppt_w</p:attrName>
                                        </p:attrNameLst>
                                      </p:cBhvr>
                                      <p:tavLst>
                                        <p:tav tm="0">
                                          <p:val>
                                            <p:fltVal val="0"/>
                                          </p:val>
                                        </p:tav>
                                        <p:tav tm="100000">
                                          <p:val>
                                            <p:strVal val="#ppt_w"/>
                                          </p:val>
                                        </p:tav>
                                      </p:tavLst>
                                    </p:anim>
                                    <p:anim calcmode="lin" valueType="num">
                                      <p:cBhvr>
                                        <p:cTn id="16" dur="500" fill="hold"/>
                                        <p:tgtEl>
                                          <p:spTgt spid="65539"/>
                                        </p:tgtEl>
                                        <p:attrNameLst>
                                          <p:attrName>ppt_h</p:attrName>
                                        </p:attrNameLst>
                                      </p:cBhvr>
                                      <p:tavLst>
                                        <p:tav tm="0">
                                          <p:val>
                                            <p:fltVal val="0"/>
                                          </p:val>
                                        </p:tav>
                                        <p:tav tm="100000">
                                          <p:val>
                                            <p:strVal val="#ppt_h"/>
                                          </p:val>
                                        </p:tav>
                                      </p:tavLst>
                                    </p:anim>
                                    <p:animEffect transition="in" filter="fade">
                                      <p:cBhvr>
                                        <p:cTn id="17" dur="500"/>
                                        <p:tgtEl>
                                          <p:spTgt spid="655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p:cTn id="25" dur="500" fill="hold"/>
                                        <p:tgtEl>
                                          <p:spTgt spid="65541"/>
                                        </p:tgtEl>
                                        <p:attrNameLst>
                                          <p:attrName>ppt_w</p:attrName>
                                        </p:attrNameLst>
                                      </p:cBhvr>
                                      <p:tavLst>
                                        <p:tav tm="0">
                                          <p:val>
                                            <p:fltVal val="0"/>
                                          </p:val>
                                        </p:tav>
                                        <p:tav tm="100000">
                                          <p:val>
                                            <p:strVal val="#ppt_w"/>
                                          </p:val>
                                        </p:tav>
                                      </p:tavLst>
                                    </p:anim>
                                    <p:anim calcmode="lin" valueType="num">
                                      <p:cBhvr>
                                        <p:cTn id="26" dur="500" fill="hold"/>
                                        <p:tgtEl>
                                          <p:spTgt spid="65541"/>
                                        </p:tgtEl>
                                        <p:attrNameLst>
                                          <p:attrName>ppt_h</p:attrName>
                                        </p:attrNameLst>
                                      </p:cBhvr>
                                      <p:tavLst>
                                        <p:tav tm="0">
                                          <p:val>
                                            <p:fltVal val="0"/>
                                          </p:val>
                                        </p:tav>
                                        <p:tav tm="100000">
                                          <p:val>
                                            <p:strVal val="#ppt_h"/>
                                          </p:val>
                                        </p:tav>
                                      </p:tavLst>
                                    </p:anim>
                                    <p:animEffect transition="in" filter="fade">
                                      <p:cBhvr>
                                        <p:cTn id="27" dur="500"/>
                                        <p:tgtEl>
                                          <p:spTgt spid="655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65540"/>
                                        </p:tgtEl>
                                        <p:attrNameLst>
                                          <p:attrName>style.visibility</p:attrName>
                                        </p:attrNameLst>
                                      </p:cBhvr>
                                      <p:to>
                                        <p:strVal val="visible"/>
                                      </p:to>
                                    </p:set>
                                    <p:anim calcmode="lin" valueType="num">
                                      <p:cBhvr>
                                        <p:cTn id="35" dur="500" fill="hold"/>
                                        <p:tgtEl>
                                          <p:spTgt spid="65540"/>
                                        </p:tgtEl>
                                        <p:attrNameLst>
                                          <p:attrName>ppt_w</p:attrName>
                                        </p:attrNameLst>
                                      </p:cBhvr>
                                      <p:tavLst>
                                        <p:tav tm="0">
                                          <p:val>
                                            <p:fltVal val="0"/>
                                          </p:val>
                                        </p:tav>
                                        <p:tav tm="100000">
                                          <p:val>
                                            <p:strVal val="#ppt_w"/>
                                          </p:val>
                                        </p:tav>
                                      </p:tavLst>
                                    </p:anim>
                                    <p:anim calcmode="lin" valueType="num">
                                      <p:cBhvr>
                                        <p:cTn id="36" dur="500" fill="hold"/>
                                        <p:tgtEl>
                                          <p:spTgt spid="65540"/>
                                        </p:tgtEl>
                                        <p:attrNameLst>
                                          <p:attrName>ppt_h</p:attrName>
                                        </p:attrNameLst>
                                      </p:cBhvr>
                                      <p:tavLst>
                                        <p:tav tm="0">
                                          <p:val>
                                            <p:fltVal val="0"/>
                                          </p:val>
                                        </p:tav>
                                        <p:tav tm="100000">
                                          <p:val>
                                            <p:strVal val="#ppt_h"/>
                                          </p:val>
                                        </p:tav>
                                      </p:tavLst>
                                    </p:anim>
                                    <p:animEffect transition="in" filter="fade">
                                      <p:cBhvr>
                                        <p:cTn id="37" dur="500"/>
                                        <p:tgtEl>
                                          <p:spTgt spid="655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2413" y="1066800"/>
            <a:ext cx="7010399" cy="838200"/>
          </a:xfrm>
          <a:prstGeom prst="rect">
            <a:avLst/>
          </a:prstGeom>
        </p:spPr>
        <p:txBody>
          <a:bodyPr vert="horz" lIns="0" tIns="54413"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3309C"/>
                </a:solidFill>
                <a:effectLst/>
                <a:uLnTx/>
                <a:uFillTx/>
                <a:latin typeface="+mj-lt"/>
                <a:ea typeface="+mj-ea"/>
                <a:cs typeface="+mj-cs"/>
              </a:rPr>
              <a:t>SM</a:t>
            </a:r>
            <a:r>
              <a:rPr kumimoji="0" lang="en-US" sz="4000" b="1" i="0" u="none" strike="noStrike" kern="1200" cap="none" spc="0" normalizeH="0" baseline="0" noProof="0" dirty="0">
                <a:ln>
                  <a:noFill/>
                </a:ln>
                <a:solidFill>
                  <a:srgbClr val="F68426"/>
                </a:solidFill>
                <a:effectLst/>
                <a:uLnTx/>
                <a:uFillTx/>
                <a:latin typeface="+mj-lt"/>
                <a:ea typeface="+mj-ea"/>
                <a:cs typeface="+mj-cs"/>
              </a:rPr>
              <a:t>SA</a:t>
            </a:r>
            <a:r>
              <a:rPr kumimoji="0" lang="en-US" sz="4000" b="1" i="0" u="none" strike="noStrike" kern="1200" cap="none" spc="0" normalizeH="0" baseline="0" noProof="0" dirty="0">
                <a:ln>
                  <a:noFill/>
                </a:ln>
                <a:solidFill>
                  <a:srgbClr val="FF9933"/>
                </a:solidFill>
                <a:effectLst/>
                <a:uLnTx/>
                <a:uFillTx/>
                <a:latin typeface="+mj-lt"/>
                <a:ea typeface="+mj-ea"/>
                <a:cs typeface="+mj-cs"/>
              </a:rPr>
              <a:t> </a:t>
            </a:r>
            <a:r>
              <a:rPr kumimoji="0" lang="en-US" sz="4000" b="1" i="0" u="none" strike="noStrike" kern="1200" cap="none" spc="0" normalizeH="0" baseline="0" noProof="0" dirty="0">
                <a:ln>
                  <a:noFill/>
                </a:ln>
                <a:solidFill>
                  <a:schemeClr val="accent6">
                    <a:lumMod val="75000"/>
                  </a:schemeClr>
                </a:solidFill>
                <a:effectLst/>
                <a:uLnTx/>
                <a:uFillTx/>
                <a:latin typeface="+mj-lt"/>
                <a:ea typeface="+mj-ea"/>
                <a:cs typeface="+mj-cs"/>
              </a:rPr>
              <a:t>Store2Door Rates</a:t>
            </a:r>
            <a:endParaRPr kumimoji="0" lang="en-US" sz="4000" b="0" i="1" u="none" strike="noStrike" kern="1200" cap="none" spc="0" normalizeH="0" baseline="0" noProof="0" dirty="0">
              <a:ln>
                <a:noFill/>
              </a:ln>
              <a:solidFill>
                <a:srgbClr val="FF0000"/>
              </a:solidFill>
              <a:effectLst/>
              <a:uLnTx/>
              <a:uFillTx/>
              <a:latin typeface="+mj-lt"/>
              <a:ea typeface="+mj-ea"/>
              <a:cs typeface="+mj-cs"/>
            </a:endParaRPr>
          </a:p>
        </p:txBody>
      </p:sp>
      <p:graphicFrame>
        <p:nvGraphicFramePr>
          <p:cNvPr id="9" name="Table 8"/>
          <p:cNvGraphicFramePr>
            <a:graphicFrameLocks noGrp="1"/>
          </p:cNvGraphicFramePr>
          <p:nvPr/>
        </p:nvGraphicFramePr>
        <p:xfrm>
          <a:off x="583672" y="2819400"/>
          <a:ext cx="9015940" cy="2667001"/>
        </p:xfrm>
        <a:graphic>
          <a:graphicData uri="http://schemas.openxmlformats.org/drawingml/2006/table">
            <a:tbl>
              <a:tblPr/>
              <a:tblGrid>
                <a:gridCol w="3136387">
                  <a:extLst>
                    <a:ext uri="{9D8B030D-6E8A-4147-A177-3AD203B41FA5}">
                      <a16:colId xmlns:a16="http://schemas.microsoft.com/office/drawing/2014/main" val="20000"/>
                    </a:ext>
                  </a:extLst>
                </a:gridCol>
                <a:gridCol w="1959851">
                  <a:extLst>
                    <a:ext uri="{9D8B030D-6E8A-4147-A177-3AD203B41FA5}">
                      <a16:colId xmlns:a16="http://schemas.microsoft.com/office/drawing/2014/main" val="20001"/>
                    </a:ext>
                  </a:extLst>
                </a:gridCol>
                <a:gridCol w="1959851">
                  <a:extLst>
                    <a:ext uri="{9D8B030D-6E8A-4147-A177-3AD203B41FA5}">
                      <a16:colId xmlns:a16="http://schemas.microsoft.com/office/drawing/2014/main" val="20002"/>
                    </a:ext>
                  </a:extLst>
                </a:gridCol>
                <a:gridCol w="1959851">
                  <a:extLst>
                    <a:ext uri="{9D8B030D-6E8A-4147-A177-3AD203B41FA5}">
                      <a16:colId xmlns:a16="http://schemas.microsoft.com/office/drawing/2014/main" val="20003"/>
                    </a:ext>
                  </a:extLst>
                </a:gridCol>
              </a:tblGrid>
              <a:tr h="670170">
                <a:tc>
                  <a:txBody>
                    <a:bodyPr/>
                    <a:lstStyle/>
                    <a:p>
                      <a:pPr algn="ctr" rtl="0" fontAlgn="ctr"/>
                      <a:r>
                        <a:rPr lang="en-US" sz="2500" b="1" i="0" u="none" strike="noStrike" dirty="0">
                          <a:solidFill>
                            <a:srgbClr val="FFFFFF"/>
                          </a:solidFill>
                          <a:latin typeface="Calibri"/>
                        </a:rPr>
                        <a:t> </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gridSpan="3">
                  <a:txBody>
                    <a:bodyPr/>
                    <a:lstStyle/>
                    <a:p>
                      <a:pPr algn="ctr" rtl="0" fontAlgn="ctr"/>
                      <a:r>
                        <a:rPr lang="en-US" sz="2500" b="1" i="0" u="none" strike="noStrike" dirty="0">
                          <a:solidFill>
                            <a:srgbClr val="FFFFFF"/>
                          </a:solidFill>
                          <a:latin typeface="Calibri"/>
                        </a:rPr>
                        <a:t>Base Rate</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6661">
                <a:tc>
                  <a:txBody>
                    <a:bodyPr/>
                    <a:lstStyle/>
                    <a:p>
                      <a:pPr algn="ctr" rtl="0" fontAlgn="ctr"/>
                      <a:r>
                        <a:rPr lang="en-US" sz="2500" b="1" i="0" u="none" strike="noStrike" dirty="0">
                          <a:solidFill>
                            <a:srgbClr val="FFFFFF"/>
                          </a:solidFill>
                          <a:latin typeface="Calibri"/>
                        </a:rPr>
                        <a:t>Service</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500" b="1" i="0" u="none" strike="noStrike">
                          <a:solidFill>
                            <a:srgbClr val="FFFFFF"/>
                          </a:solidFill>
                          <a:latin typeface="Calibri"/>
                        </a:rPr>
                        <a:t>Weight</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500" b="1" i="0" u="none" strike="noStrike">
                          <a:solidFill>
                            <a:srgbClr val="FFFFFF"/>
                          </a:solidFill>
                          <a:latin typeface="Calibri"/>
                        </a:rPr>
                        <a:t>Rate</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ctr" rtl="0" fontAlgn="ctr"/>
                      <a:r>
                        <a:rPr lang="en-US" sz="2500" b="1" i="0" u="none" strike="noStrike">
                          <a:solidFill>
                            <a:srgbClr val="FFFFFF"/>
                          </a:solidFill>
                          <a:latin typeface="Calibri"/>
                        </a:rPr>
                        <a:t>additional .5 kg</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1"/>
                  </a:ext>
                </a:extLst>
              </a:tr>
              <a:tr h="670170">
                <a:tc>
                  <a:txBody>
                    <a:bodyPr/>
                    <a:lstStyle/>
                    <a:p>
                      <a:pPr algn="ctr" rtl="0" fontAlgn="ctr"/>
                      <a:r>
                        <a:rPr lang="en-US" sz="2500" b="1" i="0" u="none" strike="noStrike">
                          <a:solidFill>
                            <a:srgbClr val="7030A0"/>
                          </a:solidFill>
                          <a:latin typeface="Calibri"/>
                        </a:rPr>
                        <a:t>Store2Door</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500" b="0" i="0" u="none" strike="noStrike">
                          <a:solidFill>
                            <a:srgbClr val="7030A0"/>
                          </a:solidFill>
                          <a:latin typeface="Calibri"/>
                        </a:rPr>
                        <a:t>.5 Kgs</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500" b="1" i="0" u="none" strike="noStrike" dirty="0">
                          <a:solidFill>
                            <a:srgbClr val="FF0000"/>
                          </a:solidFill>
                          <a:latin typeface="Calibri"/>
                        </a:rPr>
                        <a:t>SAR 50 </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500" b="1" i="0" u="none" strike="noStrike" dirty="0">
                          <a:solidFill>
                            <a:srgbClr val="FF0000"/>
                          </a:solidFill>
                          <a:latin typeface="Calibri"/>
                        </a:rPr>
                        <a:t>SAR 30</a:t>
                      </a:r>
                    </a:p>
                  </a:txBody>
                  <a:tcPr marL="8441" marR="8441" marT="8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4449" name="Picture 1"/>
          <p:cNvPicPr>
            <a:picLocks noChangeAspect="1" noChangeArrowheads="1"/>
          </p:cNvPicPr>
          <p:nvPr/>
        </p:nvPicPr>
        <p:blipFill>
          <a:blip r:embed="rId2" cstate="print"/>
          <a:srcRect/>
          <a:stretch>
            <a:fillRect/>
          </a:stretch>
        </p:blipFill>
        <p:spPr bwMode="auto">
          <a:xfrm>
            <a:off x="8685212" y="838200"/>
            <a:ext cx="3314701" cy="1843570"/>
          </a:xfrm>
          <a:prstGeom prst="rect">
            <a:avLst/>
          </a:prstGeom>
          <a:noFill/>
          <a:ln w="9525">
            <a:noFill/>
            <a:miter lim="800000"/>
            <a:headEnd/>
            <a:tailEnd/>
          </a:ln>
        </p:spPr>
      </p:pic>
      <p:sp>
        <p:nvSpPr>
          <p:cNvPr id="2" name="TextBox 1">
            <a:extLst>
              <a:ext uri="{FF2B5EF4-FFF2-40B4-BE49-F238E27FC236}">
                <a16:creationId xmlns:a16="http://schemas.microsoft.com/office/drawing/2014/main" id="{9CFEDE95-4653-D2EC-39B6-8DA5A823C09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F37D31FE-9E14-0F13-B8ED-3E702C2592C7}"/>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53" presetClass="entr" presetSubtype="0" fill="hold" nodeType="withEffect">
                                  <p:stCondLst>
                                    <p:cond delay="0"/>
                                  </p:stCondLst>
                                  <p:childTnLst>
                                    <p:set>
                                      <p:cBhvr>
                                        <p:cTn id="9" dur="1" fill="hold">
                                          <p:stCondLst>
                                            <p:cond delay="0"/>
                                          </p:stCondLst>
                                        </p:cTn>
                                        <p:tgtEl>
                                          <p:spTgt spid="104449"/>
                                        </p:tgtEl>
                                        <p:attrNameLst>
                                          <p:attrName>style.visibility</p:attrName>
                                        </p:attrNameLst>
                                      </p:cBhvr>
                                      <p:to>
                                        <p:strVal val="visible"/>
                                      </p:to>
                                    </p:set>
                                    <p:anim calcmode="lin" valueType="num">
                                      <p:cBhvr>
                                        <p:cTn id="10" dur="500" fill="hold"/>
                                        <p:tgtEl>
                                          <p:spTgt spid="104449"/>
                                        </p:tgtEl>
                                        <p:attrNameLst>
                                          <p:attrName>ppt_w</p:attrName>
                                        </p:attrNameLst>
                                      </p:cBhvr>
                                      <p:tavLst>
                                        <p:tav tm="0">
                                          <p:val>
                                            <p:fltVal val="0"/>
                                          </p:val>
                                        </p:tav>
                                        <p:tav tm="100000">
                                          <p:val>
                                            <p:strVal val="#ppt_w"/>
                                          </p:val>
                                        </p:tav>
                                      </p:tavLst>
                                    </p:anim>
                                    <p:anim calcmode="lin" valueType="num">
                                      <p:cBhvr>
                                        <p:cTn id="11" dur="500" fill="hold"/>
                                        <p:tgtEl>
                                          <p:spTgt spid="104449"/>
                                        </p:tgtEl>
                                        <p:attrNameLst>
                                          <p:attrName>ppt_h</p:attrName>
                                        </p:attrNameLst>
                                      </p:cBhvr>
                                      <p:tavLst>
                                        <p:tav tm="0">
                                          <p:val>
                                            <p:fltVal val="0"/>
                                          </p:val>
                                        </p:tav>
                                        <p:tav tm="100000">
                                          <p:val>
                                            <p:strVal val="#ppt_h"/>
                                          </p:val>
                                        </p:tav>
                                      </p:tavLst>
                                    </p:anim>
                                    <p:animEffect transition="in" filter="fade">
                                      <p:cBhvr>
                                        <p:cTn id="12" dur="500"/>
                                        <p:tgtEl>
                                          <p:spTgt spid="10444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6297559" y="3276600"/>
            <a:ext cx="5891266" cy="3200400"/>
          </a:xfrm>
          <a:prstGeom prst="rect">
            <a:avLst/>
          </a:prstGeom>
        </p:spPr>
        <p:txBody>
          <a:bodyPr vert="horz" lIns="108827" tIns="54413" rIns="108827" bIns="54413" rtlCol="0">
            <a:normAutofit/>
          </a:bodyPr>
          <a:lstStyle/>
          <a:p>
            <a:pPr marL="408100" indent="-408100" defTabSz="1088267" eaLnBrk="1" fontAlgn="auto" hangingPunct="1">
              <a:spcAft>
                <a:spcPts val="0"/>
              </a:spcAft>
              <a:buClr>
                <a:srgbClr val="002060"/>
              </a:buClr>
              <a:buSzPct val="120000"/>
              <a:buFont typeface="Wingdings" pitchFamily="2" charset="2"/>
              <a:buChar char="Ø"/>
              <a:defRPr/>
            </a:pPr>
            <a:endParaRPr lang="en-US" sz="2400" i="0" dirty="0">
              <a:solidFill>
                <a:srgbClr val="002060"/>
              </a:solidFill>
              <a:latin typeface="+mn-lt"/>
              <a:cs typeface="+mn-cs"/>
            </a:endParaRPr>
          </a:p>
        </p:txBody>
      </p:sp>
      <p:sp>
        <p:nvSpPr>
          <p:cNvPr id="7" name="Content Placeholder 4"/>
          <p:cNvSpPr txBox="1">
            <a:spLocks/>
          </p:cNvSpPr>
          <p:nvPr/>
        </p:nvSpPr>
        <p:spPr>
          <a:xfrm>
            <a:off x="5891265" y="3581400"/>
            <a:ext cx="5891266" cy="2895600"/>
          </a:xfrm>
          <a:prstGeom prst="rect">
            <a:avLst/>
          </a:prstGeom>
        </p:spPr>
        <p:txBody>
          <a:bodyPr vert="horz" lIns="108827" tIns="54413" rIns="108827" bIns="54413">
            <a:normAutofit/>
          </a:bodyPr>
          <a:lstStyle/>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408100" indent="-408100" eaLnBrk="1" fontAlgn="auto" hangingPunct="1">
              <a:spcAft>
                <a:spcPts val="0"/>
              </a:spcAft>
              <a:buClr>
                <a:srgbClr val="002060"/>
              </a:buClr>
              <a:buSzPct val="120000"/>
              <a:buFont typeface="Wingdings" pitchFamily="2" charset="2"/>
              <a:buChar char="Ø"/>
              <a:defRPr/>
            </a:pPr>
            <a:endParaRPr lang="en-US" i="0" dirty="0">
              <a:solidFill>
                <a:srgbClr val="7030A0"/>
              </a:solidFill>
            </a:endParaRPr>
          </a:p>
        </p:txBody>
      </p:sp>
      <p:sp>
        <p:nvSpPr>
          <p:cNvPr id="12" name="Title 1"/>
          <p:cNvSpPr>
            <a:spLocks noGrp="1"/>
          </p:cNvSpPr>
          <p:nvPr>
            <p:ph type="title"/>
          </p:nvPr>
        </p:nvSpPr>
        <p:spPr>
          <a:xfrm>
            <a:off x="457200" y="838200"/>
            <a:ext cx="11428412" cy="685800"/>
          </a:xfrm>
          <a:effectLst/>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Checking Status of Package </a:t>
            </a:r>
            <a:r>
              <a:rPr lang="en-US" b="1" dirty="0">
                <a:solidFill>
                  <a:srgbClr val="FF9933"/>
                </a:solidFill>
                <a:effectLst>
                  <a:outerShdw blurRad="50800" dist="38100" dir="2700000" sx="101000" sy="101000" algn="tl" rotWithShape="0">
                    <a:prstClr val="black">
                      <a:alpha val="43000"/>
                    </a:prstClr>
                  </a:outerShdw>
                </a:effectLst>
              </a:rPr>
              <a:t>via Online &amp; SMSA App</a:t>
            </a:r>
            <a:endParaRPr lang="en-US" dirty="0"/>
          </a:p>
        </p:txBody>
      </p:sp>
      <p:sp>
        <p:nvSpPr>
          <p:cNvPr id="13" name="Content Placeholder 2"/>
          <p:cNvSpPr txBox="1">
            <a:spLocks/>
          </p:cNvSpPr>
          <p:nvPr/>
        </p:nvSpPr>
        <p:spPr>
          <a:xfrm>
            <a:off x="381000" y="1676400"/>
            <a:ext cx="11199812" cy="3505200"/>
          </a:xfrm>
          <a:prstGeom prst="rect">
            <a:avLst/>
          </a:prstGeom>
        </p:spPr>
        <p:txBody>
          <a:bodyPr vert="horz">
            <a:normAutofit/>
          </a:bodyPr>
          <a:lstStyle/>
          <a:p>
            <a:pPr marL="274320" marR="0" lvl="0" indent="-274320" algn="l" defTabSz="914400" rtl="0" eaLnBrk="1" fontAlgn="auto" latinLnBrk="0" hangingPunct="1">
              <a:spcBef>
                <a:spcPts val="250"/>
              </a:spcBef>
              <a:spcAft>
                <a:spcPts val="0"/>
              </a:spcAft>
              <a:buClr>
                <a:schemeClr val="accent3"/>
              </a:buClr>
              <a:buSzPct val="95000"/>
              <a:buFont typeface="Wingdings 2"/>
              <a:buChar char=""/>
              <a:tabLst/>
              <a:defRPr/>
            </a:pPr>
            <a:r>
              <a:rPr kumimoji="0" lang="en-US" sz="2400" b="1" i="0" u="none" strike="noStrike" kern="1200" cap="none" spc="0" normalizeH="0" baseline="0" noProof="0" dirty="0">
                <a:ln>
                  <a:noFill/>
                </a:ln>
                <a:solidFill>
                  <a:srgbClr val="7030A0"/>
                </a:solidFill>
                <a:effectLst/>
                <a:uLnTx/>
                <a:uFillTx/>
                <a:latin typeface="+mj-lt"/>
                <a:ea typeface="+mn-ea"/>
                <a:cs typeface="Arial" pitchFamily="34" charset="0"/>
              </a:rPr>
              <a:t>Customers can check the status</a:t>
            </a:r>
            <a:r>
              <a:rPr kumimoji="0" lang="en-US" sz="2400" b="1" i="0" u="none" strike="noStrike" kern="1200" cap="none" spc="0" normalizeH="0" noProof="0" dirty="0">
                <a:ln>
                  <a:noFill/>
                </a:ln>
                <a:solidFill>
                  <a:srgbClr val="7030A0"/>
                </a:solidFill>
                <a:effectLst/>
                <a:uLnTx/>
                <a:uFillTx/>
                <a:latin typeface="+mj-lt"/>
                <a:ea typeface="+mn-ea"/>
                <a:cs typeface="Arial" pitchFamily="34" charset="0"/>
              </a:rPr>
              <a:t> of their package </a:t>
            </a:r>
            <a:r>
              <a:rPr lang="en-US" sz="2400" b="1" i="0" dirty="0">
                <a:solidFill>
                  <a:srgbClr val="7030A0"/>
                </a:solidFill>
                <a:latin typeface="+mj-lt"/>
                <a:cs typeface="Arial" pitchFamily="34" charset="0"/>
              </a:rPr>
              <a:t>&amp; ship </a:t>
            </a:r>
            <a:r>
              <a:rPr kumimoji="0" lang="en-US" sz="2400" b="1" i="0" u="none" strike="noStrike" kern="1200" cap="none" spc="0" normalizeH="0" noProof="0" dirty="0">
                <a:ln>
                  <a:noFill/>
                </a:ln>
                <a:solidFill>
                  <a:srgbClr val="7030A0"/>
                </a:solidFill>
                <a:effectLst/>
                <a:uLnTx/>
                <a:uFillTx/>
                <a:latin typeface="+mj-lt"/>
                <a:ea typeface="+mn-ea"/>
                <a:cs typeface="Arial" pitchFamily="34" charset="0"/>
              </a:rPr>
              <a:t>via </a:t>
            </a:r>
            <a:r>
              <a:rPr kumimoji="0" lang="en-US" sz="2400" b="1" i="0" u="none" strike="noStrike" kern="1200" cap="none" spc="0" normalizeH="0" noProof="0" dirty="0">
                <a:ln>
                  <a:noFill/>
                </a:ln>
                <a:solidFill>
                  <a:srgbClr val="FF0000"/>
                </a:solidFill>
                <a:effectLst/>
                <a:uLnTx/>
                <a:uFillTx/>
                <a:latin typeface="+mj-lt"/>
                <a:ea typeface="+mn-ea"/>
                <a:cs typeface="Arial" pitchFamily="34" charset="0"/>
              </a:rPr>
              <a:t>Online (www.smsaexpress.com) </a:t>
            </a:r>
            <a:r>
              <a:rPr kumimoji="0" lang="en-US" sz="2400" b="1" i="0" u="none" strike="noStrike" kern="1200" cap="none" spc="0" normalizeH="0" noProof="0" dirty="0">
                <a:ln>
                  <a:noFill/>
                </a:ln>
                <a:solidFill>
                  <a:srgbClr val="7030A0"/>
                </a:solidFill>
                <a:effectLst/>
                <a:uLnTx/>
                <a:uFillTx/>
                <a:latin typeface="+mj-lt"/>
                <a:ea typeface="+mn-ea"/>
                <a:cs typeface="Arial" pitchFamily="34" charset="0"/>
              </a:rPr>
              <a:t>or </a:t>
            </a:r>
            <a:r>
              <a:rPr kumimoji="0" lang="en-US" sz="2400" b="1" i="0" u="none" strike="noStrike" kern="1200" cap="none" spc="0" normalizeH="0" noProof="0" dirty="0">
                <a:ln>
                  <a:noFill/>
                </a:ln>
                <a:solidFill>
                  <a:srgbClr val="FF0000"/>
                </a:solidFill>
                <a:effectLst/>
                <a:uLnTx/>
                <a:uFillTx/>
                <a:latin typeface="+mj-lt"/>
                <a:ea typeface="+mn-ea"/>
                <a:cs typeface="Arial" pitchFamily="34" charset="0"/>
              </a:rPr>
              <a:t>SMSA App </a:t>
            </a:r>
            <a:r>
              <a:rPr kumimoji="0" lang="en-US" sz="2400" b="1" i="0" u="none" strike="noStrike" kern="1200" cap="none" spc="0" normalizeH="0" noProof="0" dirty="0">
                <a:ln>
                  <a:noFill/>
                </a:ln>
                <a:solidFill>
                  <a:srgbClr val="7030A0"/>
                </a:solidFill>
                <a:effectLst/>
                <a:uLnTx/>
                <a:uFillTx/>
                <a:latin typeface="+mj-lt"/>
                <a:ea typeface="+mn-ea"/>
                <a:cs typeface="Arial" pitchFamily="34" charset="0"/>
              </a:rPr>
              <a:t>(Downloadable via </a:t>
            </a:r>
            <a:r>
              <a:rPr kumimoji="0" lang="en-US" sz="2400" b="1" i="0" u="none" strike="noStrike" kern="1200" cap="none" spc="0" normalizeH="0" noProof="0" dirty="0">
                <a:ln>
                  <a:noFill/>
                </a:ln>
                <a:solidFill>
                  <a:srgbClr val="FF0000"/>
                </a:solidFill>
                <a:effectLst/>
                <a:uLnTx/>
                <a:uFillTx/>
                <a:latin typeface="+mj-lt"/>
                <a:ea typeface="+mn-ea"/>
                <a:cs typeface="Arial" pitchFamily="34" charset="0"/>
              </a:rPr>
              <a:t>App Store for Apple Products </a:t>
            </a:r>
            <a:r>
              <a:rPr kumimoji="0" lang="en-US" sz="2400" b="1" i="0" u="none" strike="noStrike" kern="1200" cap="none" spc="0" normalizeH="0" noProof="0" dirty="0">
                <a:ln>
                  <a:noFill/>
                </a:ln>
                <a:solidFill>
                  <a:srgbClr val="7030A0"/>
                </a:solidFill>
                <a:effectLst/>
                <a:uLnTx/>
                <a:uFillTx/>
                <a:latin typeface="+mj-lt"/>
                <a:ea typeface="+mn-ea"/>
                <a:cs typeface="Arial" pitchFamily="34" charset="0"/>
              </a:rPr>
              <a:t>&amp; </a:t>
            </a:r>
            <a:r>
              <a:rPr kumimoji="0" lang="en-US" sz="2400" b="1" i="0" u="none" strike="noStrike" kern="1200" cap="none" spc="0" normalizeH="0" noProof="0" dirty="0">
                <a:ln>
                  <a:noFill/>
                </a:ln>
                <a:solidFill>
                  <a:srgbClr val="FF0000"/>
                </a:solidFill>
                <a:effectLst/>
                <a:uLnTx/>
                <a:uFillTx/>
                <a:latin typeface="+mj-lt"/>
                <a:ea typeface="+mn-ea"/>
                <a:cs typeface="Arial" pitchFamily="34" charset="0"/>
              </a:rPr>
              <a:t>Play Store for Android Products</a:t>
            </a:r>
            <a:r>
              <a:rPr kumimoji="0" lang="en-US" sz="2400" b="1" i="0" u="none" strike="noStrike" kern="1200" cap="none" spc="0" normalizeH="0" noProof="0" dirty="0">
                <a:ln>
                  <a:noFill/>
                </a:ln>
                <a:solidFill>
                  <a:srgbClr val="7030A0"/>
                </a:solidFill>
                <a:effectLst/>
                <a:uLnTx/>
                <a:uFillTx/>
                <a:latin typeface="+mj-lt"/>
                <a:ea typeface="+mn-ea"/>
                <a:cs typeface="Arial" pitchFamily="34" charset="0"/>
              </a:rPr>
              <a:t>)</a:t>
            </a:r>
            <a:endParaRPr kumimoji="0" lang="en-US" sz="2400" b="1" i="0" u="none" strike="noStrike" kern="1200" cap="none" spc="0" normalizeH="0" baseline="0" noProof="0" dirty="0">
              <a:ln>
                <a:noFill/>
              </a:ln>
              <a:solidFill>
                <a:srgbClr val="7030A0"/>
              </a:solidFill>
              <a:effectLst/>
              <a:uLnTx/>
              <a:uFillTx/>
              <a:latin typeface="+mj-lt"/>
              <a:ea typeface="+mn-ea"/>
              <a:cs typeface="Arial" pitchFamily="34" charset="0"/>
            </a:endParaRPr>
          </a:p>
          <a:p>
            <a:pPr marL="274320" marR="0" lvl="0" indent="-274320" algn="l" defTabSz="914400" rtl="0" eaLnBrk="1" fontAlgn="auto" latinLnBrk="0" hangingPunct="1">
              <a:spcBef>
                <a:spcPts val="250"/>
              </a:spcBef>
              <a:spcAft>
                <a:spcPts val="0"/>
              </a:spcAft>
              <a:buClr>
                <a:schemeClr val="accent3"/>
              </a:buClr>
              <a:buSzPct val="95000"/>
              <a:buFont typeface="Wingdings 2"/>
              <a:buChar char=""/>
              <a:tabLst/>
              <a:defRPr/>
            </a:pPr>
            <a:endParaRPr kumimoji="0" lang="en-US" sz="2400" b="1" i="0" u="none" strike="noStrike" kern="1200" cap="none" spc="0" normalizeH="0" baseline="0" noProof="0" dirty="0">
              <a:ln>
                <a:noFill/>
              </a:ln>
              <a:solidFill>
                <a:srgbClr val="FF0000"/>
              </a:solidFill>
              <a:effectLst/>
              <a:uLnTx/>
              <a:uFillTx/>
              <a:latin typeface="+mj-lt"/>
              <a:ea typeface="+mn-ea"/>
              <a:cs typeface="Arial" pitchFamily="34" charset="0"/>
            </a:endParaRPr>
          </a:p>
          <a:p>
            <a:pPr marL="274320" lvl="0" indent="-274320" eaLnBrk="1" fontAlgn="auto" hangingPunct="1">
              <a:spcBef>
                <a:spcPts val="250"/>
              </a:spcBef>
              <a:spcAft>
                <a:spcPts val="0"/>
              </a:spcAft>
              <a:buClr>
                <a:schemeClr val="accent3"/>
              </a:buClr>
              <a:buSzPct val="95000"/>
              <a:buFont typeface="Wingdings 2"/>
              <a:buChar char=""/>
            </a:pPr>
            <a:r>
              <a:rPr lang="en-US" sz="2400" b="1" i="0" noProof="0" dirty="0">
                <a:solidFill>
                  <a:srgbClr val="7030A0"/>
                </a:solidFill>
                <a:latin typeface="+mj-lt"/>
                <a:cs typeface="Arial" pitchFamily="34" charset="0"/>
              </a:rPr>
              <a:t>Front Line staff (Couriers/SSEs/CSAs) should give a </a:t>
            </a:r>
            <a:r>
              <a:rPr lang="en-US" sz="2400" b="1" i="0" noProof="0" dirty="0">
                <a:solidFill>
                  <a:srgbClr val="FF0000"/>
                </a:solidFill>
                <a:latin typeface="+mj-lt"/>
                <a:cs typeface="Arial" pitchFamily="34" charset="0"/>
              </a:rPr>
              <a:t>brief explanation</a:t>
            </a:r>
            <a:r>
              <a:rPr lang="en-US" sz="2400" b="1" i="0" noProof="0" dirty="0">
                <a:solidFill>
                  <a:srgbClr val="7030A0"/>
                </a:solidFill>
                <a:latin typeface="+mj-lt"/>
                <a:cs typeface="Arial" pitchFamily="34" charset="0"/>
              </a:rPr>
              <a:t> of the status of the shipment depending on what was used (Online or App)</a:t>
            </a:r>
          </a:p>
          <a:p>
            <a:pPr marL="274320" lvl="0" indent="-274320" eaLnBrk="1" fontAlgn="auto" hangingPunct="1">
              <a:spcBef>
                <a:spcPts val="250"/>
              </a:spcBef>
              <a:spcAft>
                <a:spcPts val="0"/>
              </a:spcAft>
              <a:buClr>
                <a:schemeClr val="accent3"/>
              </a:buClr>
              <a:buSzPct val="95000"/>
              <a:buFont typeface="Wingdings 2"/>
              <a:buChar char=""/>
            </a:pPr>
            <a:endParaRPr kumimoji="0" lang="en-US" sz="2400" b="1" i="0" u="none" strike="noStrike" kern="1200" cap="none" spc="0" normalizeH="0" baseline="0" dirty="0">
              <a:ln>
                <a:noFill/>
              </a:ln>
              <a:solidFill>
                <a:srgbClr val="7030A0"/>
              </a:solidFill>
              <a:effectLst/>
              <a:uLnTx/>
              <a:uFillTx/>
              <a:latin typeface="+mj-lt"/>
              <a:ea typeface="+mn-ea"/>
              <a:cs typeface="Arial" pitchFamily="34" charset="0"/>
            </a:endParaRPr>
          </a:p>
          <a:p>
            <a:pPr marL="274320" lvl="0" indent="-274320" eaLnBrk="1" fontAlgn="auto" hangingPunct="1">
              <a:spcBef>
                <a:spcPts val="250"/>
              </a:spcBef>
              <a:spcAft>
                <a:spcPts val="0"/>
              </a:spcAft>
              <a:buClr>
                <a:schemeClr val="accent3"/>
              </a:buClr>
              <a:buSzPct val="95000"/>
              <a:buFont typeface="Wingdings 2"/>
              <a:buChar char=""/>
            </a:pPr>
            <a:r>
              <a:rPr lang="en-US" sz="2400" b="1" i="0" dirty="0">
                <a:solidFill>
                  <a:srgbClr val="7030A0"/>
                </a:solidFill>
                <a:latin typeface="+mj-lt"/>
                <a:cs typeface="Arial" pitchFamily="34" charset="0"/>
              </a:rPr>
              <a:t>A more detailed status can be accessed via the </a:t>
            </a:r>
            <a:r>
              <a:rPr lang="en-US" sz="2400" b="1" i="0" dirty="0">
                <a:solidFill>
                  <a:srgbClr val="FF0000"/>
                </a:solidFill>
                <a:latin typeface="+mj-lt"/>
                <a:cs typeface="Arial" pitchFamily="34" charset="0"/>
              </a:rPr>
              <a:t>CORE system.</a:t>
            </a:r>
            <a:endParaRPr kumimoji="0" lang="en-US" sz="2400" b="1" i="0" u="none" strike="noStrike" kern="1200" cap="none" spc="0" normalizeH="0" baseline="0" noProof="0" dirty="0">
              <a:ln>
                <a:noFill/>
              </a:ln>
              <a:solidFill>
                <a:srgbClr val="FF0000"/>
              </a:solidFill>
              <a:effectLst/>
              <a:uLnTx/>
              <a:uFillTx/>
              <a:latin typeface="+mj-lt"/>
              <a:ea typeface="+mn-ea"/>
              <a:cs typeface="Arial" pitchFamily="34" charset="0"/>
            </a:endParaRPr>
          </a:p>
          <a:p>
            <a:pPr marL="274320" marR="0" lvl="0" indent="-274320" algn="l" defTabSz="914400" rtl="0" eaLnBrk="1" fontAlgn="auto" latinLnBrk="0" hangingPunct="1">
              <a:spcBef>
                <a:spcPts val="250"/>
              </a:spcBef>
              <a:spcAft>
                <a:spcPts val="0"/>
              </a:spcAft>
              <a:buClr>
                <a:schemeClr val="accent3"/>
              </a:buClr>
              <a:buSzPct val="95000"/>
              <a:buFont typeface="Wingdings 2"/>
              <a:buChar char=""/>
              <a:tabLst/>
              <a:defRPr/>
            </a:pPr>
            <a:endParaRPr kumimoji="0" lang="en-US" sz="1600" b="0" i="0" u="none" strike="noStrike" kern="1200" cap="none" spc="0" normalizeH="0" baseline="0" noProof="0" dirty="0">
              <a:ln>
                <a:noFill/>
              </a:ln>
              <a:solidFill>
                <a:schemeClr val="tx2"/>
              </a:solidFill>
              <a:effectLst/>
              <a:uLnTx/>
              <a:uFillTx/>
              <a:latin typeface="+mj-lt"/>
              <a:ea typeface="+mn-ea"/>
              <a:cs typeface="Arial" pitchFamily="34" charset="0"/>
            </a:endParaRPr>
          </a:p>
        </p:txBody>
      </p:sp>
      <p:pic>
        <p:nvPicPr>
          <p:cNvPr id="14" name="Picture 13" descr="SMSA App Logo.JPG"/>
          <p:cNvPicPr>
            <a:picLocks noChangeAspect="1"/>
          </p:cNvPicPr>
          <p:nvPr/>
        </p:nvPicPr>
        <p:blipFill>
          <a:blip r:embed="rId2" cstate="print"/>
          <a:stretch>
            <a:fillRect/>
          </a:stretch>
        </p:blipFill>
        <p:spPr>
          <a:xfrm>
            <a:off x="10093202" y="4114800"/>
            <a:ext cx="1487610" cy="1415043"/>
          </a:xfrm>
          <a:prstGeom prst="rect">
            <a:avLst/>
          </a:prstGeom>
        </p:spPr>
      </p:pic>
      <p:pic>
        <p:nvPicPr>
          <p:cNvPr id="75777" name="Picture 1" descr="D:\Documents\2018 Projects\ISO 10015\Training Materials Revised\SGO\Pics\APP store.png"/>
          <p:cNvPicPr>
            <a:picLocks noChangeAspect="1" noChangeArrowheads="1"/>
          </p:cNvPicPr>
          <p:nvPr/>
        </p:nvPicPr>
        <p:blipFill>
          <a:blip r:embed="rId3" cstate="print"/>
          <a:srcRect/>
          <a:stretch>
            <a:fillRect/>
          </a:stretch>
        </p:blipFill>
        <p:spPr bwMode="auto">
          <a:xfrm>
            <a:off x="7161212" y="5436089"/>
            <a:ext cx="2552700" cy="893445"/>
          </a:xfrm>
          <a:prstGeom prst="rect">
            <a:avLst/>
          </a:prstGeom>
          <a:noFill/>
        </p:spPr>
      </p:pic>
      <p:pic>
        <p:nvPicPr>
          <p:cNvPr id="75778" name="Picture 2" descr="D:\Documents\2018 Projects\ISO 10015\Training Materials Revised\SGO\Pics\Google Play.png"/>
          <p:cNvPicPr>
            <a:picLocks noChangeAspect="1" noChangeArrowheads="1"/>
          </p:cNvPicPr>
          <p:nvPr/>
        </p:nvPicPr>
        <p:blipFill>
          <a:blip r:embed="rId4" cstate="print"/>
          <a:srcRect/>
          <a:stretch>
            <a:fillRect/>
          </a:stretch>
        </p:blipFill>
        <p:spPr bwMode="auto">
          <a:xfrm>
            <a:off x="3732212" y="5334000"/>
            <a:ext cx="2981325" cy="1147934"/>
          </a:xfrm>
          <a:prstGeom prst="rect">
            <a:avLst/>
          </a:prstGeom>
          <a:noFill/>
        </p:spPr>
      </p:pic>
      <p:pic>
        <p:nvPicPr>
          <p:cNvPr id="75780" name="Picture 4"/>
          <p:cNvPicPr>
            <a:picLocks noChangeAspect="1" noChangeArrowheads="1"/>
          </p:cNvPicPr>
          <p:nvPr/>
        </p:nvPicPr>
        <p:blipFill>
          <a:blip r:embed="rId5" cstate="print"/>
          <a:srcRect/>
          <a:stretch>
            <a:fillRect/>
          </a:stretch>
        </p:blipFill>
        <p:spPr bwMode="auto">
          <a:xfrm>
            <a:off x="1141412" y="4876800"/>
            <a:ext cx="1905000" cy="1981200"/>
          </a:xfrm>
          <a:prstGeom prst="rect">
            <a:avLst/>
          </a:prstGeom>
          <a:noFill/>
          <a:ln w="9525">
            <a:noFill/>
            <a:miter lim="800000"/>
            <a:headEnd/>
            <a:tailEnd/>
          </a:ln>
        </p:spPr>
      </p:pic>
      <p:sp>
        <p:nvSpPr>
          <p:cNvPr id="2" name="TextBox 1">
            <a:extLst>
              <a:ext uri="{FF2B5EF4-FFF2-40B4-BE49-F238E27FC236}">
                <a16:creationId xmlns:a16="http://schemas.microsoft.com/office/drawing/2014/main" id="{17A45C2C-A36E-6A21-0363-EAF33EB55D1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8D84E73C-8EFC-2B31-B60C-727E18F5C066}"/>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0" fill="hold" nodeType="withEffect">
                                  <p:stCondLst>
                                    <p:cond delay="0"/>
                                  </p:stCondLst>
                                  <p:childTnLst>
                                    <p:set>
                                      <p:cBhvr>
                                        <p:cTn id="19" dur="1" fill="hold">
                                          <p:stCondLst>
                                            <p:cond delay="0"/>
                                          </p:stCondLst>
                                        </p:cTn>
                                        <p:tgtEl>
                                          <p:spTgt spid="75777"/>
                                        </p:tgtEl>
                                        <p:attrNameLst>
                                          <p:attrName>style.visibility</p:attrName>
                                        </p:attrNameLst>
                                      </p:cBhvr>
                                      <p:to>
                                        <p:strVal val="visible"/>
                                      </p:to>
                                    </p:set>
                                    <p:anim calcmode="lin" valueType="num">
                                      <p:cBhvr>
                                        <p:cTn id="20" dur="500" fill="hold"/>
                                        <p:tgtEl>
                                          <p:spTgt spid="75777"/>
                                        </p:tgtEl>
                                        <p:attrNameLst>
                                          <p:attrName>ppt_w</p:attrName>
                                        </p:attrNameLst>
                                      </p:cBhvr>
                                      <p:tavLst>
                                        <p:tav tm="0">
                                          <p:val>
                                            <p:fltVal val="0"/>
                                          </p:val>
                                        </p:tav>
                                        <p:tav tm="100000">
                                          <p:val>
                                            <p:strVal val="#ppt_w"/>
                                          </p:val>
                                        </p:tav>
                                      </p:tavLst>
                                    </p:anim>
                                    <p:anim calcmode="lin" valueType="num">
                                      <p:cBhvr>
                                        <p:cTn id="21" dur="500" fill="hold"/>
                                        <p:tgtEl>
                                          <p:spTgt spid="75777"/>
                                        </p:tgtEl>
                                        <p:attrNameLst>
                                          <p:attrName>ppt_h</p:attrName>
                                        </p:attrNameLst>
                                      </p:cBhvr>
                                      <p:tavLst>
                                        <p:tav tm="0">
                                          <p:val>
                                            <p:fltVal val="0"/>
                                          </p:val>
                                        </p:tav>
                                        <p:tav tm="100000">
                                          <p:val>
                                            <p:strVal val="#ppt_h"/>
                                          </p:val>
                                        </p:tav>
                                      </p:tavLst>
                                    </p:anim>
                                    <p:animEffect transition="in" filter="fade">
                                      <p:cBhvr>
                                        <p:cTn id="22" dur="500"/>
                                        <p:tgtEl>
                                          <p:spTgt spid="757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75778"/>
                                        </p:tgtEl>
                                        <p:attrNameLst>
                                          <p:attrName>style.visibility</p:attrName>
                                        </p:attrNameLst>
                                      </p:cBhvr>
                                      <p:to>
                                        <p:strVal val="visible"/>
                                      </p:to>
                                    </p:set>
                                    <p:anim calcmode="lin" valueType="num">
                                      <p:cBhvr>
                                        <p:cTn id="30" dur="500" fill="hold"/>
                                        <p:tgtEl>
                                          <p:spTgt spid="75778"/>
                                        </p:tgtEl>
                                        <p:attrNameLst>
                                          <p:attrName>ppt_w</p:attrName>
                                        </p:attrNameLst>
                                      </p:cBhvr>
                                      <p:tavLst>
                                        <p:tav tm="0">
                                          <p:val>
                                            <p:fltVal val="0"/>
                                          </p:val>
                                        </p:tav>
                                        <p:tav tm="100000">
                                          <p:val>
                                            <p:strVal val="#ppt_w"/>
                                          </p:val>
                                        </p:tav>
                                      </p:tavLst>
                                    </p:anim>
                                    <p:anim calcmode="lin" valueType="num">
                                      <p:cBhvr>
                                        <p:cTn id="31" dur="500" fill="hold"/>
                                        <p:tgtEl>
                                          <p:spTgt spid="75778"/>
                                        </p:tgtEl>
                                        <p:attrNameLst>
                                          <p:attrName>ppt_h</p:attrName>
                                        </p:attrNameLst>
                                      </p:cBhvr>
                                      <p:tavLst>
                                        <p:tav tm="0">
                                          <p:val>
                                            <p:fltVal val="0"/>
                                          </p:val>
                                        </p:tav>
                                        <p:tav tm="100000">
                                          <p:val>
                                            <p:strVal val="#ppt_h"/>
                                          </p:val>
                                        </p:tav>
                                      </p:tavLst>
                                    </p:anim>
                                    <p:animEffect transition="in" filter="fade">
                                      <p:cBhvr>
                                        <p:cTn id="32" dur="500"/>
                                        <p:tgtEl>
                                          <p:spTgt spid="757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fade">
                                      <p:cBhvr>
                                        <p:cTn id="37" dur="500"/>
                                        <p:tgtEl>
                                          <p:spTgt spid="13">
                                            <p:txEl>
                                              <p:pRg st="4" end="4"/>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75780"/>
                                        </p:tgtEl>
                                        <p:attrNameLst>
                                          <p:attrName>style.visibility</p:attrName>
                                        </p:attrNameLst>
                                      </p:cBhvr>
                                      <p:to>
                                        <p:strVal val="visible"/>
                                      </p:to>
                                    </p:set>
                                    <p:anim calcmode="lin" valueType="num">
                                      <p:cBhvr>
                                        <p:cTn id="40" dur="500" fill="hold"/>
                                        <p:tgtEl>
                                          <p:spTgt spid="75780"/>
                                        </p:tgtEl>
                                        <p:attrNameLst>
                                          <p:attrName>ppt_w</p:attrName>
                                        </p:attrNameLst>
                                      </p:cBhvr>
                                      <p:tavLst>
                                        <p:tav tm="0">
                                          <p:val>
                                            <p:fltVal val="0"/>
                                          </p:val>
                                        </p:tav>
                                        <p:tav tm="100000">
                                          <p:val>
                                            <p:strVal val="#ppt_w"/>
                                          </p:val>
                                        </p:tav>
                                      </p:tavLst>
                                    </p:anim>
                                    <p:anim calcmode="lin" valueType="num">
                                      <p:cBhvr>
                                        <p:cTn id="41" dur="500" fill="hold"/>
                                        <p:tgtEl>
                                          <p:spTgt spid="75780"/>
                                        </p:tgtEl>
                                        <p:attrNameLst>
                                          <p:attrName>ppt_h</p:attrName>
                                        </p:attrNameLst>
                                      </p:cBhvr>
                                      <p:tavLst>
                                        <p:tav tm="0">
                                          <p:val>
                                            <p:fltVal val="0"/>
                                          </p:val>
                                        </p:tav>
                                        <p:tav tm="100000">
                                          <p:val>
                                            <p:strVal val="#ppt_h"/>
                                          </p:val>
                                        </p:tav>
                                      </p:tavLst>
                                    </p:anim>
                                    <p:animEffect transition="in" filter="fade">
                                      <p:cBhvr>
                                        <p:cTn id="42"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6297559" y="3276600"/>
            <a:ext cx="5891266" cy="3200400"/>
          </a:xfrm>
          <a:prstGeom prst="rect">
            <a:avLst/>
          </a:prstGeom>
        </p:spPr>
        <p:txBody>
          <a:bodyPr vert="horz" lIns="108827" tIns="54413" rIns="108827" bIns="54413" rtlCol="0">
            <a:normAutofit/>
          </a:bodyPr>
          <a:lstStyle/>
          <a:p>
            <a:pPr marL="408100" indent="-408100" defTabSz="1088267" eaLnBrk="1" fontAlgn="auto" hangingPunct="1">
              <a:spcAft>
                <a:spcPts val="0"/>
              </a:spcAft>
              <a:buClr>
                <a:srgbClr val="002060"/>
              </a:buClr>
              <a:buSzPct val="120000"/>
              <a:buFont typeface="Wingdings" pitchFamily="2" charset="2"/>
              <a:buChar char="Ø"/>
              <a:defRPr/>
            </a:pPr>
            <a:endParaRPr lang="en-US" sz="2400" i="0" dirty="0">
              <a:solidFill>
                <a:srgbClr val="002060"/>
              </a:solidFill>
              <a:latin typeface="+mn-lt"/>
              <a:cs typeface="+mn-cs"/>
            </a:endParaRPr>
          </a:p>
        </p:txBody>
      </p:sp>
      <p:sp>
        <p:nvSpPr>
          <p:cNvPr id="7" name="Content Placeholder 4"/>
          <p:cNvSpPr txBox="1">
            <a:spLocks/>
          </p:cNvSpPr>
          <p:nvPr/>
        </p:nvSpPr>
        <p:spPr>
          <a:xfrm>
            <a:off x="5891265" y="3581400"/>
            <a:ext cx="5891266" cy="2895600"/>
          </a:xfrm>
          <a:prstGeom prst="rect">
            <a:avLst/>
          </a:prstGeom>
        </p:spPr>
        <p:txBody>
          <a:bodyPr vert="horz" lIns="108827" tIns="54413" rIns="108827" bIns="54413">
            <a:normAutofit/>
          </a:bodyPr>
          <a:lstStyle/>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408100" indent="-408100" eaLnBrk="1" fontAlgn="auto" hangingPunct="1">
              <a:spcAft>
                <a:spcPts val="0"/>
              </a:spcAft>
              <a:buClr>
                <a:srgbClr val="002060"/>
              </a:buClr>
              <a:buSzPct val="120000"/>
              <a:buFont typeface="Wingdings" pitchFamily="2" charset="2"/>
              <a:buChar char="Ø"/>
              <a:defRPr/>
            </a:pPr>
            <a:endParaRPr lang="en-US" i="0" dirty="0">
              <a:solidFill>
                <a:srgbClr val="7030A0"/>
              </a:solidFill>
            </a:endParaRPr>
          </a:p>
        </p:txBody>
      </p:sp>
      <p:sp>
        <p:nvSpPr>
          <p:cNvPr id="11" name="Title 1"/>
          <p:cNvSpPr>
            <a:spLocks noGrp="1"/>
          </p:cNvSpPr>
          <p:nvPr>
            <p:ph type="title"/>
          </p:nvPr>
        </p:nvSpPr>
        <p:spPr>
          <a:xfrm>
            <a:off x="685800" y="762000"/>
            <a:ext cx="107426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Checking Status of Package</a:t>
            </a:r>
            <a:r>
              <a:rPr lang="en-US" b="1" dirty="0">
                <a:solidFill>
                  <a:srgbClr val="FF9933"/>
                </a:solidFill>
                <a:effectLst>
                  <a:outerShdw blurRad="50800" dist="38100" dir="2700000" sx="101000" sy="101000" algn="tl" rotWithShape="0">
                    <a:prstClr val="black">
                      <a:alpha val="43000"/>
                    </a:prstClr>
                  </a:outerShdw>
                </a:effectLst>
              </a:rPr>
              <a:t> - Online</a:t>
            </a:r>
            <a:endParaRPr lang="en-US" dirty="0"/>
          </a:p>
        </p:txBody>
      </p:sp>
      <p:sp>
        <p:nvSpPr>
          <p:cNvPr id="2" name="TextBox 1">
            <a:extLst>
              <a:ext uri="{FF2B5EF4-FFF2-40B4-BE49-F238E27FC236}">
                <a16:creationId xmlns:a16="http://schemas.microsoft.com/office/drawing/2014/main" id="{B8C8C909-E009-98BC-0391-E84712A95B5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0A80EE47-9646-A8CF-5D34-018DAE37FDAE}"/>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77826" name="Picture 2" descr="D:\Pictures\2020\SMSA Express Tracking Screenshot.JPG"/>
          <p:cNvPicPr>
            <a:picLocks noChangeAspect="1" noChangeArrowheads="1"/>
          </p:cNvPicPr>
          <p:nvPr/>
        </p:nvPicPr>
        <p:blipFill>
          <a:blip r:embed="rId3" cstate="print"/>
          <a:srcRect/>
          <a:stretch>
            <a:fillRect/>
          </a:stretch>
        </p:blipFill>
        <p:spPr bwMode="auto">
          <a:xfrm>
            <a:off x="531812" y="1524000"/>
            <a:ext cx="10515600" cy="533400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6297559" y="3276600"/>
            <a:ext cx="5891266" cy="3200400"/>
          </a:xfrm>
          <a:prstGeom prst="rect">
            <a:avLst/>
          </a:prstGeom>
        </p:spPr>
        <p:txBody>
          <a:bodyPr vert="horz" lIns="108827" tIns="54413" rIns="108827" bIns="54413" rtlCol="0">
            <a:normAutofit/>
          </a:bodyPr>
          <a:lstStyle/>
          <a:p>
            <a:pPr marL="408100" indent="-408100" defTabSz="1088267" eaLnBrk="1" fontAlgn="auto" hangingPunct="1">
              <a:spcAft>
                <a:spcPts val="0"/>
              </a:spcAft>
              <a:buClr>
                <a:srgbClr val="002060"/>
              </a:buClr>
              <a:buSzPct val="120000"/>
              <a:buFont typeface="Wingdings" pitchFamily="2" charset="2"/>
              <a:buChar char="Ø"/>
              <a:defRPr/>
            </a:pPr>
            <a:endParaRPr lang="en-US" sz="2400" i="0" dirty="0">
              <a:solidFill>
                <a:srgbClr val="002060"/>
              </a:solidFill>
              <a:latin typeface="+mn-lt"/>
              <a:cs typeface="+mn-cs"/>
            </a:endParaRPr>
          </a:p>
        </p:txBody>
      </p:sp>
      <p:sp>
        <p:nvSpPr>
          <p:cNvPr id="7" name="Content Placeholder 4"/>
          <p:cNvSpPr txBox="1">
            <a:spLocks/>
          </p:cNvSpPr>
          <p:nvPr/>
        </p:nvSpPr>
        <p:spPr>
          <a:xfrm>
            <a:off x="5891265" y="3581400"/>
            <a:ext cx="5891266" cy="2895600"/>
          </a:xfrm>
          <a:prstGeom prst="rect">
            <a:avLst/>
          </a:prstGeom>
        </p:spPr>
        <p:txBody>
          <a:bodyPr vert="horz" lIns="108827" tIns="54413" rIns="108827" bIns="54413">
            <a:normAutofit/>
          </a:bodyPr>
          <a:lstStyle/>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884216" lvl="1" indent="-340083" eaLnBrk="1" fontAlgn="auto" hangingPunct="1">
              <a:spcAft>
                <a:spcPts val="0"/>
              </a:spcAft>
              <a:buFont typeface="Arial" pitchFamily="34" charset="0"/>
              <a:buChar char="–"/>
              <a:defRPr/>
            </a:pPr>
            <a:endParaRPr lang="en-US" i="0" dirty="0">
              <a:solidFill>
                <a:srgbClr val="7030A0"/>
              </a:solidFill>
            </a:endParaRPr>
          </a:p>
          <a:p>
            <a:pPr marL="408100" indent="-408100" eaLnBrk="1" fontAlgn="auto" hangingPunct="1">
              <a:spcAft>
                <a:spcPts val="0"/>
              </a:spcAft>
              <a:buClr>
                <a:srgbClr val="002060"/>
              </a:buClr>
              <a:buSzPct val="120000"/>
              <a:buFont typeface="Wingdings" pitchFamily="2" charset="2"/>
              <a:buChar char="Ø"/>
              <a:defRPr/>
            </a:pPr>
            <a:endParaRPr lang="en-US" i="0" dirty="0">
              <a:solidFill>
                <a:srgbClr val="7030A0"/>
              </a:solidFill>
            </a:endParaRPr>
          </a:p>
        </p:txBody>
      </p:sp>
      <p:sp>
        <p:nvSpPr>
          <p:cNvPr id="8" name="Title 1"/>
          <p:cNvSpPr>
            <a:spLocks noGrp="1"/>
          </p:cNvSpPr>
          <p:nvPr>
            <p:ph type="title"/>
          </p:nvPr>
        </p:nvSpPr>
        <p:spPr>
          <a:xfrm>
            <a:off x="685800" y="609600"/>
            <a:ext cx="10742612" cy="685800"/>
          </a:xfrm>
        </p:spPr>
        <p:txBody>
          <a:bodyPr>
            <a:normAutofit fontScale="90000"/>
          </a:bodyPr>
          <a:lstStyle/>
          <a:p>
            <a:r>
              <a:rPr lang="en-US" b="1" dirty="0">
                <a:solidFill>
                  <a:srgbClr val="7030A0"/>
                </a:solidFill>
                <a:effectLst>
                  <a:outerShdw blurRad="50800" dist="38100" dir="2700000" sx="101000" sy="101000" algn="tl" rotWithShape="0">
                    <a:prstClr val="black">
                      <a:alpha val="43000"/>
                    </a:prstClr>
                  </a:outerShdw>
                </a:effectLst>
              </a:rPr>
              <a:t>Checking Status of Package -</a:t>
            </a:r>
            <a:r>
              <a:rPr lang="en-US" b="1" dirty="0">
                <a:solidFill>
                  <a:srgbClr val="FF9933"/>
                </a:solidFill>
                <a:effectLst>
                  <a:outerShdw blurRad="50800" dist="38100" dir="2700000" sx="101000" sy="101000" algn="tl" rotWithShape="0">
                    <a:prstClr val="black">
                      <a:alpha val="43000"/>
                    </a:prstClr>
                  </a:outerShdw>
                </a:effectLst>
              </a:rPr>
              <a:t> SMSA App</a:t>
            </a:r>
            <a:endParaRPr lang="en-US" dirty="0"/>
          </a:p>
        </p:txBody>
      </p:sp>
      <p:pic>
        <p:nvPicPr>
          <p:cNvPr id="78850" name="Picture 2" descr="D:\Pictures\2020\SMSA APP Tracking - 1.jpg"/>
          <p:cNvPicPr>
            <a:picLocks noChangeAspect="1" noChangeArrowheads="1"/>
          </p:cNvPicPr>
          <p:nvPr/>
        </p:nvPicPr>
        <p:blipFill>
          <a:blip r:embed="rId2" cstate="print"/>
          <a:srcRect/>
          <a:stretch>
            <a:fillRect/>
          </a:stretch>
        </p:blipFill>
        <p:spPr bwMode="auto">
          <a:xfrm>
            <a:off x="2132012" y="1371600"/>
            <a:ext cx="2532185" cy="5486400"/>
          </a:xfrm>
          <a:prstGeom prst="rect">
            <a:avLst/>
          </a:prstGeom>
          <a:noFill/>
        </p:spPr>
      </p:pic>
      <p:pic>
        <p:nvPicPr>
          <p:cNvPr id="78851" name="Picture 3" descr="D:\Pictures\2020\SMSA APP Tracking -2.jpg"/>
          <p:cNvPicPr>
            <a:picLocks noChangeAspect="1" noChangeArrowheads="1"/>
          </p:cNvPicPr>
          <p:nvPr/>
        </p:nvPicPr>
        <p:blipFill>
          <a:blip r:embed="rId3" cstate="print"/>
          <a:srcRect/>
          <a:stretch>
            <a:fillRect/>
          </a:stretch>
        </p:blipFill>
        <p:spPr bwMode="auto">
          <a:xfrm>
            <a:off x="6018212" y="1333500"/>
            <a:ext cx="2514600" cy="5448300"/>
          </a:xfrm>
          <a:prstGeom prst="rect">
            <a:avLst/>
          </a:prstGeom>
          <a:noFill/>
        </p:spPr>
      </p:pic>
      <p:sp>
        <p:nvSpPr>
          <p:cNvPr id="2" name="TextBox 1">
            <a:extLst>
              <a:ext uri="{FF2B5EF4-FFF2-40B4-BE49-F238E27FC236}">
                <a16:creationId xmlns:a16="http://schemas.microsoft.com/office/drawing/2014/main" id="{857A2B34-628D-FE18-2BE0-09E73B91E2A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2F5CB605-0E5A-C4FA-BBC1-39E09B8ED275}"/>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Desktop\AWB Copy.PNG"/>
          <p:cNvPicPr>
            <a:picLocks noChangeAspect="1" noChangeArrowheads="1"/>
          </p:cNvPicPr>
          <p:nvPr/>
        </p:nvPicPr>
        <p:blipFill>
          <a:blip r:embed="rId3" cstate="print"/>
          <a:srcRect/>
          <a:stretch>
            <a:fillRect/>
          </a:stretch>
        </p:blipFill>
        <p:spPr bwMode="auto">
          <a:xfrm>
            <a:off x="4570412" y="2743200"/>
            <a:ext cx="4799330" cy="2899126"/>
          </a:xfrm>
          <a:prstGeom prst="rect">
            <a:avLst/>
          </a:prstGeom>
          <a:solidFill>
            <a:srgbClr val="FFFFFF">
              <a:shade val="85000"/>
            </a:srgbClr>
          </a:solidFill>
          <a:ln w="101600" cap="sq">
            <a:solidFill>
              <a:srgbClr val="FDFDFD"/>
            </a:solidFill>
            <a:miter lim="800000"/>
          </a:ln>
          <a:effectLst/>
          <a:scene3d>
            <a:camera prst="perspectiveRelaxed">
              <a:rot lat="0" lon="0" rev="0"/>
            </a:camera>
            <a:lightRig rig="twoPt" dir="t">
              <a:rot lat="0" lon="0" rev="7200000"/>
            </a:lightRig>
          </a:scene3d>
          <a:sp3d prstMaterial="matte">
            <a:bevelT w="22860" h="12700"/>
            <a:contourClr>
              <a:srgbClr val="FFFFFF"/>
            </a:contourClr>
          </a:sp3d>
        </p:spPr>
      </p:pic>
      <p:pic>
        <p:nvPicPr>
          <p:cNvPr id="55300" name="Picture 4" descr="http://www.clker.com/cliparts/6/6/1/1/11971016621129282895kobo_Style_pen.svg.med.png"/>
          <p:cNvPicPr>
            <a:picLocks noChangeAspect="1" noChangeArrowheads="1"/>
          </p:cNvPicPr>
          <p:nvPr/>
        </p:nvPicPr>
        <p:blipFill>
          <a:blip r:embed="rId4" cstate="print"/>
          <a:srcRect/>
          <a:stretch>
            <a:fillRect/>
          </a:stretch>
        </p:blipFill>
        <p:spPr bwMode="auto">
          <a:xfrm>
            <a:off x="5180012" y="2514600"/>
            <a:ext cx="1313004" cy="962026"/>
          </a:xfrm>
          <a:prstGeom prst="rect">
            <a:avLst/>
          </a:prstGeom>
          <a:noFill/>
        </p:spPr>
      </p:pic>
      <p:sp>
        <p:nvSpPr>
          <p:cNvPr id="10" name="Title 1"/>
          <p:cNvSpPr>
            <a:spLocks noGrp="1"/>
          </p:cNvSpPr>
          <p:nvPr>
            <p:ph type="title"/>
          </p:nvPr>
        </p:nvSpPr>
        <p:spPr>
          <a:xfrm>
            <a:off x="1598612" y="1389888"/>
            <a:ext cx="8991599" cy="819912"/>
          </a:xfrm>
        </p:spPr>
        <p:txBody>
          <a:bodyPr>
            <a:noAutofit/>
          </a:bodyPr>
          <a:lstStyle/>
          <a:p>
            <a:pPr algn="ctr"/>
            <a:r>
              <a:rPr lang="en-US" sz="8000" b="1" dirty="0">
                <a:solidFill>
                  <a:srgbClr val="33309C"/>
                </a:solidFill>
                <a:cs typeface="David" pitchFamily="34" charset="-79"/>
              </a:rPr>
              <a:t>SMSA</a:t>
            </a:r>
            <a:r>
              <a:rPr lang="en-US" sz="8000" b="1" dirty="0">
                <a:solidFill>
                  <a:srgbClr val="372466"/>
                </a:solidFill>
                <a:cs typeface="David" pitchFamily="34" charset="-79"/>
              </a:rPr>
              <a:t> </a:t>
            </a:r>
            <a:r>
              <a:rPr lang="en-US" sz="8000" b="1" dirty="0">
                <a:solidFill>
                  <a:srgbClr val="F68426"/>
                </a:solidFill>
                <a:cs typeface="David" pitchFamily="34" charset="-79"/>
              </a:rPr>
              <a:t>Air Waybill</a:t>
            </a:r>
            <a:endParaRPr lang="en-US" sz="8000" dirty="0">
              <a:solidFill>
                <a:srgbClr val="00B050"/>
              </a:solidFill>
            </a:endParaRPr>
          </a:p>
        </p:txBody>
      </p:sp>
      <p:pic>
        <p:nvPicPr>
          <p:cNvPr id="11" name="Picture 2" descr="D:\Documents\IBU\UAE\PPT Pics\SMSA Automated AWB - 1.jpg"/>
          <p:cNvPicPr>
            <a:picLocks noChangeAspect="1" noChangeArrowheads="1"/>
          </p:cNvPicPr>
          <p:nvPr/>
        </p:nvPicPr>
        <p:blipFill>
          <a:blip r:embed="rId5" cstate="print"/>
          <a:srcRect/>
          <a:stretch>
            <a:fillRect/>
          </a:stretch>
        </p:blipFill>
        <p:spPr bwMode="auto">
          <a:xfrm>
            <a:off x="0" y="2514600"/>
            <a:ext cx="4425262" cy="3283989"/>
          </a:xfrm>
          <a:prstGeom prst="rect">
            <a:avLst/>
          </a:prstGeom>
          <a:noFill/>
        </p:spPr>
      </p:pic>
      <p:pic>
        <p:nvPicPr>
          <p:cNvPr id="13" name="Picture 12"/>
          <p:cNvPicPr/>
          <p:nvPr/>
        </p:nvPicPr>
        <p:blipFill>
          <a:blip r:embed="rId6" cstate="print"/>
          <a:srcRect/>
          <a:stretch>
            <a:fillRect/>
          </a:stretch>
        </p:blipFill>
        <p:spPr bwMode="auto">
          <a:xfrm>
            <a:off x="9523412" y="2230438"/>
            <a:ext cx="2433638" cy="3636962"/>
          </a:xfrm>
          <a:prstGeom prst="rect">
            <a:avLst/>
          </a:prstGeom>
          <a:noFill/>
          <a:ln w="9525">
            <a:noFill/>
            <a:miter lim="800000"/>
            <a:headEnd/>
            <a:tailEnd/>
          </a:ln>
        </p:spPr>
      </p:pic>
      <p:sp>
        <p:nvSpPr>
          <p:cNvPr id="2" name="TextBox 1">
            <a:extLst>
              <a:ext uri="{FF2B5EF4-FFF2-40B4-BE49-F238E27FC236}">
                <a16:creationId xmlns:a16="http://schemas.microsoft.com/office/drawing/2014/main" id="{B5B05624-F6EE-ABA4-CE46-89D298680D5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91D51CE8-221C-9C58-E3E5-B7FB29E4E210}"/>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23" presetClass="entr" presetSubtype="52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 calcmode="lin" valueType="num">
                                      <p:cBhvr>
                                        <p:cTn id="12" dur="500" fill="hold"/>
                                        <p:tgtEl>
                                          <p:spTgt spid="11"/>
                                        </p:tgtEl>
                                        <p:attrNameLst>
                                          <p:attrName>ppt_x</p:attrName>
                                        </p:attrNameLst>
                                      </p:cBhvr>
                                      <p:tavLst>
                                        <p:tav tm="0">
                                          <p:val>
                                            <p:fltVal val="0.5"/>
                                          </p:val>
                                        </p:tav>
                                        <p:tav tm="100000">
                                          <p:val>
                                            <p:strVal val="#ppt_x"/>
                                          </p:val>
                                        </p:tav>
                                      </p:tavLst>
                                    </p:anim>
                                    <p:anim calcmode="lin" valueType="num">
                                      <p:cBhvr>
                                        <p:cTn id="13" dur="500" fill="hold"/>
                                        <p:tgtEl>
                                          <p:spTgt spid="11"/>
                                        </p:tgtEl>
                                        <p:attrNameLst>
                                          <p:attrName>ppt_y</p:attrName>
                                        </p:attrNameLst>
                                      </p:cBhvr>
                                      <p:tavLst>
                                        <p:tav tm="0">
                                          <p:val>
                                            <p:fltVal val="0.5"/>
                                          </p:val>
                                        </p:tav>
                                        <p:tav tm="100000">
                                          <p:val>
                                            <p:strVal val="#ppt_y"/>
                                          </p:val>
                                        </p:tav>
                                      </p:tavLst>
                                    </p:anim>
                                  </p:childTnLst>
                                </p:cTn>
                              </p:par>
                              <p:par>
                                <p:cTn id="14" presetID="23" presetClass="entr" presetSubtype="52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fltVal val="0.5"/>
                                          </p:val>
                                        </p:tav>
                                        <p:tav tm="100000">
                                          <p:val>
                                            <p:strVal val="#ppt_y"/>
                                          </p:val>
                                        </p:tav>
                                      </p:tavLst>
                                    </p:anim>
                                  </p:childTnLst>
                                </p:cTn>
                              </p:par>
                              <p:par>
                                <p:cTn id="20" presetID="23" presetClass="entr" presetSubtype="528" fill="hold" nodeType="withEffect">
                                  <p:stCondLst>
                                    <p:cond delay="0"/>
                                  </p:stCondLst>
                                  <p:childTnLst>
                                    <p:set>
                                      <p:cBhvr>
                                        <p:cTn id="21" dur="1" fill="hold">
                                          <p:stCondLst>
                                            <p:cond delay="0"/>
                                          </p:stCondLst>
                                        </p:cTn>
                                        <p:tgtEl>
                                          <p:spTgt spid="55300"/>
                                        </p:tgtEl>
                                        <p:attrNameLst>
                                          <p:attrName>style.visibility</p:attrName>
                                        </p:attrNameLst>
                                      </p:cBhvr>
                                      <p:to>
                                        <p:strVal val="visible"/>
                                      </p:to>
                                    </p:set>
                                    <p:anim calcmode="lin" valueType="num">
                                      <p:cBhvr>
                                        <p:cTn id="22" dur="500" fill="hold"/>
                                        <p:tgtEl>
                                          <p:spTgt spid="55300"/>
                                        </p:tgtEl>
                                        <p:attrNameLst>
                                          <p:attrName>ppt_w</p:attrName>
                                        </p:attrNameLst>
                                      </p:cBhvr>
                                      <p:tavLst>
                                        <p:tav tm="0">
                                          <p:val>
                                            <p:fltVal val="0"/>
                                          </p:val>
                                        </p:tav>
                                        <p:tav tm="100000">
                                          <p:val>
                                            <p:strVal val="#ppt_w"/>
                                          </p:val>
                                        </p:tav>
                                      </p:tavLst>
                                    </p:anim>
                                    <p:anim calcmode="lin" valueType="num">
                                      <p:cBhvr>
                                        <p:cTn id="23" dur="500" fill="hold"/>
                                        <p:tgtEl>
                                          <p:spTgt spid="55300"/>
                                        </p:tgtEl>
                                        <p:attrNameLst>
                                          <p:attrName>ppt_h</p:attrName>
                                        </p:attrNameLst>
                                      </p:cBhvr>
                                      <p:tavLst>
                                        <p:tav tm="0">
                                          <p:val>
                                            <p:fltVal val="0"/>
                                          </p:val>
                                        </p:tav>
                                        <p:tav tm="100000">
                                          <p:val>
                                            <p:strVal val="#ppt_h"/>
                                          </p:val>
                                        </p:tav>
                                      </p:tavLst>
                                    </p:anim>
                                    <p:anim calcmode="lin" valueType="num">
                                      <p:cBhvr>
                                        <p:cTn id="24" dur="500" fill="hold"/>
                                        <p:tgtEl>
                                          <p:spTgt spid="55300"/>
                                        </p:tgtEl>
                                        <p:attrNameLst>
                                          <p:attrName>ppt_x</p:attrName>
                                        </p:attrNameLst>
                                      </p:cBhvr>
                                      <p:tavLst>
                                        <p:tav tm="0">
                                          <p:val>
                                            <p:fltVal val="0.5"/>
                                          </p:val>
                                        </p:tav>
                                        <p:tav tm="100000">
                                          <p:val>
                                            <p:strVal val="#ppt_x"/>
                                          </p:val>
                                        </p:tav>
                                      </p:tavLst>
                                    </p:anim>
                                    <p:anim calcmode="lin" valueType="num">
                                      <p:cBhvr>
                                        <p:cTn id="25" dur="500" fill="hold"/>
                                        <p:tgtEl>
                                          <p:spTgt spid="55300"/>
                                        </p:tgtEl>
                                        <p:attrNameLst>
                                          <p:attrName>ppt_y</p:attrName>
                                        </p:attrNameLst>
                                      </p:cBhvr>
                                      <p:tavLst>
                                        <p:tav tm="0">
                                          <p:val>
                                            <p:fltVal val="0.5"/>
                                          </p:val>
                                        </p:tav>
                                        <p:tav tm="100000">
                                          <p:val>
                                            <p:strVal val="#ppt_y"/>
                                          </p:val>
                                        </p:tav>
                                      </p:tavLst>
                                    </p:anim>
                                  </p:childTnLst>
                                </p:cTn>
                              </p:par>
                              <p:par>
                                <p:cTn id="26" presetID="23" presetClass="entr" presetSubtype="52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path" presetSubtype="0" accel="50000" decel="50000" fill="hold" nodeType="clickEffect">
                                  <p:stCondLst>
                                    <p:cond delay="0"/>
                                  </p:stCondLst>
                                  <p:childTnLst>
                                    <p:animMotion origin="layout" path="M 0 0  C 0.003 -0.03374  0.007 -0.0657  0.015 -0.0657  C 0.024 -0.0657  0.027 -0.03374  0.03 0  C 0.034 0.03729  0.037 0.07458  0.047 0.07458  C 0.056 0.07458  0.059 0.03729  0.063 0  C 0.065 -0.03374  0.069 -0.0657  0.078 -0.0657  C 0.086 -0.0657  0.09 -0.03374  0.093 0  C 0.096 0.03729  0.1 0.07458  0.109 0.07458  C 0.118 0.07458  0.125 0  0.125 0  C 0.128 -0.03374  0.131 -0.0657  0.14 -0.0657  C 0.149 -0.0657  0.152 -0.03374  0.155 0  C 0.159 0.03729  0.162 0.07458  0.172 0.07458  C 0.181 0.07458  0.184 0.03729  0.187 0  C 0.191 -0.03374  0.194 -0.0657  0.203 -0.0657  C 0.211 -0.0657  0.215 -0.03374  0.218 0  C 0.221 0.03729  0.225 0.07458  0.234 0.07458  C 0.243 0.07458  0.246 0.03729  0.25 0  E" pathEditMode="relative" ptsTypes="">
                                      <p:cBhvr>
                                        <p:cTn id="35" dur="2000" fill="hold"/>
                                        <p:tgtEl>
                                          <p:spTgt spid="553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3" y="609600"/>
            <a:ext cx="6399369" cy="1886712"/>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2, 5, 10, 25, 40 Kg Boxes</a:t>
            </a:r>
            <a:br>
              <a:rPr lang="en-US" sz="3600" b="1" dirty="0">
                <a:solidFill>
                  <a:srgbClr val="FF9933"/>
                </a:solidFill>
              </a:rPr>
            </a:br>
            <a:r>
              <a:rPr lang="en-US" sz="3600" b="1" dirty="0">
                <a:solidFill>
                  <a:srgbClr val="FF9933"/>
                </a:solidFill>
              </a:rPr>
              <a:t>(for International &amp; Domestic Promo boxes)</a:t>
            </a:r>
            <a:endParaRPr lang="en-US" sz="3600" b="1" dirty="0">
              <a:solidFill>
                <a:srgbClr val="FF0000"/>
              </a:solidFill>
            </a:endParaRPr>
          </a:p>
        </p:txBody>
      </p:sp>
      <p:sp>
        <p:nvSpPr>
          <p:cNvPr id="3" name="Content Placeholder 2"/>
          <p:cNvSpPr>
            <a:spLocks noGrp="1"/>
          </p:cNvSpPr>
          <p:nvPr>
            <p:ph sz="half" idx="1"/>
          </p:nvPr>
        </p:nvSpPr>
        <p:spPr>
          <a:xfrm>
            <a:off x="455612" y="2346960"/>
            <a:ext cx="7162800" cy="4434840"/>
          </a:xfrm>
        </p:spPr>
        <p:txBody>
          <a:bodyPr>
            <a:normAutofit fontScale="70000" lnSpcReduction="20000"/>
          </a:bodyPr>
          <a:lstStyle/>
          <a:p>
            <a:endParaRPr lang="en-US" b="1" dirty="0"/>
          </a:p>
          <a:p>
            <a:pPr>
              <a:lnSpc>
                <a:spcPct val="80000"/>
              </a:lnSpc>
            </a:pPr>
            <a:r>
              <a:rPr lang="en-GB" sz="3000" b="1" dirty="0">
                <a:latin typeface="+mj-lt"/>
              </a:rPr>
              <a:t>Max Weight: </a:t>
            </a:r>
          </a:p>
          <a:p>
            <a:pPr>
              <a:lnSpc>
                <a:spcPct val="80000"/>
              </a:lnSpc>
              <a:buNone/>
            </a:pPr>
            <a:r>
              <a:rPr lang="en-GB" sz="3000" b="1" dirty="0">
                <a:solidFill>
                  <a:srgbClr val="F68426"/>
                </a:solidFill>
                <a:latin typeface="+mj-lt"/>
              </a:rPr>
              <a:t>     2 kg Box (Mini Box)   = </a:t>
            </a:r>
            <a:r>
              <a:rPr lang="en-GB" sz="3000" b="1" dirty="0">
                <a:solidFill>
                  <a:srgbClr val="FF0000"/>
                </a:solidFill>
                <a:latin typeface="+mj-lt"/>
              </a:rPr>
              <a:t>2 kgs.</a:t>
            </a:r>
          </a:p>
          <a:p>
            <a:pPr>
              <a:lnSpc>
                <a:spcPct val="80000"/>
              </a:lnSpc>
              <a:buNone/>
            </a:pPr>
            <a:r>
              <a:rPr lang="en-GB" sz="3000" b="1" dirty="0">
                <a:solidFill>
                  <a:srgbClr val="F68426"/>
                </a:solidFill>
                <a:latin typeface="+mj-lt"/>
              </a:rPr>
              <a:t>     5 kg Box (SSB)             = </a:t>
            </a:r>
            <a:r>
              <a:rPr lang="en-GB" sz="3000" b="1" dirty="0">
                <a:solidFill>
                  <a:srgbClr val="FF0000"/>
                </a:solidFill>
                <a:latin typeface="+mj-lt"/>
              </a:rPr>
              <a:t>5 kgs.</a:t>
            </a:r>
          </a:p>
          <a:p>
            <a:pPr>
              <a:lnSpc>
                <a:spcPct val="80000"/>
              </a:lnSpc>
              <a:buNone/>
            </a:pPr>
            <a:r>
              <a:rPr lang="en-GB" sz="3000" b="1" dirty="0">
                <a:solidFill>
                  <a:srgbClr val="F68426"/>
                </a:solidFill>
                <a:latin typeface="+mj-lt"/>
              </a:rPr>
              <a:t>     10 kg Box (SMB)         = </a:t>
            </a:r>
            <a:r>
              <a:rPr lang="en-GB" sz="3000" b="1" dirty="0">
                <a:solidFill>
                  <a:srgbClr val="FF0000"/>
                </a:solidFill>
                <a:latin typeface="+mj-lt"/>
              </a:rPr>
              <a:t>10 kgs.</a:t>
            </a:r>
          </a:p>
          <a:p>
            <a:pPr>
              <a:lnSpc>
                <a:spcPct val="80000"/>
              </a:lnSpc>
              <a:buNone/>
            </a:pPr>
            <a:r>
              <a:rPr lang="en-GB" sz="3000" b="1" dirty="0">
                <a:solidFill>
                  <a:srgbClr val="F68426"/>
                </a:solidFill>
                <a:latin typeface="+mj-lt"/>
              </a:rPr>
              <a:t>     25 kg Box (SLB)           = </a:t>
            </a:r>
            <a:r>
              <a:rPr lang="en-GB" sz="3000" b="1" dirty="0">
                <a:solidFill>
                  <a:srgbClr val="FF0000"/>
                </a:solidFill>
                <a:latin typeface="+mj-lt"/>
              </a:rPr>
              <a:t>25 kgs.</a:t>
            </a:r>
          </a:p>
          <a:p>
            <a:pPr>
              <a:lnSpc>
                <a:spcPct val="80000"/>
              </a:lnSpc>
              <a:buNone/>
            </a:pPr>
            <a:r>
              <a:rPr lang="en-GB" sz="3000" b="1" dirty="0">
                <a:solidFill>
                  <a:srgbClr val="F68426"/>
                </a:solidFill>
                <a:latin typeface="+mj-lt"/>
              </a:rPr>
              <a:t> 	40 kg Box (SXLB)        = </a:t>
            </a:r>
            <a:r>
              <a:rPr lang="en-GB" sz="3000" b="1" dirty="0">
                <a:solidFill>
                  <a:srgbClr val="FF0000"/>
                </a:solidFill>
                <a:latin typeface="+mj-lt"/>
              </a:rPr>
              <a:t>40 kgs.*</a:t>
            </a:r>
          </a:p>
          <a:p>
            <a:pPr marL="0" indent="0">
              <a:buNone/>
            </a:pPr>
            <a:r>
              <a:rPr lang="en-US" sz="2600" b="1" dirty="0">
                <a:solidFill>
                  <a:srgbClr val="FF0000"/>
                </a:solidFill>
                <a:latin typeface="+mj-lt"/>
              </a:rPr>
              <a:t>           * </a:t>
            </a:r>
            <a:r>
              <a:rPr lang="en-US" sz="2600" b="1" i="1" dirty="0">
                <a:solidFill>
                  <a:srgbClr val="FF0000"/>
                </a:solidFill>
                <a:latin typeface="+mj-lt"/>
              </a:rPr>
              <a:t>32 kgs. only Max for Int’l.</a:t>
            </a:r>
            <a:endParaRPr lang="en-US" sz="2600" b="1" dirty="0">
              <a:solidFill>
                <a:srgbClr val="FF0000"/>
              </a:solidFill>
              <a:latin typeface="+mj-lt"/>
            </a:endParaRPr>
          </a:p>
          <a:p>
            <a:r>
              <a:rPr lang="en-US" sz="3000" b="1" dirty="0">
                <a:latin typeface="+mj-lt"/>
              </a:rPr>
              <a:t>No Max Customs Value</a:t>
            </a:r>
          </a:p>
          <a:p>
            <a:endParaRPr lang="en-US" sz="3000" b="1" dirty="0">
              <a:latin typeface="+mj-lt"/>
            </a:endParaRPr>
          </a:p>
          <a:p>
            <a:r>
              <a:rPr lang="en-US" sz="3000" b="1" dirty="0">
                <a:latin typeface="+mj-lt"/>
              </a:rPr>
              <a:t>Maximum Carriage Value Limited to: </a:t>
            </a:r>
            <a:r>
              <a:rPr lang="en-US" sz="3000" b="1" dirty="0">
                <a:solidFill>
                  <a:srgbClr val="FF0000"/>
                </a:solidFill>
                <a:latin typeface="+mj-lt"/>
              </a:rPr>
              <a:t>SAR 187,500</a:t>
            </a:r>
          </a:p>
          <a:p>
            <a:pPr>
              <a:buNone/>
            </a:pPr>
            <a:r>
              <a:rPr lang="en-GB" sz="3000" b="1" i="1" dirty="0">
                <a:solidFill>
                  <a:srgbClr val="FF0000"/>
                </a:solidFill>
                <a:latin typeface="+mj-lt"/>
              </a:rPr>
              <a:t>** May be lower or higher depending on country of destination – SRG w/ corresponding insurance charges</a:t>
            </a:r>
          </a:p>
          <a:p>
            <a:endParaRPr lang="en-US" sz="3000" b="1" dirty="0">
              <a:latin typeface="+mj-lt"/>
            </a:endParaRPr>
          </a:p>
          <a:p>
            <a:pPr>
              <a:lnSpc>
                <a:spcPct val="90000"/>
              </a:lnSpc>
            </a:pPr>
            <a:r>
              <a:rPr lang="en-GB" sz="3000" b="1" dirty="0">
                <a:latin typeface="+mj-lt"/>
              </a:rPr>
              <a:t>MPS (Multiple Piece Shipment):  </a:t>
            </a:r>
            <a:r>
              <a:rPr lang="en-GB" sz="3000" b="1" dirty="0">
                <a:solidFill>
                  <a:srgbClr val="FF0000"/>
                </a:solidFill>
                <a:latin typeface="+mj-lt"/>
              </a:rPr>
              <a:t>Not Available</a:t>
            </a:r>
          </a:p>
          <a:p>
            <a:endParaRPr lang="en-US" b="1" dirty="0"/>
          </a:p>
        </p:txBody>
      </p:sp>
      <p:pic>
        <p:nvPicPr>
          <p:cNvPr id="11" name="Picture 10" descr="SMSA 10 &amp; 25 kg boxes - UAE.png"/>
          <p:cNvPicPr>
            <a:picLocks noChangeAspect="1"/>
          </p:cNvPicPr>
          <p:nvPr/>
        </p:nvPicPr>
        <p:blipFill>
          <a:blip r:embed="rId3" cstate="print"/>
          <a:stretch>
            <a:fillRect/>
          </a:stretch>
        </p:blipFill>
        <p:spPr>
          <a:xfrm>
            <a:off x="6945484" y="3703463"/>
            <a:ext cx="2386978"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MSA 5 kg Box.jpg"/>
          <p:cNvPicPr>
            <a:picLocks noChangeAspect="1"/>
          </p:cNvPicPr>
          <p:nvPr/>
        </p:nvPicPr>
        <p:blipFill>
          <a:blip r:embed="rId4" cstate="print"/>
          <a:stretch>
            <a:fillRect/>
          </a:stretch>
        </p:blipFill>
        <p:spPr>
          <a:xfrm>
            <a:off x="9496612" y="922524"/>
            <a:ext cx="25414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New Picture (1).png"/>
          <p:cNvPicPr>
            <a:picLocks noChangeAspect="1"/>
          </p:cNvPicPr>
          <p:nvPr/>
        </p:nvPicPr>
        <p:blipFill>
          <a:blip r:embed="rId5" cstate="print"/>
          <a:stretch>
            <a:fillRect/>
          </a:stretch>
        </p:blipFill>
        <p:spPr>
          <a:xfrm>
            <a:off x="4378075" y="2642328"/>
            <a:ext cx="2425699" cy="1573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91A1909-8641-7344-491B-744D9004E3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6934" y="1581194"/>
            <a:ext cx="2464078" cy="1573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A0EDF4C-5646-2B66-427D-5D9CD5FF1E01}"/>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12" name="Picture 11" descr="d:\Data\DesktopFiles\Strategy 2021\SMSA STRATEGY LOGO Landscape colored.png">
            <a:extLst>
              <a:ext uri="{FF2B5EF4-FFF2-40B4-BE49-F238E27FC236}">
                <a16:creationId xmlns:a16="http://schemas.microsoft.com/office/drawing/2014/main" id="{D5D7D59F-5121-4059-C245-851BCB4DF6A5}"/>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pic>
        <p:nvPicPr>
          <p:cNvPr id="7" name="Picture 6">
            <a:extLst>
              <a:ext uri="{FF2B5EF4-FFF2-40B4-BE49-F238E27FC236}">
                <a16:creationId xmlns:a16="http://schemas.microsoft.com/office/drawing/2014/main" id="{FB2FFCD2-B0CF-D559-3662-1AC12FC3BE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6612" y="4038600"/>
            <a:ext cx="25414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par>
                          <p:cTn id="32" fill="hold">
                            <p:stCondLst>
                              <p:cond delay="1000"/>
                            </p:stCondLst>
                            <p:childTnLst>
                              <p:par>
                                <p:cTn id="33" presetID="53"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childTnLst>
                                </p:cTn>
                              </p:par>
                              <p:par>
                                <p:cTn id="47" presetID="53"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1000"/>
                                        <p:tgtEl>
                                          <p:spTgt spid="3">
                                            <p:txEl>
                                              <p:pRg st="7" end="7"/>
                                            </p:txEl>
                                          </p:spTgt>
                                        </p:tgtEl>
                                      </p:cBhvr>
                                    </p:animEffect>
                                  </p:childTnLst>
                                </p:cTn>
                              </p:par>
                            </p:childTnLst>
                          </p:cTn>
                        </p:par>
                        <p:par>
                          <p:cTn id="60" fill="hold">
                            <p:stCondLst>
                              <p:cond delay="1000"/>
                            </p:stCondLst>
                            <p:childTnLst>
                              <p:par>
                                <p:cTn id="61" presetID="53" presetClass="entr" presetSubtype="16"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1000"/>
                                        <p:tgtEl>
                                          <p:spTgt spid="3">
                                            <p:txEl>
                                              <p:pRg st="10" end="10"/>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
                                            <p:txEl>
                                              <p:pRg st="11" end="11"/>
                                            </p:txEl>
                                          </p:spTgt>
                                        </p:tgtEl>
                                        <p:attrNameLst>
                                          <p:attrName>style.visibility</p:attrName>
                                        </p:attrNameLst>
                                      </p:cBhvr>
                                      <p:to>
                                        <p:strVal val="visible"/>
                                      </p:to>
                                    </p:set>
                                    <p:animEffect transition="in" filter="fade">
                                      <p:cBhvr>
                                        <p:cTn id="78" dur="1000"/>
                                        <p:tgtEl>
                                          <p:spTgt spid="3">
                                            <p:txEl>
                                              <p:pRg st="11" end="1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Effect transition="in" filter="fade">
                                      <p:cBhvr>
                                        <p:cTn id="83"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3212" y="1371600"/>
          <a:ext cx="11276173"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609600" y="704850"/>
            <a:ext cx="10969625" cy="590550"/>
          </a:xfrm>
        </p:spPr>
        <p:txBody>
          <a:bodyPr>
            <a:normAutofit/>
          </a:bodyPr>
          <a:lstStyle/>
          <a:p>
            <a:r>
              <a:rPr lang="en-US" sz="3200" dirty="0"/>
              <a:t>By the End of this Training I will be able to learn about: </a:t>
            </a:r>
          </a:p>
        </p:txBody>
      </p:sp>
      <p:sp>
        <p:nvSpPr>
          <p:cNvPr id="2" name="TextBox 1">
            <a:extLst>
              <a:ext uri="{FF2B5EF4-FFF2-40B4-BE49-F238E27FC236}">
                <a16:creationId xmlns:a16="http://schemas.microsoft.com/office/drawing/2014/main" id="{3C779833-E449-BE8C-8EC5-E198A2F596B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3" name="Picture 2" descr="d:\Data\DesktopFiles\Strategy 2021\SMSA STRATEGY LOGO Landscape colored.png">
            <a:extLst>
              <a:ext uri="{FF2B5EF4-FFF2-40B4-BE49-F238E27FC236}">
                <a16:creationId xmlns:a16="http://schemas.microsoft.com/office/drawing/2014/main" id="{AD786751-A9D1-8A61-DA32-3DA3B2C455A8}"/>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4">
                                            <p:graphicEl>
                                              <a:dgm id="{0B5E68B2-EB84-437A-BBF6-B0C07F434953}"/>
                                            </p:graphicEl>
                                          </p:spTgt>
                                        </p:tgtEl>
                                        <p:attrNameLst>
                                          <p:attrName>style.visibility</p:attrName>
                                        </p:attrNameLst>
                                      </p:cBhvr>
                                      <p:to>
                                        <p:strVal val="visible"/>
                                      </p:to>
                                    </p:set>
                                    <p:anim calcmode="lin" valueType="num">
                                      <p:cBhvr>
                                        <p:cTn id="13" dur="500" fill="hold"/>
                                        <p:tgtEl>
                                          <p:spTgt spid="4">
                                            <p:graphicEl>
                                              <a:dgm id="{0B5E68B2-EB84-437A-BBF6-B0C07F434953}"/>
                                            </p:graphicEl>
                                          </p:spTgt>
                                        </p:tgtEl>
                                        <p:attrNameLst>
                                          <p:attrName>ppt_x</p:attrName>
                                        </p:attrNameLst>
                                      </p:cBhvr>
                                      <p:tavLst>
                                        <p:tav tm="0">
                                          <p:val>
                                            <p:strVal val="#ppt_x-.2"/>
                                          </p:val>
                                        </p:tav>
                                        <p:tav tm="100000">
                                          <p:val>
                                            <p:strVal val="#ppt_x"/>
                                          </p:val>
                                        </p:tav>
                                      </p:tavLst>
                                    </p:anim>
                                    <p:anim calcmode="lin" valueType="num">
                                      <p:cBhvr>
                                        <p:cTn id="14" dur="500" fill="hold"/>
                                        <p:tgtEl>
                                          <p:spTgt spid="4">
                                            <p:graphicEl>
                                              <a:dgm id="{0B5E68B2-EB84-437A-BBF6-B0C07F434953}"/>
                                            </p:graphicEl>
                                          </p:spTgt>
                                        </p:tgtEl>
                                        <p:attrNameLst>
                                          <p:attrName>ppt_y</p:attrName>
                                        </p:attrNameLst>
                                      </p:cBhvr>
                                      <p:tavLst>
                                        <p:tav tm="0">
                                          <p:val>
                                            <p:strVal val="#ppt_y"/>
                                          </p:val>
                                        </p:tav>
                                        <p:tav tm="100000">
                                          <p:val>
                                            <p:strVal val="#ppt_y"/>
                                          </p:val>
                                        </p:tav>
                                      </p:tavLst>
                                    </p:anim>
                                    <p:animEffect transition="in" filter="wipe(right)" prLst="gradientSize: 0.1">
                                      <p:cBhvr>
                                        <p:cTn id="15" dur="500"/>
                                        <p:tgtEl>
                                          <p:spTgt spid="4">
                                            <p:graphicEl>
                                              <a:dgm id="{0B5E68B2-EB84-437A-BBF6-B0C07F43495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4">
                                            <p:graphicEl>
                                              <a:dgm id="{689692F3-9D24-4481-80E0-7956F751BF58}"/>
                                            </p:graphicEl>
                                          </p:spTgt>
                                        </p:tgtEl>
                                        <p:attrNameLst>
                                          <p:attrName>style.visibility</p:attrName>
                                        </p:attrNameLst>
                                      </p:cBhvr>
                                      <p:to>
                                        <p:strVal val="visible"/>
                                      </p:to>
                                    </p:set>
                                    <p:anim calcmode="lin" valueType="num">
                                      <p:cBhvr>
                                        <p:cTn id="20" dur="500" fill="hold"/>
                                        <p:tgtEl>
                                          <p:spTgt spid="4">
                                            <p:graphicEl>
                                              <a:dgm id="{689692F3-9D24-4481-80E0-7956F751BF58}"/>
                                            </p:graphicEl>
                                          </p:spTgt>
                                        </p:tgtEl>
                                        <p:attrNameLst>
                                          <p:attrName>ppt_x</p:attrName>
                                        </p:attrNameLst>
                                      </p:cBhvr>
                                      <p:tavLst>
                                        <p:tav tm="0">
                                          <p:val>
                                            <p:strVal val="#ppt_x-.2"/>
                                          </p:val>
                                        </p:tav>
                                        <p:tav tm="100000">
                                          <p:val>
                                            <p:strVal val="#ppt_x"/>
                                          </p:val>
                                        </p:tav>
                                      </p:tavLst>
                                    </p:anim>
                                    <p:anim calcmode="lin" valueType="num">
                                      <p:cBhvr>
                                        <p:cTn id="21" dur="500" fill="hold"/>
                                        <p:tgtEl>
                                          <p:spTgt spid="4">
                                            <p:graphicEl>
                                              <a:dgm id="{689692F3-9D24-4481-80E0-7956F751BF58}"/>
                                            </p:graphicEl>
                                          </p:spTgt>
                                        </p:tgtEl>
                                        <p:attrNameLst>
                                          <p:attrName>ppt_y</p:attrName>
                                        </p:attrNameLst>
                                      </p:cBhvr>
                                      <p:tavLst>
                                        <p:tav tm="0">
                                          <p:val>
                                            <p:strVal val="#ppt_y"/>
                                          </p:val>
                                        </p:tav>
                                        <p:tav tm="100000">
                                          <p:val>
                                            <p:strVal val="#ppt_y"/>
                                          </p:val>
                                        </p:tav>
                                      </p:tavLst>
                                    </p:anim>
                                    <p:animEffect transition="in" filter="wipe(right)" prLst="gradientSize: 0.1">
                                      <p:cBhvr>
                                        <p:cTn id="22" dur="500"/>
                                        <p:tgtEl>
                                          <p:spTgt spid="4">
                                            <p:graphicEl>
                                              <a:dgm id="{689692F3-9D24-4481-80E0-7956F751BF5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4">
                                            <p:graphicEl>
                                              <a:dgm id="{5EDE315B-CC63-481F-99EA-FFF3DBFE8E36}"/>
                                            </p:graphicEl>
                                          </p:spTgt>
                                        </p:tgtEl>
                                        <p:attrNameLst>
                                          <p:attrName>style.visibility</p:attrName>
                                        </p:attrNameLst>
                                      </p:cBhvr>
                                      <p:to>
                                        <p:strVal val="visible"/>
                                      </p:to>
                                    </p:set>
                                    <p:anim calcmode="lin" valueType="num">
                                      <p:cBhvr>
                                        <p:cTn id="27" dur="500" fill="hold"/>
                                        <p:tgtEl>
                                          <p:spTgt spid="4">
                                            <p:graphicEl>
                                              <a:dgm id="{5EDE315B-CC63-481F-99EA-FFF3DBFE8E36}"/>
                                            </p:graphicEl>
                                          </p:spTgt>
                                        </p:tgtEl>
                                        <p:attrNameLst>
                                          <p:attrName>ppt_x</p:attrName>
                                        </p:attrNameLst>
                                      </p:cBhvr>
                                      <p:tavLst>
                                        <p:tav tm="0">
                                          <p:val>
                                            <p:strVal val="#ppt_x-.2"/>
                                          </p:val>
                                        </p:tav>
                                        <p:tav tm="100000">
                                          <p:val>
                                            <p:strVal val="#ppt_x"/>
                                          </p:val>
                                        </p:tav>
                                      </p:tavLst>
                                    </p:anim>
                                    <p:anim calcmode="lin" valueType="num">
                                      <p:cBhvr>
                                        <p:cTn id="28" dur="500" fill="hold"/>
                                        <p:tgtEl>
                                          <p:spTgt spid="4">
                                            <p:graphicEl>
                                              <a:dgm id="{5EDE315B-CC63-481F-99EA-FFF3DBFE8E36}"/>
                                            </p:graphicEl>
                                          </p:spTgt>
                                        </p:tgtEl>
                                        <p:attrNameLst>
                                          <p:attrName>ppt_y</p:attrName>
                                        </p:attrNameLst>
                                      </p:cBhvr>
                                      <p:tavLst>
                                        <p:tav tm="0">
                                          <p:val>
                                            <p:strVal val="#ppt_y"/>
                                          </p:val>
                                        </p:tav>
                                        <p:tav tm="100000">
                                          <p:val>
                                            <p:strVal val="#ppt_y"/>
                                          </p:val>
                                        </p:tav>
                                      </p:tavLst>
                                    </p:anim>
                                    <p:animEffect transition="in" filter="wipe(right)" prLst="gradientSize: 0.1">
                                      <p:cBhvr>
                                        <p:cTn id="29" dur="500"/>
                                        <p:tgtEl>
                                          <p:spTgt spid="4">
                                            <p:graphicEl>
                                              <a:dgm id="{5EDE315B-CC63-481F-99EA-FFF3DBFE8E3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4">
                                            <p:graphicEl>
                                              <a:dgm id="{551FDCE7-CE89-4444-A808-5CF8B9B0C33E}"/>
                                            </p:graphicEl>
                                          </p:spTgt>
                                        </p:tgtEl>
                                        <p:attrNameLst>
                                          <p:attrName>style.visibility</p:attrName>
                                        </p:attrNameLst>
                                      </p:cBhvr>
                                      <p:to>
                                        <p:strVal val="visible"/>
                                      </p:to>
                                    </p:set>
                                    <p:anim calcmode="lin" valueType="num">
                                      <p:cBhvr>
                                        <p:cTn id="34" dur="500" fill="hold"/>
                                        <p:tgtEl>
                                          <p:spTgt spid="4">
                                            <p:graphicEl>
                                              <a:dgm id="{551FDCE7-CE89-4444-A808-5CF8B9B0C33E}"/>
                                            </p:graphicEl>
                                          </p:spTgt>
                                        </p:tgtEl>
                                        <p:attrNameLst>
                                          <p:attrName>ppt_x</p:attrName>
                                        </p:attrNameLst>
                                      </p:cBhvr>
                                      <p:tavLst>
                                        <p:tav tm="0">
                                          <p:val>
                                            <p:strVal val="#ppt_x-.2"/>
                                          </p:val>
                                        </p:tav>
                                        <p:tav tm="100000">
                                          <p:val>
                                            <p:strVal val="#ppt_x"/>
                                          </p:val>
                                        </p:tav>
                                      </p:tavLst>
                                    </p:anim>
                                    <p:anim calcmode="lin" valueType="num">
                                      <p:cBhvr>
                                        <p:cTn id="35" dur="500" fill="hold"/>
                                        <p:tgtEl>
                                          <p:spTgt spid="4">
                                            <p:graphicEl>
                                              <a:dgm id="{551FDCE7-CE89-4444-A808-5CF8B9B0C33E}"/>
                                            </p:graphicEl>
                                          </p:spTgt>
                                        </p:tgtEl>
                                        <p:attrNameLst>
                                          <p:attrName>ppt_y</p:attrName>
                                        </p:attrNameLst>
                                      </p:cBhvr>
                                      <p:tavLst>
                                        <p:tav tm="0">
                                          <p:val>
                                            <p:strVal val="#ppt_y"/>
                                          </p:val>
                                        </p:tav>
                                        <p:tav tm="100000">
                                          <p:val>
                                            <p:strVal val="#ppt_y"/>
                                          </p:val>
                                        </p:tav>
                                      </p:tavLst>
                                    </p:anim>
                                    <p:animEffect transition="in" filter="wipe(right)" prLst="gradientSize: 0.1">
                                      <p:cBhvr>
                                        <p:cTn id="36" dur="500"/>
                                        <p:tgtEl>
                                          <p:spTgt spid="4">
                                            <p:graphicEl>
                                              <a:dgm id="{551FDCE7-CE89-4444-A808-5CF8B9B0C33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4">
                                            <p:graphicEl>
                                              <a:dgm id="{55F7D861-EEE1-49E4-A692-B3C447743312}"/>
                                            </p:graphicEl>
                                          </p:spTgt>
                                        </p:tgtEl>
                                        <p:attrNameLst>
                                          <p:attrName>style.visibility</p:attrName>
                                        </p:attrNameLst>
                                      </p:cBhvr>
                                      <p:to>
                                        <p:strVal val="visible"/>
                                      </p:to>
                                    </p:set>
                                    <p:anim calcmode="lin" valueType="num">
                                      <p:cBhvr>
                                        <p:cTn id="41" dur="500" fill="hold"/>
                                        <p:tgtEl>
                                          <p:spTgt spid="4">
                                            <p:graphicEl>
                                              <a:dgm id="{55F7D861-EEE1-49E4-A692-B3C447743312}"/>
                                            </p:graphicEl>
                                          </p:spTgt>
                                        </p:tgtEl>
                                        <p:attrNameLst>
                                          <p:attrName>ppt_x</p:attrName>
                                        </p:attrNameLst>
                                      </p:cBhvr>
                                      <p:tavLst>
                                        <p:tav tm="0">
                                          <p:val>
                                            <p:strVal val="#ppt_x-.2"/>
                                          </p:val>
                                        </p:tav>
                                        <p:tav tm="100000">
                                          <p:val>
                                            <p:strVal val="#ppt_x"/>
                                          </p:val>
                                        </p:tav>
                                      </p:tavLst>
                                    </p:anim>
                                    <p:anim calcmode="lin" valueType="num">
                                      <p:cBhvr>
                                        <p:cTn id="42" dur="500" fill="hold"/>
                                        <p:tgtEl>
                                          <p:spTgt spid="4">
                                            <p:graphicEl>
                                              <a:dgm id="{55F7D861-EEE1-49E4-A692-B3C447743312}"/>
                                            </p:graphicEl>
                                          </p:spTgt>
                                        </p:tgtEl>
                                        <p:attrNameLst>
                                          <p:attrName>ppt_y</p:attrName>
                                        </p:attrNameLst>
                                      </p:cBhvr>
                                      <p:tavLst>
                                        <p:tav tm="0">
                                          <p:val>
                                            <p:strVal val="#ppt_y"/>
                                          </p:val>
                                        </p:tav>
                                        <p:tav tm="100000">
                                          <p:val>
                                            <p:strVal val="#ppt_y"/>
                                          </p:val>
                                        </p:tav>
                                      </p:tavLst>
                                    </p:anim>
                                    <p:animEffect transition="in" filter="wipe(right)" prLst="gradientSize: 0.1">
                                      <p:cBhvr>
                                        <p:cTn id="43" dur="500"/>
                                        <p:tgtEl>
                                          <p:spTgt spid="4">
                                            <p:graphicEl>
                                              <a:dgm id="{55F7D861-EEE1-49E4-A692-B3C4477433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4">
                                            <p:graphicEl>
                                              <a:dgm id="{E0A15C7C-2280-4E17-BF55-4B1AB3AC75AE}"/>
                                            </p:graphicEl>
                                          </p:spTgt>
                                        </p:tgtEl>
                                        <p:attrNameLst>
                                          <p:attrName>style.visibility</p:attrName>
                                        </p:attrNameLst>
                                      </p:cBhvr>
                                      <p:to>
                                        <p:strVal val="visible"/>
                                      </p:to>
                                    </p:set>
                                    <p:anim calcmode="lin" valueType="num">
                                      <p:cBhvr>
                                        <p:cTn id="48" dur="500" fill="hold"/>
                                        <p:tgtEl>
                                          <p:spTgt spid="4">
                                            <p:graphicEl>
                                              <a:dgm id="{E0A15C7C-2280-4E17-BF55-4B1AB3AC75AE}"/>
                                            </p:graphicEl>
                                          </p:spTgt>
                                        </p:tgtEl>
                                        <p:attrNameLst>
                                          <p:attrName>ppt_x</p:attrName>
                                        </p:attrNameLst>
                                      </p:cBhvr>
                                      <p:tavLst>
                                        <p:tav tm="0">
                                          <p:val>
                                            <p:strVal val="#ppt_x-.2"/>
                                          </p:val>
                                        </p:tav>
                                        <p:tav tm="100000">
                                          <p:val>
                                            <p:strVal val="#ppt_x"/>
                                          </p:val>
                                        </p:tav>
                                      </p:tavLst>
                                    </p:anim>
                                    <p:anim calcmode="lin" valueType="num">
                                      <p:cBhvr>
                                        <p:cTn id="49" dur="500" fill="hold"/>
                                        <p:tgtEl>
                                          <p:spTgt spid="4">
                                            <p:graphicEl>
                                              <a:dgm id="{E0A15C7C-2280-4E17-BF55-4B1AB3AC75AE}"/>
                                            </p:graphicEl>
                                          </p:spTgt>
                                        </p:tgtEl>
                                        <p:attrNameLst>
                                          <p:attrName>ppt_y</p:attrName>
                                        </p:attrNameLst>
                                      </p:cBhvr>
                                      <p:tavLst>
                                        <p:tav tm="0">
                                          <p:val>
                                            <p:strVal val="#ppt_y"/>
                                          </p:val>
                                        </p:tav>
                                        <p:tav tm="100000">
                                          <p:val>
                                            <p:strVal val="#ppt_y"/>
                                          </p:val>
                                        </p:tav>
                                      </p:tavLst>
                                    </p:anim>
                                    <p:animEffect transition="in" filter="wipe(right)" prLst="gradientSize: 0.1">
                                      <p:cBhvr>
                                        <p:cTn id="50" dur="500"/>
                                        <p:tgtEl>
                                          <p:spTgt spid="4">
                                            <p:graphicEl>
                                              <a:dgm id="{E0A15C7C-2280-4E17-BF55-4B1AB3AC75AE}"/>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4">
                                            <p:graphicEl>
                                              <a:dgm id="{EF7DCA4B-F297-481F-B3ED-4D38AB239B7B}"/>
                                            </p:graphicEl>
                                          </p:spTgt>
                                        </p:tgtEl>
                                        <p:attrNameLst>
                                          <p:attrName>style.visibility</p:attrName>
                                        </p:attrNameLst>
                                      </p:cBhvr>
                                      <p:to>
                                        <p:strVal val="visible"/>
                                      </p:to>
                                    </p:set>
                                    <p:anim calcmode="lin" valueType="num">
                                      <p:cBhvr>
                                        <p:cTn id="55" dur="500" fill="hold"/>
                                        <p:tgtEl>
                                          <p:spTgt spid="4">
                                            <p:graphicEl>
                                              <a:dgm id="{EF7DCA4B-F297-481F-B3ED-4D38AB239B7B}"/>
                                            </p:graphicEl>
                                          </p:spTgt>
                                        </p:tgtEl>
                                        <p:attrNameLst>
                                          <p:attrName>ppt_x</p:attrName>
                                        </p:attrNameLst>
                                      </p:cBhvr>
                                      <p:tavLst>
                                        <p:tav tm="0">
                                          <p:val>
                                            <p:strVal val="#ppt_x-.2"/>
                                          </p:val>
                                        </p:tav>
                                        <p:tav tm="100000">
                                          <p:val>
                                            <p:strVal val="#ppt_x"/>
                                          </p:val>
                                        </p:tav>
                                      </p:tavLst>
                                    </p:anim>
                                    <p:anim calcmode="lin" valueType="num">
                                      <p:cBhvr>
                                        <p:cTn id="56" dur="500" fill="hold"/>
                                        <p:tgtEl>
                                          <p:spTgt spid="4">
                                            <p:graphicEl>
                                              <a:dgm id="{EF7DCA4B-F297-481F-B3ED-4D38AB239B7B}"/>
                                            </p:graphicEl>
                                          </p:spTgt>
                                        </p:tgtEl>
                                        <p:attrNameLst>
                                          <p:attrName>ppt_y</p:attrName>
                                        </p:attrNameLst>
                                      </p:cBhvr>
                                      <p:tavLst>
                                        <p:tav tm="0">
                                          <p:val>
                                            <p:strVal val="#ppt_y"/>
                                          </p:val>
                                        </p:tav>
                                        <p:tav tm="100000">
                                          <p:val>
                                            <p:strVal val="#ppt_y"/>
                                          </p:val>
                                        </p:tav>
                                      </p:tavLst>
                                    </p:anim>
                                    <p:animEffect transition="in" filter="wipe(right)" prLst="gradientSize: 0.1">
                                      <p:cBhvr>
                                        <p:cTn id="57" dur="500"/>
                                        <p:tgtEl>
                                          <p:spTgt spid="4">
                                            <p:graphicEl>
                                              <a:dgm id="{EF7DCA4B-F297-481F-B3ED-4D38AB239B7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grpId="0" nodeType="clickEffect">
                                  <p:stCondLst>
                                    <p:cond delay="0"/>
                                  </p:stCondLst>
                                  <p:childTnLst>
                                    <p:set>
                                      <p:cBhvr>
                                        <p:cTn id="61" dur="1" fill="hold">
                                          <p:stCondLst>
                                            <p:cond delay="0"/>
                                          </p:stCondLst>
                                        </p:cTn>
                                        <p:tgtEl>
                                          <p:spTgt spid="4">
                                            <p:graphicEl>
                                              <a:dgm id="{AC0B0514-4772-43D3-9EED-5BB51737354B}"/>
                                            </p:graphicEl>
                                          </p:spTgt>
                                        </p:tgtEl>
                                        <p:attrNameLst>
                                          <p:attrName>style.visibility</p:attrName>
                                        </p:attrNameLst>
                                      </p:cBhvr>
                                      <p:to>
                                        <p:strVal val="visible"/>
                                      </p:to>
                                    </p:set>
                                    <p:anim calcmode="lin" valueType="num">
                                      <p:cBhvr>
                                        <p:cTn id="62" dur="500" fill="hold"/>
                                        <p:tgtEl>
                                          <p:spTgt spid="4">
                                            <p:graphicEl>
                                              <a:dgm id="{AC0B0514-4772-43D3-9EED-5BB51737354B}"/>
                                            </p:graphicEl>
                                          </p:spTgt>
                                        </p:tgtEl>
                                        <p:attrNameLst>
                                          <p:attrName>ppt_x</p:attrName>
                                        </p:attrNameLst>
                                      </p:cBhvr>
                                      <p:tavLst>
                                        <p:tav tm="0">
                                          <p:val>
                                            <p:strVal val="#ppt_x-.2"/>
                                          </p:val>
                                        </p:tav>
                                        <p:tav tm="100000">
                                          <p:val>
                                            <p:strVal val="#ppt_x"/>
                                          </p:val>
                                        </p:tav>
                                      </p:tavLst>
                                    </p:anim>
                                    <p:anim calcmode="lin" valueType="num">
                                      <p:cBhvr>
                                        <p:cTn id="63" dur="500" fill="hold"/>
                                        <p:tgtEl>
                                          <p:spTgt spid="4">
                                            <p:graphicEl>
                                              <a:dgm id="{AC0B0514-4772-43D3-9EED-5BB51737354B}"/>
                                            </p:graphicEl>
                                          </p:spTgt>
                                        </p:tgtEl>
                                        <p:attrNameLst>
                                          <p:attrName>ppt_y</p:attrName>
                                        </p:attrNameLst>
                                      </p:cBhvr>
                                      <p:tavLst>
                                        <p:tav tm="0">
                                          <p:val>
                                            <p:strVal val="#ppt_y"/>
                                          </p:val>
                                        </p:tav>
                                        <p:tav tm="100000">
                                          <p:val>
                                            <p:strVal val="#ppt_y"/>
                                          </p:val>
                                        </p:tav>
                                      </p:tavLst>
                                    </p:anim>
                                    <p:animEffect transition="in" filter="wipe(right)" prLst="gradientSize: 0.1">
                                      <p:cBhvr>
                                        <p:cTn id="64" dur="500"/>
                                        <p:tgtEl>
                                          <p:spTgt spid="4">
                                            <p:graphicEl>
                                              <a:dgm id="{AC0B0514-4772-43D3-9EED-5BB51737354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grpId="0" nodeType="clickEffect">
                                  <p:stCondLst>
                                    <p:cond delay="0"/>
                                  </p:stCondLst>
                                  <p:childTnLst>
                                    <p:set>
                                      <p:cBhvr>
                                        <p:cTn id="68" dur="1" fill="hold">
                                          <p:stCondLst>
                                            <p:cond delay="0"/>
                                          </p:stCondLst>
                                        </p:cTn>
                                        <p:tgtEl>
                                          <p:spTgt spid="4">
                                            <p:graphicEl>
                                              <a:dgm id="{C49BC861-E1FC-4CD0-B0C3-04B26B4CA8E1}"/>
                                            </p:graphicEl>
                                          </p:spTgt>
                                        </p:tgtEl>
                                        <p:attrNameLst>
                                          <p:attrName>style.visibility</p:attrName>
                                        </p:attrNameLst>
                                      </p:cBhvr>
                                      <p:to>
                                        <p:strVal val="visible"/>
                                      </p:to>
                                    </p:set>
                                    <p:anim calcmode="lin" valueType="num">
                                      <p:cBhvr>
                                        <p:cTn id="69" dur="500" fill="hold"/>
                                        <p:tgtEl>
                                          <p:spTgt spid="4">
                                            <p:graphicEl>
                                              <a:dgm id="{C49BC861-E1FC-4CD0-B0C3-04B26B4CA8E1}"/>
                                            </p:graphicEl>
                                          </p:spTgt>
                                        </p:tgtEl>
                                        <p:attrNameLst>
                                          <p:attrName>ppt_x</p:attrName>
                                        </p:attrNameLst>
                                      </p:cBhvr>
                                      <p:tavLst>
                                        <p:tav tm="0">
                                          <p:val>
                                            <p:strVal val="#ppt_x-.2"/>
                                          </p:val>
                                        </p:tav>
                                        <p:tav tm="100000">
                                          <p:val>
                                            <p:strVal val="#ppt_x"/>
                                          </p:val>
                                        </p:tav>
                                      </p:tavLst>
                                    </p:anim>
                                    <p:anim calcmode="lin" valueType="num">
                                      <p:cBhvr>
                                        <p:cTn id="70" dur="500" fill="hold"/>
                                        <p:tgtEl>
                                          <p:spTgt spid="4">
                                            <p:graphicEl>
                                              <a:dgm id="{C49BC861-E1FC-4CD0-B0C3-04B26B4CA8E1}"/>
                                            </p:graphicEl>
                                          </p:spTgt>
                                        </p:tgtEl>
                                        <p:attrNameLst>
                                          <p:attrName>ppt_y</p:attrName>
                                        </p:attrNameLst>
                                      </p:cBhvr>
                                      <p:tavLst>
                                        <p:tav tm="0">
                                          <p:val>
                                            <p:strVal val="#ppt_y"/>
                                          </p:val>
                                        </p:tav>
                                        <p:tav tm="100000">
                                          <p:val>
                                            <p:strVal val="#ppt_y"/>
                                          </p:val>
                                        </p:tav>
                                      </p:tavLst>
                                    </p:anim>
                                    <p:animEffect transition="in" filter="wipe(right)" prLst="gradientSize: 0.1">
                                      <p:cBhvr>
                                        <p:cTn id="71" dur="500"/>
                                        <p:tgtEl>
                                          <p:spTgt spid="4">
                                            <p:graphicEl>
                                              <a:dgm id="{C49BC861-E1FC-4CD0-B0C3-04B26B4CA8E1}"/>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4">
                                            <p:graphicEl>
                                              <a:dgm id="{55272CBC-54F0-479C-B5EC-211E2A1DD2E4}"/>
                                            </p:graphicEl>
                                          </p:spTgt>
                                        </p:tgtEl>
                                        <p:attrNameLst>
                                          <p:attrName>style.visibility</p:attrName>
                                        </p:attrNameLst>
                                      </p:cBhvr>
                                      <p:to>
                                        <p:strVal val="visible"/>
                                      </p:to>
                                    </p:set>
                                    <p:anim calcmode="lin" valueType="num">
                                      <p:cBhvr>
                                        <p:cTn id="76" dur="500" fill="hold"/>
                                        <p:tgtEl>
                                          <p:spTgt spid="4">
                                            <p:graphicEl>
                                              <a:dgm id="{55272CBC-54F0-479C-B5EC-211E2A1DD2E4}"/>
                                            </p:graphicEl>
                                          </p:spTgt>
                                        </p:tgtEl>
                                        <p:attrNameLst>
                                          <p:attrName>ppt_x</p:attrName>
                                        </p:attrNameLst>
                                      </p:cBhvr>
                                      <p:tavLst>
                                        <p:tav tm="0">
                                          <p:val>
                                            <p:strVal val="#ppt_x-.2"/>
                                          </p:val>
                                        </p:tav>
                                        <p:tav tm="100000">
                                          <p:val>
                                            <p:strVal val="#ppt_x"/>
                                          </p:val>
                                        </p:tav>
                                      </p:tavLst>
                                    </p:anim>
                                    <p:anim calcmode="lin" valueType="num">
                                      <p:cBhvr>
                                        <p:cTn id="77" dur="500" fill="hold"/>
                                        <p:tgtEl>
                                          <p:spTgt spid="4">
                                            <p:graphicEl>
                                              <a:dgm id="{55272CBC-54F0-479C-B5EC-211E2A1DD2E4}"/>
                                            </p:graphicEl>
                                          </p:spTgt>
                                        </p:tgtEl>
                                        <p:attrNameLst>
                                          <p:attrName>ppt_y</p:attrName>
                                        </p:attrNameLst>
                                      </p:cBhvr>
                                      <p:tavLst>
                                        <p:tav tm="0">
                                          <p:val>
                                            <p:strVal val="#ppt_y"/>
                                          </p:val>
                                        </p:tav>
                                        <p:tav tm="100000">
                                          <p:val>
                                            <p:strVal val="#ppt_y"/>
                                          </p:val>
                                        </p:tav>
                                      </p:tavLst>
                                    </p:anim>
                                    <p:animEffect transition="in" filter="wipe(right)" prLst="gradientSize: 0.1">
                                      <p:cBhvr>
                                        <p:cTn id="78" dur="500"/>
                                        <p:tgtEl>
                                          <p:spTgt spid="4">
                                            <p:graphicEl>
                                              <a:dgm id="{55272CBC-54F0-479C-B5EC-211E2A1DD2E4}"/>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4">
                                            <p:graphicEl>
                                              <a:dgm id="{A1F961C8-9DF2-4973-B105-3EF9D9054945}"/>
                                            </p:graphicEl>
                                          </p:spTgt>
                                        </p:tgtEl>
                                        <p:attrNameLst>
                                          <p:attrName>style.visibility</p:attrName>
                                        </p:attrNameLst>
                                      </p:cBhvr>
                                      <p:to>
                                        <p:strVal val="visible"/>
                                      </p:to>
                                    </p:set>
                                    <p:anim calcmode="lin" valueType="num">
                                      <p:cBhvr>
                                        <p:cTn id="83" dur="500" fill="hold"/>
                                        <p:tgtEl>
                                          <p:spTgt spid="4">
                                            <p:graphicEl>
                                              <a:dgm id="{A1F961C8-9DF2-4973-B105-3EF9D9054945}"/>
                                            </p:graphicEl>
                                          </p:spTgt>
                                        </p:tgtEl>
                                        <p:attrNameLst>
                                          <p:attrName>ppt_x</p:attrName>
                                        </p:attrNameLst>
                                      </p:cBhvr>
                                      <p:tavLst>
                                        <p:tav tm="0">
                                          <p:val>
                                            <p:strVal val="#ppt_x-.2"/>
                                          </p:val>
                                        </p:tav>
                                        <p:tav tm="100000">
                                          <p:val>
                                            <p:strVal val="#ppt_x"/>
                                          </p:val>
                                        </p:tav>
                                      </p:tavLst>
                                    </p:anim>
                                    <p:anim calcmode="lin" valueType="num">
                                      <p:cBhvr>
                                        <p:cTn id="84" dur="500" fill="hold"/>
                                        <p:tgtEl>
                                          <p:spTgt spid="4">
                                            <p:graphicEl>
                                              <a:dgm id="{A1F961C8-9DF2-4973-B105-3EF9D9054945}"/>
                                            </p:graphicEl>
                                          </p:spTgt>
                                        </p:tgtEl>
                                        <p:attrNameLst>
                                          <p:attrName>ppt_y</p:attrName>
                                        </p:attrNameLst>
                                      </p:cBhvr>
                                      <p:tavLst>
                                        <p:tav tm="0">
                                          <p:val>
                                            <p:strVal val="#ppt_y"/>
                                          </p:val>
                                        </p:tav>
                                        <p:tav tm="100000">
                                          <p:val>
                                            <p:strVal val="#ppt_y"/>
                                          </p:val>
                                        </p:tav>
                                      </p:tavLst>
                                    </p:anim>
                                    <p:animEffect transition="in" filter="wipe(right)" prLst="gradientSize: 0.1">
                                      <p:cBhvr>
                                        <p:cTn id="85" dur="500"/>
                                        <p:tgtEl>
                                          <p:spTgt spid="4">
                                            <p:graphicEl>
                                              <a:dgm id="{A1F961C8-9DF2-4973-B105-3EF9D9054945}"/>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grpId="0" nodeType="clickEffect">
                                  <p:stCondLst>
                                    <p:cond delay="0"/>
                                  </p:stCondLst>
                                  <p:childTnLst>
                                    <p:set>
                                      <p:cBhvr>
                                        <p:cTn id="89" dur="1" fill="hold">
                                          <p:stCondLst>
                                            <p:cond delay="0"/>
                                          </p:stCondLst>
                                        </p:cTn>
                                        <p:tgtEl>
                                          <p:spTgt spid="4">
                                            <p:graphicEl>
                                              <a:dgm id="{44D8A122-CD7F-496A-B7C6-43564ED5F3F0}"/>
                                            </p:graphicEl>
                                          </p:spTgt>
                                        </p:tgtEl>
                                        <p:attrNameLst>
                                          <p:attrName>style.visibility</p:attrName>
                                        </p:attrNameLst>
                                      </p:cBhvr>
                                      <p:to>
                                        <p:strVal val="visible"/>
                                      </p:to>
                                    </p:set>
                                    <p:anim calcmode="lin" valueType="num">
                                      <p:cBhvr>
                                        <p:cTn id="90" dur="500" fill="hold"/>
                                        <p:tgtEl>
                                          <p:spTgt spid="4">
                                            <p:graphicEl>
                                              <a:dgm id="{44D8A122-CD7F-496A-B7C6-43564ED5F3F0}"/>
                                            </p:graphicEl>
                                          </p:spTgt>
                                        </p:tgtEl>
                                        <p:attrNameLst>
                                          <p:attrName>ppt_x</p:attrName>
                                        </p:attrNameLst>
                                      </p:cBhvr>
                                      <p:tavLst>
                                        <p:tav tm="0">
                                          <p:val>
                                            <p:strVal val="#ppt_x-.2"/>
                                          </p:val>
                                        </p:tav>
                                        <p:tav tm="100000">
                                          <p:val>
                                            <p:strVal val="#ppt_x"/>
                                          </p:val>
                                        </p:tav>
                                      </p:tavLst>
                                    </p:anim>
                                    <p:anim calcmode="lin" valueType="num">
                                      <p:cBhvr>
                                        <p:cTn id="91" dur="500" fill="hold"/>
                                        <p:tgtEl>
                                          <p:spTgt spid="4">
                                            <p:graphicEl>
                                              <a:dgm id="{44D8A122-CD7F-496A-B7C6-43564ED5F3F0}"/>
                                            </p:graphicEl>
                                          </p:spTgt>
                                        </p:tgtEl>
                                        <p:attrNameLst>
                                          <p:attrName>ppt_y</p:attrName>
                                        </p:attrNameLst>
                                      </p:cBhvr>
                                      <p:tavLst>
                                        <p:tav tm="0">
                                          <p:val>
                                            <p:strVal val="#ppt_y"/>
                                          </p:val>
                                        </p:tav>
                                        <p:tav tm="100000">
                                          <p:val>
                                            <p:strVal val="#ppt_y"/>
                                          </p:val>
                                        </p:tav>
                                      </p:tavLst>
                                    </p:anim>
                                    <p:animEffect transition="in" filter="wipe(right)" prLst="gradientSize: 0.1">
                                      <p:cBhvr>
                                        <p:cTn id="92" dur="500"/>
                                        <p:tgtEl>
                                          <p:spTgt spid="4">
                                            <p:graphicEl>
                                              <a:dgm id="{44D8A122-CD7F-496A-B7C6-43564ED5F3F0}"/>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9" presetClass="entr" presetSubtype="0" fill="hold" grpId="0" nodeType="clickEffect">
                                  <p:stCondLst>
                                    <p:cond delay="0"/>
                                  </p:stCondLst>
                                  <p:childTnLst>
                                    <p:set>
                                      <p:cBhvr>
                                        <p:cTn id="96" dur="1" fill="hold">
                                          <p:stCondLst>
                                            <p:cond delay="0"/>
                                          </p:stCondLst>
                                        </p:cTn>
                                        <p:tgtEl>
                                          <p:spTgt spid="4">
                                            <p:graphicEl>
                                              <a:dgm id="{0FDDEC2D-68FC-40FF-A07F-2FB0A4BDF315}"/>
                                            </p:graphicEl>
                                          </p:spTgt>
                                        </p:tgtEl>
                                        <p:attrNameLst>
                                          <p:attrName>style.visibility</p:attrName>
                                        </p:attrNameLst>
                                      </p:cBhvr>
                                      <p:to>
                                        <p:strVal val="visible"/>
                                      </p:to>
                                    </p:set>
                                    <p:anim calcmode="lin" valueType="num">
                                      <p:cBhvr>
                                        <p:cTn id="97" dur="500" fill="hold"/>
                                        <p:tgtEl>
                                          <p:spTgt spid="4">
                                            <p:graphicEl>
                                              <a:dgm id="{0FDDEC2D-68FC-40FF-A07F-2FB0A4BDF315}"/>
                                            </p:graphicEl>
                                          </p:spTgt>
                                        </p:tgtEl>
                                        <p:attrNameLst>
                                          <p:attrName>ppt_x</p:attrName>
                                        </p:attrNameLst>
                                      </p:cBhvr>
                                      <p:tavLst>
                                        <p:tav tm="0">
                                          <p:val>
                                            <p:strVal val="#ppt_x-.2"/>
                                          </p:val>
                                        </p:tav>
                                        <p:tav tm="100000">
                                          <p:val>
                                            <p:strVal val="#ppt_x"/>
                                          </p:val>
                                        </p:tav>
                                      </p:tavLst>
                                    </p:anim>
                                    <p:anim calcmode="lin" valueType="num">
                                      <p:cBhvr>
                                        <p:cTn id="98" dur="500" fill="hold"/>
                                        <p:tgtEl>
                                          <p:spTgt spid="4">
                                            <p:graphicEl>
                                              <a:dgm id="{0FDDEC2D-68FC-40FF-A07F-2FB0A4BDF315}"/>
                                            </p:graphicEl>
                                          </p:spTgt>
                                        </p:tgtEl>
                                        <p:attrNameLst>
                                          <p:attrName>ppt_y</p:attrName>
                                        </p:attrNameLst>
                                      </p:cBhvr>
                                      <p:tavLst>
                                        <p:tav tm="0">
                                          <p:val>
                                            <p:strVal val="#ppt_y"/>
                                          </p:val>
                                        </p:tav>
                                        <p:tav tm="100000">
                                          <p:val>
                                            <p:strVal val="#ppt_y"/>
                                          </p:val>
                                        </p:tav>
                                      </p:tavLst>
                                    </p:anim>
                                    <p:animEffect transition="in" filter="wipe(right)" prLst="gradientSize: 0.1">
                                      <p:cBhvr>
                                        <p:cTn id="99" dur="500"/>
                                        <p:tgtEl>
                                          <p:spTgt spid="4">
                                            <p:graphicEl>
                                              <a:dgm id="{0FDDEC2D-68FC-40FF-A07F-2FB0A4BDF315}"/>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grpId="0" nodeType="clickEffect">
                                  <p:stCondLst>
                                    <p:cond delay="0"/>
                                  </p:stCondLst>
                                  <p:childTnLst>
                                    <p:set>
                                      <p:cBhvr>
                                        <p:cTn id="103" dur="1" fill="hold">
                                          <p:stCondLst>
                                            <p:cond delay="0"/>
                                          </p:stCondLst>
                                        </p:cTn>
                                        <p:tgtEl>
                                          <p:spTgt spid="4">
                                            <p:graphicEl>
                                              <a:dgm id="{84658AB8-CF3D-429A-8DEE-6B6571E6AEDB}"/>
                                            </p:graphicEl>
                                          </p:spTgt>
                                        </p:tgtEl>
                                        <p:attrNameLst>
                                          <p:attrName>style.visibility</p:attrName>
                                        </p:attrNameLst>
                                      </p:cBhvr>
                                      <p:to>
                                        <p:strVal val="visible"/>
                                      </p:to>
                                    </p:set>
                                    <p:anim calcmode="lin" valueType="num">
                                      <p:cBhvr>
                                        <p:cTn id="104" dur="500" fill="hold"/>
                                        <p:tgtEl>
                                          <p:spTgt spid="4">
                                            <p:graphicEl>
                                              <a:dgm id="{84658AB8-CF3D-429A-8DEE-6B6571E6AEDB}"/>
                                            </p:graphicEl>
                                          </p:spTgt>
                                        </p:tgtEl>
                                        <p:attrNameLst>
                                          <p:attrName>ppt_x</p:attrName>
                                        </p:attrNameLst>
                                      </p:cBhvr>
                                      <p:tavLst>
                                        <p:tav tm="0">
                                          <p:val>
                                            <p:strVal val="#ppt_x-.2"/>
                                          </p:val>
                                        </p:tav>
                                        <p:tav tm="100000">
                                          <p:val>
                                            <p:strVal val="#ppt_x"/>
                                          </p:val>
                                        </p:tav>
                                      </p:tavLst>
                                    </p:anim>
                                    <p:anim calcmode="lin" valueType="num">
                                      <p:cBhvr>
                                        <p:cTn id="105" dur="500" fill="hold"/>
                                        <p:tgtEl>
                                          <p:spTgt spid="4">
                                            <p:graphicEl>
                                              <a:dgm id="{84658AB8-CF3D-429A-8DEE-6B6571E6AEDB}"/>
                                            </p:graphicEl>
                                          </p:spTgt>
                                        </p:tgtEl>
                                        <p:attrNameLst>
                                          <p:attrName>ppt_y</p:attrName>
                                        </p:attrNameLst>
                                      </p:cBhvr>
                                      <p:tavLst>
                                        <p:tav tm="0">
                                          <p:val>
                                            <p:strVal val="#ppt_y"/>
                                          </p:val>
                                        </p:tav>
                                        <p:tav tm="100000">
                                          <p:val>
                                            <p:strVal val="#ppt_y"/>
                                          </p:val>
                                        </p:tav>
                                      </p:tavLst>
                                    </p:anim>
                                    <p:animEffect transition="in" filter="wipe(right)" prLst="gradientSize: 0.1">
                                      <p:cBhvr>
                                        <p:cTn id="106" dur="500"/>
                                        <p:tgtEl>
                                          <p:spTgt spid="4">
                                            <p:graphicEl>
                                              <a:dgm id="{84658AB8-CF3D-429A-8DEE-6B6571E6AEDB}"/>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grpId="0" nodeType="clickEffect">
                                  <p:stCondLst>
                                    <p:cond delay="0"/>
                                  </p:stCondLst>
                                  <p:childTnLst>
                                    <p:set>
                                      <p:cBhvr>
                                        <p:cTn id="110" dur="1" fill="hold">
                                          <p:stCondLst>
                                            <p:cond delay="0"/>
                                          </p:stCondLst>
                                        </p:cTn>
                                        <p:tgtEl>
                                          <p:spTgt spid="4">
                                            <p:graphicEl>
                                              <a:dgm id="{44360C9E-3274-40A5-A9E6-2F65B2AA2A4E}"/>
                                            </p:graphicEl>
                                          </p:spTgt>
                                        </p:tgtEl>
                                        <p:attrNameLst>
                                          <p:attrName>style.visibility</p:attrName>
                                        </p:attrNameLst>
                                      </p:cBhvr>
                                      <p:to>
                                        <p:strVal val="visible"/>
                                      </p:to>
                                    </p:set>
                                    <p:anim calcmode="lin" valueType="num">
                                      <p:cBhvr>
                                        <p:cTn id="111" dur="500" fill="hold"/>
                                        <p:tgtEl>
                                          <p:spTgt spid="4">
                                            <p:graphicEl>
                                              <a:dgm id="{44360C9E-3274-40A5-A9E6-2F65B2AA2A4E}"/>
                                            </p:graphicEl>
                                          </p:spTgt>
                                        </p:tgtEl>
                                        <p:attrNameLst>
                                          <p:attrName>ppt_x</p:attrName>
                                        </p:attrNameLst>
                                      </p:cBhvr>
                                      <p:tavLst>
                                        <p:tav tm="0">
                                          <p:val>
                                            <p:strVal val="#ppt_x-.2"/>
                                          </p:val>
                                        </p:tav>
                                        <p:tav tm="100000">
                                          <p:val>
                                            <p:strVal val="#ppt_x"/>
                                          </p:val>
                                        </p:tav>
                                      </p:tavLst>
                                    </p:anim>
                                    <p:anim calcmode="lin" valueType="num">
                                      <p:cBhvr>
                                        <p:cTn id="112" dur="500" fill="hold"/>
                                        <p:tgtEl>
                                          <p:spTgt spid="4">
                                            <p:graphicEl>
                                              <a:dgm id="{44360C9E-3274-40A5-A9E6-2F65B2AA2A4E}"/>
                                            </p:graphicEl>
                                          </p:spTgt>
                                        </p:tgtEl>
                                        <p:attrNameLst>
                                          <p:attrName>ppt_y</p:attrName>
                                        </p:attrNameLst>
                                      </p:cBhvr>
                                      <p:tavLst>
                                        <p:tav tm="0">
                                          <p:val>
                                            <p:strVal val="#ppt_y"/>
                                          </p:val>
                                        </p:tav>
                                        <p:tav tm="100000">
                                          <p:val>
                                            <p:strVal val="#ppt_y"/>
                                          </p:val>
                                        </p:tav>
                                      </p:tavLst>
                                    </p:anim>
                                    <p:animEffect transition="in" filter="wipe(right)" prLst="gradientSize: 0.1">
                                      <p:cBhvr>
                                        <p:cTn id="113" dur="500"/>
                                        <p:tgtEl>
                                          <p:spTgt spid="4">
                                            <p:graphicEl>
                                              <a:dgm id="{44360C9E-3274-40A5-A9E6-2F65B2AA2A4E}"/>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9" presetClass="entr" presetSubtype="0" fill="hold" grpId="0" nodeType="clickEffect">
                                  <p:stCondLst>
                                    <p:cond delay="0"/>
                                  </p:stCondLst>
                                  <p:childTnLst>
                                    <p:set>
                                      <p:cBhvr>
                                        <p:cTn id="117" dur="1" fill="hold">
                                          <p:stCondLst>
                                            <p:cond delay="0"/>
                                          </p:stCondLst>
                                        </p:cTn>
                                        <p:tgtEl>
                                          <p:spTgt spid="4">
                                            <p:graphicEl>
                                              <a:dgm id="{C4AE41EC-3482-40A7-8EEE-06CF4CFC6828}"/>
                                            </p:graphicEl>
                                          </p:spTgt>
                                        </p:tgtEl>
                                        <p:attrNameLst>
                                          <p:attrName>style.visibility</p:attrName>
                                        </p:attrNameLst>
                                      </p:cBhvr>
                                      <p:to>
                                        <p:strVal val="visible"/>
                                      </p:to>
                                    </p:set>
                                    <p:anim calcmode="lin" valueType="num">
                                      <p:cBhvr>
                                        <p:cTn id="118" dur="500" fill="hold"/>
                                        <p:tgtEl>
                                          <p:spTgt spid="4">
                                            <p:graphicEl>
                                              <a:dgm id="{C4AE41EC-3482-40A7-8EEE-06CF4CFC6828}"/>
                                            </p:graphicEl>
                                          </p:spTgt>
                                        </p:tgtEl>
                                        <p:attrNameLst>
                                          <p:attrName>ppt_x</p:attrName>
                                        </p:attrNameLst>
                                      </p:cBhvr>
                                      <p:tavLst>
                                        <p:tav tm="0">
                                          <p:val>
                                            <p:strVal val="#ppt_x-.2"/>
                                          </p:val>
                                        </p:tav>
                                        <p:tav tm="100000">
                                          <p:val>
                                            <p:strVal val="#ppt_x"/>
                                          </p:val>
                                        </p:tav>
                                      </p:tavLst>
                                    </p:anim>
                                    <p:anim calcmode="lin" valueType="num">
                                      <p:cBhvr>
                                        <p:cTn id="119" dur="500" fill="hold"/>
                                        <p:tgtEl>
                                          <p:spTgt spid="4">
                                            <p:graphicEl>
                                              <a:dgm id="{C4AE41EC-3482-40A7-8EEE-06CF4CFC6828}"/>
                                            </p:graphicEl>
                                          </p:spTgt>
                                        </p:tgtEl>
                                        <p:attrNameLst>
                                          <p:attrName>ppt_y</p:attrName>
                                        </p:attrNameLst>
                                      </p:cBhvr>
                                      <p:tavLst>
                                        <p:tav tm="0">
                                          <p:val>
                                            <p:strVal val="#ppt_y"/>
                                          </p:val>
                                        </p:tav>
                                        <p:tav tm="100000">
                                          <p:val>
                                            <p:strVal val="#ppt_y"/>
                                          </p:val>
                                        </p:tav>
                                      </p:tavLst>
                                    </p:anim>
                                    <p:animEffect transition="in" filter="wipe(right)" prLst="gradientSize: 0.1">
                                      <p:cBhvr>
                                        <p:cTn id="120" dur="500"/>
                                        <p:tgtEl>
                                          <p:spTgt spid="4">
                                            <p:graphicEl>
                                              <a:dgm id="{C4AE41EC-3482-40A7-8EEE-06CF4CFC68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704088"/>
            <a:ext cx="10133173" cy="819912"/>
          </a:xfrm>
        </p:spPr>
        <p:txBody>
          <a:bodyPr/>
          <a:lstStyle/>
          <a:p>
            <a:r>
              <a:rPr lang="en-US" dirty="0">
                <a:solidFill>
                  <a:srgbClr val="33309C"/>
                </a:solidFill>
              </a:rPr>
              <a:t>Definition of Air Waybill</a:t>
            </a:r>
          </a:p>
        </p:txBody>
      </p:sp>
      <p:sp>
        <p:nvSpPr>
          <p:cNvPr id="3" name="Content Placeholder 2"/>
          <p:cNvSpPr>
            <a:spLocks noGrp="1"/>
          </p:cNvSpPr>
          <p:nvPr>
            <p:ph idx="1"/>
          </p:nvPr>
        </p:nvSpPr>
        <p:spPr/>
        <p:txBody>
          <a:bodyPr>
            <a:normAutofit/>
          </a:bodyPr>
          <a:lstStyle/>
          <a:p>
            <a:pPr>
              <a:buFont typeface="Wingdings" pitchFamily="2" charset="2"/>
              <a:buNone/>
            </a:pPr>
            <a:r>
              <a:rPr lang="en-US" sz="2200" dirty="0">
                <a:solidFill>
                  <a:srgbClr val="33309C"/>
                </a:solidFill>
                <a:latin typeface="Calibri" pitchFamily="34" charset="0"/>
              </a:rPr>
              <a:t> An Air Waybill is a </a:t>
            </a:r>
            <a:r>
              <a:rPr lang="en-US" sz="2200" b="1" dirty="0">
                <a:solidFill>
                  <a:srgbClr val="FF0000"/>
                </a:solidFill>
                <a:latin typeface="Calibri" pitchFamily="34" charset="0"/>
              </a:rPr>
              <a:t>contract</a:t>
            </a:r>
            <a:r>
              <a:rPr lang="en-US" sz="2200" dirty="0">
                <a:solidFill>
                  <a:srgbClr val="33309C"/>
                </a:solidFill>
                <a:latin typeface="Calibri" pitchFamily="34" charset="0"/>
              </a:rPr>
              <a:t> Between the </a:t>
            </a:r>
            <a:r>
              <a:rPr lang="en-US" sz="2200" b="1" dirty="0">
                <a:solidFill>
                  <a:srgbClr val="FF0000"/>
                </a:solidFill>
                <a:latin typeface="Calibri" pitchFamily="34" charset="0"/>
              </a:rPr>
              <a:t>Shipper</a:t>
            </a:r>
            <a:r>
              <a:rPr lang="en-US" sz="2200" dirty="0">
                <a:solidFill>
                  <a:srgbClr val="33309C"/>
                </a:solidFill>
                <a:latin typeface="Calibri" pitchFamily="34" charset="0"/>
              </a:rPr>
              <a:t> and </a:t>
            </a:r>
            <a:r>
              <a:rPr lang="en-US" sz="2200" b="1" dirty="0">
                <a:solidFill>
                  <a:srgbClr val="FF0000"/>
                </a:solidFill>
                <a:latin typeface="Calibri" pitchFamily="34" charset="0"/>
              </a:rPr>
              <a:t>SMSA</a:t>
            </a:r>
            <a:r>
              <a:rPr lang="en-US" sz="2200" dirty="0">
                <a:solidFill>
                  <a:srgbClr val="33309C"/>
                </a:solidFill>
                <a:latin typeface="Calibri" pitchFamily="34" charset="0"/>
              </a:rPr>
              <a:t>.</a:t>
            </a:r>
          </a:p>
          <a:p>
            <a:pPr>
              <a:buFont typeface="Wingdings" pitchFamily="2" charset="2"/>
              <a:buNone/>
            </a:pPr>
            <a:endParaRPr lang="en-US" sz="2200" dirty="0">
              <a:solidFill>
                <a:srgbClr val="33309C"/>
              </a:solidFill>
              <a:latin typeface="Calibri" pitchFamily="34" charset="0"/>
            </a:endParaRPr>
          </a:p>
          <a:p>
            <a:pPr>
              <a:buFont typeface="Wingdings" pitchFamily="2" charset="2"/>
              <a:buNone/>
            </a:pPr>
            <a:r>
              <a:rPr lang="en-US" sz="2200" b="1" dirty="0">
                <a:solidFill>
                  <a:srgbClr val="FF0000"/>
                </a:solidFill>
                <a:latin typeface="Calibri" pitchFamily="34" charset="0"/>
              </a:rPr>
              <a:t>Rules of the Air Waybill (Manual version):</a:t>
            </a:r>
          </a:p>
          <a:p>
            <a:pPr>
              <a:buFont typeface="Wingdings" pitchFamily="2" charset="2"/>
              <a:buNone/>
            </a:pPr>
            <a:endParaRPr lang="en-US" sz="2200" dirty="0">
              <a:solidFill>
                <a:srgbClr val="33309C"/>
              </a:solidFill>
              <a:latin typeface="Calibri" pitchFamily="34" charset="0"/>
            </a:endParaRPr>
          </a:p>
          <a:p>
            <a:pPr>
              <a:buBlip>
                <a:blip r:embed="rId2"/>
              </a:buBlip>
            </a:pPr>
            <a:r>
              <a:rPr lang="en-US" sz="2200" dirty="0">
                <a:solidFill>
                  <a:srgbClr val="33309C"/>
                </a:solidFill>
                <a:latin typeface="Calibri" pitchFamily="34" charset="0"/>
              </a:rPr>
              <a:t>Use</a:t>
            </a:r>
            <a:r>
              <a:rPr lang="en-US" sz="2200" b="1" dirty="0">
                <a:solidFill>
                  <a:srgbClr val="33309C"/>
                </a:solidFill>
                <a:latin typeface="Calibri" pitchFamily="34" charset="0"/>
              </a:rPr>
              <a:t> Block </a:t>
            </a:r>
            <a:r>
              <a:rPr lang="en-US" sz="2200" dirty="0">
                <a:solidFill>
                  <a:srgbClr val="33309C"/>
                </a:solidFill>
                <a:latin typeface="Calibri" pitchFamily="34" charset="0"/>
              </a:rPr>
              <a:t>/ </a:t>
            </a:r>
            <a:r>
              <a:rPr lang="en-US" sz="2200" b="1" dirty="0">
                <a:solidFill>
                  <a:srgbClr val="33309C"/>
                </a:solidFill>
                <a:latin typeface="Calibri" pitchFamily="34" charset="0"/>
              </a:rPr>
              <a:t>Capital</a:t>
            </a:r>
            <a:r>
              <a:rPr lang="en-US" sz="2200" dirty="0">
                <a:solidFill>
                  <a:srgbClr val="33309C"/>
                </a:solidFill>
                <a:latin typeface="Calibri" pitchFamily="34" charset="0"/>
              </a:rPr>
              <a:t> Letters to Complete Air Waybill.</a:t>
            </a:r>
          </a:p>
          <a:p>
            <a:pPr>
              <a:buFont typeface="Wingdings" pitchFamily="2" charset="2"/>
              <a:buChar char="q"/>
            </a:pPr>
            <a:endParaRPr lang="en-US" sz="2200" dirty="0">
              <a:solidFill>
                <a:srgbClr val="33309C"/>
              </a:solidFill>
              <a:latin typeface="Calibri" pitchFamily="34" charset="0"/>
            </a:endParaRPr>
          </a:p>
          <a:p>
            <a:pPr>
              <a:buBlip>
                <a:blip r:embed="rId2"/>
              </a:buBlip>
            </a:pPr>
            <a:r>
              <a:rPr lang="en-US" sz="2200" b="1" dirty="0">
                <a:solidFill>
                  <a:srgbClr val="33309C"/>
                </a:solidFill>
                <a:latin typeface="Calibri" pitchFamily="34" charset="0"/>
              </a:rPr>
              <a:t>Press</a:t>
            </a:r>
            <a:r>
              <a:rPr lang="en-US" sz="2200" dirty="0">
                <a:solidFill>
                  <a:srgbClr val="33309C"/>
                </a:solidFill>
                <a:latin typeface="Calibri" pitchFamily="34" charset="0"/>
              </a:rPr>
              <a:t> and </a:t>
            </a:r>
            <a:r>
              <a:rPr lang="en-US" sz="2200" b="1" dirty="0">
                <a:solidFill>
                  <a:srgbClr val="33309C"/>
                </a:solidFill>
                <a:latin typeface="Calibri" pitchFamily="34" charset="0"/>
              </a:rPr>
              <a:t>WRITE HARD</a:t>
            </a:r>
            <a:r>
              <a:rPr lang="en-US" sz="2200" dirty="0">
                <a:solidFill>
                  <a:srgbClr val="33309C"/>
                </a:solidFill>
                <a:latin typeface="Calibri" pitchFamily="34" charset="0"/>
              </a:rPr>
              <a:t>, So that all copies of the AWB is clear.</a:t>
            </a:r>
          </a:p>
          <a:p>
            <a:pPr>
              <a:buFont typeface="Wingdings" pitchFamily="2" charset="2"/>
              <a:buChar char="q"/>
            </a:pPr>
            <a:endParaRPr lang="en-US" sz="2200" dirty="0">
              <a:solidFill>
                <a:srgbClr val="33309C"/>
              </a:solidFill>
              <a:latin typeface="Calibri" pitchFamily="34" charset="0"/>
            </a:endParaRPr>
          </a:p>
          <a:p>
            <a:pPr>
              <a:buBlip>
                <a:blip r:embed="rId2"/>
              </a:buBlip>
            </a:pPr>
            <a:r>
              <a:rPr lang="en-US" sz="2200" dirty="0">
                <a:solidFill>
                  <a:srgbClr val="33309C"/>
                </a:solidFill>
                <a:latin typeface="Calibri" pitchFamily="34" charset="0"/>
              </a:rPr>
              <a:t>Check the </a:t>
            </a:r>
            <a:r>
              <a:rPr lang="en-US" sz="2200" b="1" dirty="0">
                <a:solidFill>
                  <a:srgbClr val="33309C"/>
                </a:solidFill>
                <a:latin typeface="Calibri" pitchFamily="34" charset="0"/>
              </a:rPr>
              <a:t>FINAL PAGE </a:t>
            </a:r>
            <a:r>
              <a:rPr lang="en-US" sz="2200" dirty="0">
                <a:solidFill>
                  <a:srgbClr val="33309C"/>
                </a:solidFill>
                <a:latin typeface="Calibri" pitchFamily="34" charset="0"/>
              </a:rPr>
              <a:t>of the AWB &amp; ensure that all </a:t>
            </a:r>
            <a:r>
              <a:rPr lang="en-US" sz="2200" b="1" dirty="0">
                <a:solidFill>
                  <a:srgbClr val="33309C"/>
                </a:solidFill>
                <a:latin typeface="Calibri" pitchFamily="34" charset="0"/>
              </a:rPr>
              <a:t>information is copied </a:t>
            </a:r>
            <a:r>
              <a:rPr lang="en-US" sz="2200" dirty="0">
                <a:solidFill>
                  <a:srgbClr val="33309C"/>
                </a:solidFill>
                <a:latin typeface="Calibri" pitchFamily="34" charset="0"/>
              </a:rPr>
              <a:t>onto the last page.</a:t>
            </a:r>
          </a:p>
          <a:p>
            <a:pPr>
              <a:buFont typeface="Wingdings" pitchFamily="2" charset="2"/>
              <a:buNone/>
            </a:pPr>
            <a:r>
              <a:rPr lang="en-US" sz="2200" dirty="0">
                <a:solidFill>
                  <a:srgbClr val="33309C"/>
                </a:solidFill>
                <a:latin typeface="Calibri" pitchFamily="34" charset="0"/>
              </a:rPr>
              <a:t> </a:t>
            </a:r>
          </a:p>
          <a:p>
            <a:endParaRPr lang="en-US" sz="2200" dirty="0">
              <a:solidFill>
                <a:srgbClr val="33309C"/>
              </a:solidFill>
            </a:endParaRPr>
          </a:p>
        </p:txBody>
      </p:sp>
      <p:pic>
        <p:nvPicPr>
          <p:cNvPr id="8" name="Picture Placeholder 7" descr="unnamed.jpg"/>
          <p:cNvPicPr>
            <a:picLocks noChangeAspect="1"/>
          </p:cNvPicPr>
          <p:nvPr/>
        </p:nvPicPr>
        <p:blipFill>
          <a:blip r:embed="rId3" cstate="print"/>
          <a:srcRect l="3227" r="3227"/>
          <a:stretch>
            <a:fillRect/>
          </a:stretch>
        </p:blipFill>
        <p:spPr>
          <a:xfrm rot="420000">
            <a:off x="8266215" y="1790524"/>
            <a:ext cx="3250375" cy="2076275"/>
          </a:xfrm>
          <a:prstGeom prst="rect">
            <a:avLst/>
          </a:prstGeom>
        </p:spPr>
      </p:pic>
      <p:sp>
        <p:nvSpPr>
          <p:cNvPr id="4" name="TextBox 3">
            <a:extLst>
              <a:ext uri="{FF2B5EF4-FFF2-40B4-BE49-F238E27FC236}">
                <a16:creationId xmlns:a16="http://schemas.microsoft.com/office/drawing/2014/main" id="{0BEDAB64-7C54-2180-99CD-4A17590179F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40F883B9-AE69-6CB5-C863-08E38AF4F474}"/>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2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09C"/>
                </a:solidFill>
              </a:rPr>
              <a:t>Why the AWB is Important?</a:t>
            </a:r>
          </a:p>
        </p:txBody>
      </p:sp>
      <p:sp>
        <p:nvSpPr>
          <p:cNvPr id="3" name="Content Placeholder 2"/>
          <p:cNvSpPr>
            <a:spLocks noGrp="1"/>
          </p:cNvSpPr>
          <p:nvPr>
            <p:ph idx="1"/>
          </p:nvPr>
        </p:nvSpPr>
        <p:spPr/>
        <p:txBody>
          <a:bodyPr>
            <a:normAutofit fontScale="92500" lnSpcReduction="10000"/>
          </a:bodyPr>
          <a:lstStyle/>
          <a:p>
            <a:pPr>
              <a:buFont typeface="Arial" charset="0"/>
              <a:buNone/>
            </a:pPr>
            <a:r>
              <a:rPr lang="en-US" sz="2200" b="1" u="sng" dirty="0">
                <a:solidFill>
                  <a:srgbClr val="FF0000"/>
                </a:solidFill>
                <a:latin typeface="Calibri" pitchFamily="34" charset="0"/>
              </a:rPr>
              <a:t>INCOMPLETE or INACCURATE AWB RESULTS in:</a:t>
            </a:r>
          </a:p>
          <a:p>
            <a:pPr>
              <a:buFont typeface="Arial" charset="0"/>
              <a:buNone/>
            </a:pPr>
            <a:endParaRPr lang="en-US" sz="2000" dirty="0">
              <a:latin typeface="Calibri" pitchFamily="34" charset="0"/>
            </a:endParaRPr>
          </a:p>
          <a:p>
            <a:pPr>
              <a:buBlip>
                <a:blip r:embed="rId2"/>
              </a:buBlip>
            </a:pPr>
            <a:r>
              <a:rPr lang="en-US" sz="2800" dirty="0">
                <a:latin typeface="Calibri" pitchFamily="34" charset="0"/>
              </a:rPr>
              <a:t>Loss of Revenue</a:t>
            </a:r>
          </a:p>
          <a:p>
            <a:pPr>
              <a:buBlip>
                <a:blip r:embed="rId2"/>
              </a:buBlip>
            </a:pPr>
            <a:endParaRPr lang="en-US" sz="2800" dirty="0">
              <a:latin typeface="Calibri" pitchFamily="34" charset="0"/>
            </a:endParaRPr>
          </a:p>
          <a:p>
            <a:pPr>
              <a:buBlip>
                <a:blip r:embed="rId2"/>
              </a:buBlip>
            </a:pPr>
            <a:r>
              <a:rPr lang="en-US" sz="2800" dirty="0">
                <a:latin typeface="Calibri" pitchFamily="34" charset="0"/>
              </a:rPr>
              <a:t>Customs Delay</a:t>
            </a:r>
          </a:p>
          <a:p>
            <a:pPr>
              <a:buBlip>
                <a:blip r:embed="rId2"/>
              </a:buBlip>
            </a:pPr>
            <a:endParaRPr lang="en-US" sz="2800" dirty="0">
              <a:latin typeface="Calibri" pitchFamily="34" charset="0"/>
            </a:endParaRPr>
          </a:p>
          <a:p>
            <a:pPr>
              <a:buBlip>
                <a:blip r:embed="rId2"/>
              </a:buBlip>
            </a:pPr>
            <a:r>
              <a:rPr lang="en-US" sz="2800" dirty="0">
                <a:latin typeface="Calibri" pitchFamily="34" charset="0"/>
              </a:rPr>
              <a:t>Late Delivery</a:t>
            </a:r>
          </a:p>
          <a:p>
            <a:pPr>
              <a:buBlip>
                <a:blip r:embed="rId2"/>
              </a:buBlip>
            </a:pPr>
            <a:endParaRPr lang="en-US" sz="2800" dirty="0">
              <a:latin typeface="Calibri" pitchFamily="34" charset="0"/>
            </a:endParaRPr>
          </a:p>
          <a:p>
            <a:pPr>
              <a:buBlip>
                <a:blip r:embed="rId2"/>
              </a:buBlip>
            </a:pPr>
            <a:r>
              <a:rPr lang="en-US" sz="2800" dirty="0">
                <a:latin typeface="Calibri" pitchFamily="34" charset="0"/>
              </a:rPr>
              <a:t>Incorrect Billing</a:t>
            </a:r>
          </a:p>
          <a:p>
            <a:pPr>
              <a:buBlip>
                <a:blip r:embed="rId2"/>
              </a:buBlip>
            </a:pPr>
            <a:endParaRPr lang="en-US" sz="2800" dirty="0">
              <a:latin typeface="Calibri" pitchFamily="34" charset="0"/>
            </a:endParaRPr>
          </a:p>
          <a:p>
            <a:pPr>
              <a:buBlip>
                <a:blip r:embed="rId2"/>
              </a:buBlip>
            </a:pPr>
            <a:r>
              <a:rPr lang="en-US" sz="2800" dirty="0">
                <a:latin typeface="Calibri" pitchFamily="34" charset="0"/>
              </a:rPr>
              <a:t>Dissatisfied Customer</a:t>
            </a:r>
          </a:p>
          <a:p>
            <a:pPr>
              <a:buFont typeface="Arial" charset="0"/>
              <a:buNone/>
            </a:pPr>
            <a:endParaRPr lang="en-US" sz="2000" dirty="0">
              <a:latin typeface="Calibri" pitchFamily="34" charset="0"/>
            </a:endParaRPr>
          </a:p>
          <a:p>
            <a:endParaRPr lang="en-US" sz="2000" dirty="0"/>
          </a:p>
        </p:txBody>
      </p:sp>
      <p:pic>
        <p:nvPicPr>
          <p:cNvPr id="1027" name="Picture 3" descr="D:\Documents\2018 Projects\ISO 10015\Training Materials Revised\SGO\Pics\Loss of Revenue.jpg"/>
          <p:cNvPicPr>
            <a:picLocks noChangeAspect="1" noChangeArrowheads="1"/>
          </p:cNvPicPr>
          <p:nvPr/>
        </p:nvPicPr>
        <p:blipFill>
          <a:blip r:embed="rId3" cstate="print"/>
          <a:srcRect/>
          <a:stretch>
            <a:fillRect/>
          </a:stretch>
        </p:blipFill>
        <p:spPr bwMode="auto">
          <a:xfrm>
            <a:off x="9828212" y="1676400"/>
            <a:ext cx="1874770" cy="1753527"/>
          </a:xfrm>
          <a:prstGeom prst="rect">
            <a:avLst/>
          </a:prstGeom>
          <a:noFill/>
        </p:spPr>
      </p:pic>
      <p:pic>
        <p:nvPicPr>
          <p:cNvPr id="1028" name="Picture 4" descr="D:\Documents\2018 Projects\ISO 10015\Training Materials Revised\SGO\Pics\Customs Delay.jpg"/>
          <p:cNvPicPr>
            <a:picLocks noChangeAspect="1" noChangeArrowheads="1"/>
          </p:cNvPicPr>
          <p:nvPr/>
        </p:nvPicPr>
        <p:blipFill>
          <a:blip r:embed="rId4" cstate="print"/>
          <a:srcRect/>
          <a:stretch>
            <a:fillRect/>
          </a:stretch>
        </p:blipFill>
        <p:spPr bwMode="auto">
          <a:xfrm>
            <a:off x="6704012" y="1981200"/>
            <a:ext cx="2766208" cy="2049463"/>
          </a:xfrm>
          <a:prstGeom prst="rect">
            <a:avLst/>
          </a:prstGeom>
          <a:noFill/>
        </p:spPr>
      </p:pic>
      <p:pic>
        <p:nvPicPr>
          <p:cNvPr id="1029" name="Picture 5" descr="D:\Documents\2018 Projects\ISO 10015\Training Materials Revised\SGO\Pics\Late Delivery.jpg"/>
          <p:cNvPicPr>
            <a:picLocks noChangeAspect="1" noChangeArrowheads="1"/>
          </p:cNvPicPr>
          <p:nvPr/>
        </p:nvPicPr>
        <p:blipFill>
          <a:blip r:embed="rId5" cstate="print"/>
          <a:srcRect/>
          <a:stretch>
            <a:fillRect/>
          </a:stretch>
        </p:blipFill>
        <p:spPr bwMode="auto">
          <a:xfrm>
            <a:off x="4418012" y="2438400"/>
            <a:ext cx="1705562" cy="2562225"/>
          </a:xfrm>
          <a:prstGeom prst="rect">
            <a:avLst/>
          </a:prstGeom>
          <a:noFill/>
        </p:spPr>
      </p:pic>
      <p:pic>
        <p:nvPicPr>
          <p:cNvPr id="1030" name="Picture 6" descr="D:\Documents\2018 Projects\ISO 10015\Training Materials Revised\SGO\Pics\Incorrect Bill.jpg"/>
          <p:cNvPicPr>
            <a:picLocks noChangeAspect="1" noChangeArrowheads="1"/>
          </p:cNvPicPr>
          <p:nvPr/>
        </p:nvPicPr>
        <p:blipFill>
          <a:blip r:embed="rId6" cstate="print"/>
          <a:srcRect/>
          <a:stretch>
            <a:fillRect/>
          </a:stretch>
        </p:blipFill>
        <p:spPr bwMode="auto">
          <a:xfrm>
            <a:off x="6475412" y="4343400"/>
            <a:ext cx="2011362" cy="2179514"/>
          </a:xfrm>
          <a:prstGeom prst="rect">
            <a:avLst/>
          </a:prstGeom>
          <a:noFill/>
        </p:spPr>
      </p:pic>
      <p:pic>
        <p:nvPicPr>
          <p:cNvPr id="1031" name="Picture 7" descr="D:\Documents\2018 Projects\ISO 10015\Training Materials Revised\SGO\Pics\Dissatisfied Customer.jpg"/>
          <p:cNvPicPr>
            <a:picLocks noChangeAspect="1" noChangeArrowheads="1"/>
          </p:cNvPicPr>
          <p:nvPr/>
        </p:nvPicPr>
        <p:blipFill>
          <a:blip r:embed="rId7" cstate="print"/>
          <a:srcRect/>
          <a:stretch>
            <a:fillRect/>
          </a:stretch>
        </p:blipFill>
        <p:spPr bwMode="auto">
          <a:xfrm>
            <a:off x="9066212" y="4343400"/>
            <a:ext cx="2278062" cy="1898600"/>
          </a:xfrm>
          <a:prstGeom prst="rect">
            <a:avLst/>
          </a:prstGeom>
          <a:noFill/>
        </p:spPr>
      </p:pic>
      <p:sp>
        <p:nvSpPr>
          <p:cNvPr id="4" name="TextBox 3">
            <a:extLst>
              <a:ext uri="{FF2B5EF4-FFF2-40B4-BE49-F238E27FC236}">
                <a16:creationId xmlns:a16="http://schemas.microsoft.com/office/drawing/2014/main" id="{BC817233-B47A-5CF7-1367-10F95498F7C0}"/>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77B291EF-CF66-053E-3061-B01418BE5049}"/>
              </a:ext>
            </a:extLst>
          </p:cNvPr>
          <p:cNvPicPr>
            <a:picLocks noChangeAspect="1" noChangeArrowheads="1"/>
          </p:cNvPicPr>
          <p:nvPr/>
        </p:nvPicPr>
        <p:blipFill>
          <a:blip r:embed="rId8"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0"/>
                            </p:stCondLst>
                            <p:childTnLst>
                              <p:par>
                                <p:cTn id="17" presetID="23" presetClass="entr" presetSubtype="16"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500" fill="hold"/>
                                        <p:tgtEl>
                                          <p:spTgt spid="1027"/>
                                        </p:tgtEl>
                                        <p:attrNameLst>
                                          <p:attrName>ppt_w</p:attrName>
                                        </p:attrNameLst>
                                      </p:cBhvr>
                                      <p:tavLst>
                                        <p:tav tm="0">
                                          <p:val>
                                            <p:fltVal val="0"/>
                                          </p:val>
                                        </p:tav>
                                        <p:tav tm="100000">
                                          <p:val>
                                            <p:strVal val="#ppt_w"/>
                                          </p:val>
                                        </p:tav>
                                      </p:tavLst>
                                    </p:anim>
                                    <p:anim calcmode="lin" valueType="num">
                                      <p:cBhvr>
                                        <p:cTn id="20"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par>
                          <p:cTn id="25" fill="hold">
                            <p:stCondLst>
                              <p:cond delay="0"/>
                            </p:stCondLst>
                            <p:childTnLst>
                              <p:par>
                                <p:cTn id="26" presetID="23" presetClass="entr" presetSubtype="16"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par>
                          <p:cTn id="34" fill="hold">
                            <p:stCondLst>
                              <p:cond delay="0"/>
                            </p:stCondLst>
                            <p:childTnLst>
                              <p:par>
                                <p:cTn id="35" presetID="23" presetClass="entr" presetSubtype="16" fill="hold" nodeType="afterEffect">
                                  <p:stCondLst>
                                    <p:cond delay="0"/>
                                  </p:stCondLst>
                                  <p:childTnLst>
                                    <p:set>
                                      <p:cBhvr>
                                        <p:cTn id="36" dur="1" fill="hold">
                                          <p:stCondLst>
                                            <p:cond delay="0"/>
                                          </p:stCondLst>
                                        </p:cTn>
                                        <p:tgtEl>
                                          <p:spTgt spid="1029"/>
                                        </p:tgtEl>
                                        <p:attrNameLst>
                                          <p:attrName>style.visibility</p:attrName>
                                        </p:attrNameLst>
                                      </p:cBhvr>
                                      <p:to>
                                        <p:strVal val="visible"/>
                                      </p:to>
                                    </p:set>
                                    <p:anim calcmode="lin" valueType="num">
                                      <p:cBhvr>
                                        <p:cTn id="37" dur="500" fill="hold"/>
                                        <p:tgtEl>
                                          <p:spTgt spid="1029"/>
                                        </p:tgtEl>
                                        <p:attrNameLst>
                                          <p:attrName>ppt_w</p:attrName>
                                        </p:attrNameLst>
                                      </p:cBhvr>
                                      <p:tavLst>
                                        <p:tav tm="0">
                                          <p:val>
                                            <p:fltVal val="0"/>
                                          </p:val>
                                        </p:tav>
                                        <p:tav tm="100000">
                                          <p:val>
                                            <p:strVal val="#ppt_w"/>
                                          </p:val>
                                        </p:tav>
                                      </p:tavLst>
                                    </p:anim>
                                    <p:anim calcmode="lin" valueType="num">
                                      <p:cBhvr>
                                        <p:cTn id="38" dur="500" fill="hold"/>
                                        <p:tgtEl>
                                          <p:spTgt spid="102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par>
                          <p:cTn id="43" fill="hold">
                            <p:stCondLst>
                              <p:cond delay="0"/>
                            </p:stCondLst>
                            <p:childTnLst>
                              <p:par>
                                <p:cTn id="44" presetID="23" presetClass="entr" presetSubtype="16" fill="hold" nodeType="afterEffect">
                                  <p:stCondLst>
                                    <p:cond delay="0"/>
                                  </p:stCondLst>
                                  <p:childTnLst>
                                    <p:set>
                                      <p:cBhvr>
                                        <p:cTn id="45" dur="1" fill="hold">
                                          <p:stCondLst>
                                            <p:cond delay="0"/>
                                          </p:stCondLst>
                                        </p:cTn>
                                        <p:tgtEl>
                                          <p:spTgt spid="1030"/>
                                        </p:tgtEl>
                                        <p:attrNameLst>
                                          <p:attrName>style.visibility</p:attrName>
                                        </p:attrNameLst>
                                      </p:cBhvr>
                                      <p:to>
                                        <p:strVal val="visible"/>
                                      </p:to>
                                    </p:set>
                                    <p:anim calcmode="lin" valueType="num">
                                      <p:cBhvr>
                                        <p:cTn id="46" dur="500" fill="hold"/>
                                        <p:tgtEl>
                                          <p:spTgt spid="1030"/>
                                        </p:tgtEl>
                                        <p:attrNameLst>
                                          <p:attrName>ppt_w</p:attrName>
                                        </p:attrNameLst>
                                      </p:cBhvr>
                                      <p:tavLst>
                                        <p:tav tm="0">
                                          <p:val>
                                            <p:fltVal val="0"/>
                                          </p:val>
                                        </p:tav>
                                        <p:tav tm="100000">
                                          <p:val>
                                            <p:strVal val="#ppt_w"/>
                                          </p:val>
                                        </p:tav>
                                      </p:tavLst>
                                    </p:anim>
                                    <p:anim calcmode="lin" valueType="num">
                                      <p:cBhvr>
                                        <p:cTn id="47" dur="500" fill="hold"/>
                                        <p:tgtEl>
                                          <p:spTgt spid="103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childTnLst>
                                </p:cTn>
                              </p:par>
                            </p:childTnLst>
                          </p:cTn>
                        </p:par>
                        <p:par>
                          <p:cTn id="52" fill="hold">
                            <p:stCondLst>
                              <p:cond delay="0"/>
                            </p:stCondLst>
                            <p:childTnLst>
                              <p:par>
                                <p:cTn id="53" presetID="23" presetClass="entr" presetSubtype="16" fill="hold" nodeType="afterEffect">
                                  <p:stCondLst>
                                    <p:cond delay="0"/>
                                  </p:stCondLst>
                                  <p:childTnLst>
                                    <p:set>
                                      <p:cBhvr>
                                        <p:cTn id="54" dur="1" fill="hold">
                                          <p:stCondLst>
                                            <p:cond delay="0"/>
                                          </p:stCondLst>
                                        </p:cTn>
                                        <p:tgtEl>
                                          <p:spTgt spid="1031"/>
                                        </p:tgtEl>
                                        <p:attrNameLst>
                                          <p:attrName>style.visibility</p:attrName>
                                        </p:attrNameLst>
                                      </p:cBhvr>
                                      <p:to>
                                        <p:strVal val="visible"/>
                                      </p:to>
                                    </p:set>
                                    <p:anim calcmode="lin" valueType="num">
                                      <p:cBhvr>
                                        <p:cTn id="55" dur="500" fill="hold"/>
                                        <p:tgtEl>
                                          <p:spTgt spid="1031"/>
                                        </p:tgtEl>
                                        <p:attrNameLst>
                                          <p:attrName>ppt_w</p:attrName>
                                        </p:attrNameLst>
                                      </p:cBhvr>
                                      <p:tavLst>
                                        <p:tav tm="0">
                                          <p:val>
                                            <p:fltVal val="0"/>
                                          </p:val>
                                        </p:tav>
                                        <p:tav tm="100000">
                                          <p:val>
                                            <p:strVal val="#ppt_w"/>
                                          </p:val>
                                        </p:tav>
                                      </p:tavLst>
                                    </p:anim>
                                    <p:anim calcmode="lin" valueType="num">
                                      <p:cBhvr>
                                        <p:cTn id="56" dur="500" fill="hold"/>
                                        <p:tgtEl>
                                          <p:spTgt spid="10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D:\Documents\2018 Projects\ISO 10015\Training Materials Revised\SGO\Pics\SMSA AWB No..jpg"/>
          <p:cNvPicPr>
            <a:picLocks noChangeAspect="1" noChangeArrowheads="1"/>
          </p:cNvPicPr>
          <p:nvPr/>
        </p:nvPicPr>
        <p:blipFill>
          <a:blip r:embed="rId3" cstate="print"/>
          <a:srcRect/>
          <a:stretch>
            <a:fillRect/>
          </a:stretch>
        </p:blipFill>
        <p:spPr bwMode="auto">
          <a:xfrm>
            <a:off x="4265612" y="1600200"/>
            <a:ext cx="7543800" cy="640471"/>
          </a:xfrm>
          <a:prstGeom prst="rect">
            <a:avLst/>
          </a:prstGeom>
          <a:noFill/>
        </p:spPr>
      </p:pic>
      <p:sp>
        <p:nvSpPr>
          <p:cNvPr id="2" name="Title 1"/>
          <p:cNvSpPr>
            <a:spLocks noGrp="1"/>
          </p:cNvSpPr>
          <p:nvPr>
            <p:ph type="title"/>
          </p:nvPr>
        </p:nvSpPr>
        <p:spPr>
          <a:xfrm>
            <a:off x="227013" y="1371600"/>
            <a:ext cx="4038600" cy="819912"/>
          </a:xfrm>
        </p:spPr>
        <p:txBody>
          <a:bodyPr>
            <a:normAutofit/>
          </a:bodyPr>
          <a:lstStyle/>
          <a:p>
            <a:r>
              <a:rPr lang="en-US" sz="3600" b="1" dirty="0">
                <a:solidFill>
                  <a:srgbClr val="FF0000"/>
                </a:solidFill>
              </a:rPr>
              <a:t>Section 1 (Sender)</a:t>
            </a:r>
          </a:p>
        </p:txBody>
      </p:sp>
      <p:sp>
        <p:nvSpPr>
          <p:cNvPr id="3" name="Content Placeholder 2"/>
          <p:cNvSpPr>
            <a:spLocks noGrp="1"/>
          </p:cNvSpPr>
          <p:nvPr>
            <p:ph idx="1"/>
          </p:nvPr>
        </p:nvSpPr>
        <p:spPr>
          <a:xfrm>
            <a:off x="608012" y="2133600"/>
            <a:ext cx="4164515" cy="4724400"/>
          </a:xfrm>
        </p:spPr>
        <p:txBody>
          <a:bodyPr>
            <a:noAutofit/>
          </a:bodyPr>
          <a:lstStyle/>
          <a:p>
            <a:pPr marL="342900" indent="-342900">
              <a:buFont typeface="+mj-lt"/>
              <a:buAutoNum type="arabicPeriod"/>
            </a:pPr>
            <a:endParaRPr lang="en-US" sz="2000" dirty="0">
              <a:latin typeface="+mj-lt"/>
            </a:endParaRPr>
          </a:p>
          <a:p>
            <a:pPr marL="342900" indent="-342900">
              <a:buFont typeface="+mj-lt"/>
              <a:buAutoNum type="arabicPeriod"/>
            </a:pPr>
            <a:r>
              <a:rPr lang="en-US" sz="2000" b="1" dirty="0">
                <a:latin typeface="+mj-lt"/>
              </a:rPr>
              <a:t>AWB Number</a:t>
            </a:r>
          </a:p>
          <a:p>
            <a:pPr marL="342900" indent="-342900">
              <a:buFont typeface="+mj-lt"/>
              <a:buAutoNum type="arabicPeriod"/>
            </a:pPr>
            <a:r>
              <a:rPr lang="en-US" sz="2000" b="1" dirty="0">
                <a:latin typeface="+mj-lt"/>
              </a:rPr>
              <a:t>Sender Account</a:t>
            </a:r>
          </a:p>
          <a:p>
            <a:pPr marL="342900" indent="-342900">
              <a:buFont typeface="+mj-lt"/>
              <a:buAutoNum type="arabicPeriod"/>
            </a:pPr>
            <a:r>
              <a:rPr lang="en-US" sz="2000" b="1" dirty="0">
                <a:latin typeface="+mj-lt"/>
              </a:rPr>
              <a:t>Date</a:t>
            </a:r>
          </a:p>
          <a:p>
            <a:pPr marL="342900" indent="-342900">
              <a:buFont typeface="+mj-lt"/>
              <a:buAutoNum type="arabicPeriod"/>
            </a:pPr>
            <a:r>
              <a:rPr lang="en-US" sz="2000" b="1" dirty="0">
                <a:latin typeface="+mj-lt"/>
              </a:rPr>
              <a:t>Sender’s Name and ID No.</a:t>
            </a:r>
          </a:p>
          <a:p>
            <a:pPr marL="342900" indent="-342900">
              <a:buFont typeface="+mj-lt"/>
              <a:buAutoNum type="arabicPeriod"/>
            </a:pPr>
            <a:r>
              <a:rPr lang="en-US" sz="2000" b="1" dirty="0">
                <a:latin typeface="+mj-lt"/>
              </a:rPr>
              <a:t>Company Name</a:t>
            </a:r>
          </a:p>
          <a:p>
            <a:pPr marL="342900" indent="-342900">
              <a:buFont typeface="+mj-lt"/>
              <a:buAutoNum type="arabicPeriod"/>
            </a:pPr>
            <a:r>
              <a:rPr lang="en-US" sz="2000" b="1" dirty="0">
                <a:latin typeface="+mj-lt"/>
              </a:rPr>
              <a:t>Address</a:t>
            </a:r>
          </a:p>
          <a:p>
            <a:pPr marL="342900" indent="-342900">
              <a:buFont typeface="+mj-lt"/>
              <a:buAutoNum type="arabicPeriod"/>
            </a:pPr>
            <a:r>
              <a:rPr lang="en-US" sz="2000" b="1" dirty="0">
                <a:latin typeface="+mj-lt"/>
              </a:rPr>
              <a:t>City (Province /State) Phone</a:t>
            </a:r>
          </a:p>
          <a:p>
            <a:pPr marL="342900" indent="-342900">
              <a:buFont typeface="+mj-lt"/>
              <a:buAutoNum type="arabicPeriod"/>
            </a:pPr>
            <a:r>
              <a:rPr lang="en-US" sz="2000" b="1" dirty="0">
                <a:latin typeface="+mj-lt"/>
              </a:rPr>
              <a:t>Country </a:t>
            </a:r>
          </a:p>
          <a:p>
            <a:pPr marL="342900" indent="-342900">
              <a:buFont typeface="+mj-lt"/>
              <a:buAutoNum type="arabicPeriod"/>
            </a:pPr>
            <a:r>
              <a:rPr lang="en-US" sz="2000" b="1" dirty="0">
                <a:latin typeface="+mj-lt"/>
              </a:rPr>
              <a:t>Postal Code</a:t>
            </a:r>
          </a:p>
          <a:p>
            <a:pPr marL="342900" indent="-342900">
              <a:buFont typeface="+mj-lt"/>
              <a:buAutoNum type="arabicPeriod"/>
            </a:pPr>
            <a:r>
              <a:rPr lang="en-US" sz="2000" b="1" dirty="0">
                <a:latin typeface="+mj-lt"/>
              </a:rPr>
              <a:t> HV Tag #</a:t>
            </a:r>
          </a:p>
          <a:p>
            <a:pPr marL="342900" indent="-342900">
              <a:buFont typeface="+mj-lt"/>
              <a:buAutoNum type="arabicPeriod"/>
            </a:pPr>
            <a:r>
              <a:rPr lang="en-US" sz="2000" b="1" dirty="0">
                <a:latin typeface="+mj-lt"/>
              </a:rPr>
              <a:t> Internal Reference</a:t>
            </a:r>
          </a:p>
          <a:p>
            <a:endParaRPr lang="en-US" sz="2000" dirty="0">
              <a:latin typeface="+mj-lt"/>
            </a:endParaRPr>
          </a:p>
        </p:txBody>
      </p:sp>
      <p:sp>
        <p:nvSpPr>
          <p:cNvPr id="20" name="Title 1"/>
          <p:cNvSpPr txBox="1">
            <a:spLocks/>
          </p:cNvSpPr>
          <p:nvPr/>
        </p:nvSpPr>
        <p:spPr>
          <a:xfrm>
            <a:off x="1446212" y="704088"/>
            <a:ext cx="10133173" cy="819912"/>
          </a:xfrm>
          <a:prstGeom prst="rect">
            <a:avLst/>
          </a:prstGeom>
        </p:spPr>
        <p:txBody>
          <a:bodyPr vert="horz" lIns="0" tIns="54413"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700" b="0" i="0" u="none" strike="noStrike" kern="1200" cap="none" spc="0" normalizeH="0" baseline="0" noProof="0" dirty="0">
                <a:ln>
                  <a:noFill/>
                </a:ln>
                <a:solidFill>
                  <a:srgbClr val="33309C"/>
                </a:solidFill>
                <a:effectLst/>
                <a:uLnTx/>
                <a:uFillTx/>
                <a:latin typeface="+mj-lt"/>
                <a:ea typeface="+mj-ea"/>
                <a:cs typeface="+mj-cs"/>
              </a:rPr>
              <a:t>How to Fill a SMSA Air Waybill (Manual)</a:t>
            </a:r>
          </a:p>
        </p:txBody>
      </p:sp>
      <p:sp>
        <p:nvSpPr>
          <p:cNvPr id="4" name="TextBox 3">
            <a:extLst>
              <a:ext uri="{FF2B5EF4-FFF2-40B4-BE49-F238E27FC236}">
                <a16:creationId xmlns:a16="http://schemas.microsoft.com/office/drawing/2014/main" id="{D5F2B305-B946-2C8C-4CB8-A58093004C17}"/>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1CF20A7C-F9C2-1ABA-5B53-4D55599294E0}"/>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1026" name="Picture 2" descr="D:\Documents\2018 Projects\ISO 10015\Training Materials Revised\SGO\Pics\AWB - Section 1.jpg"/>
          <p:cNvPicPr>
            <a:picLocks noChangeAspect="1" noChangeArrowheads="1"/>
          </p:cNvPicPr>
          <p:nvPr/>
        </p:nvPicPr>
        <p:blipFill>
          <a:blip r:embed="rId5" cstate="print"/>
          <a:srcRect/>
          <a:stretch>
            <a:fillRect/>
          </a:stretch>
        </p:blipFill>
        <p:spPr bwMode="auto">
          <a:xfrm>
            <a:off x="4265612" y="2209800"/>
            <a:ext cx="7542213" cy="3860686"/>
          </a:xfrm>
          <a:prstGeom prst="rect">
            <a:avLst/>
          </a:prstGeom>
          <a:noFill/>
        </p:spPr>
      </p:pic>
      <p:sp>
        <p:nvSpPr>
          <p:cNvPr id="9" name="TextBox 8"/>
          <p:cNvSpPr txBox="1"/>
          <p:nvPr/>
        </p:nvSpPr>
        <p:spPr>
          <a:xfrm>
            <a:off x="7542212" y="2438400"/>
            <a:ext cx="1854332" cy="381000"/>
          </a:xfrm>
          <a:prstGeom prst="rect">
            <a:avLst/>
          </a:prstGeom>
          <a:noFill/>
        </p:spPr>
        <p:txBody>
          <a:bodyPr wrap="square" rtlCol="0">
            <a:spAutoFit/>
          </a:bodyPr>
          <a:lstStyle/>
          <a:p>
            <a:r>
              <a:rPr lang="en-US" b="1" dirty="0">
                <a:solidFill>
                  <a:srgbClr val="FF0000"/>
                </a:solidFill>
              </a:rPr>
              <a:t>RU-1234</a:t>
            </a:r>
          </a:p>
        </p:txBody>
      </p:sp>
      <p:sp>
        <p:nvSpPr>
          <p:cNvPr id="10" name="TextBox 9"/>
          <p:cNvSpPr txBox="1"/>
          <p:nvPr/>
        </p:nvSpPr>
        <p:spPr>
          <a:xfrm>
            <a:off x="9928913" y="2514600"/>
            <a:ext cx="1118499" cy="381000"/>
          </a:xfrm>
          <a:prstGeom prst="rect">
            <a:avLst/>
          </a:prstGeom>
          <a:noFill/>
        </p:spPr>
        <p:txBody>
          <a:bodyPr wrap="square" rtlCol="0">
            <a:spAutoFit/>
          </a:bodyPr>
          <a:lstStyle/>
          <a:p>
            <a:r>
              <a:rPr lang="en-US" b="1" dirty="0">
                <a:solidFill>
                  <a:srgbClr val="FF0000"/>
                </a:solidFill>
              </a:rPr>
              <a:t>08/01/18</a:t>
            </a:r>
          </a:p>
        </p:txBody>
      </p:sp>
      <p:sp>
        <p:nvSpPr>
          <p:cNvPr id="11" name="TextBox 10"/>
          <p:cNvSpPr txBox="1"/>
          <p:nvPr/>
        </p:nvSpPr>
        <p:spPr>
          <a:xfrm>
            <a:off x="5942568" y="2983468"/>
            <a:ext cx="2133044" cy="369332"/>
          </a:xfrm>
          <a:prstGeom prst="rect">
            <a:avLst/>
          </a:prstGeom>
          <a:noFill/>
        </p:spPr>
        <p:txBody>
          <a:bodyPr wrap="square" rtlCol="0">
            <a:spAutoFit/>
          </a:bodyPr>
          <a:lstStyle/>
          <a:p>
            <a:r>
              <a:rPr lang="en-US" b="1" dirty="0">
                <a:solidFill>
                  <a:srgbClr val="FF0000"/>
                </a:solidFill>
              </a:rPr>
              <a:t>1234567890</a:t>
            </a:r>
          </a:p>
        </p:txBody>
      </p:sp>
      <p:sp>
        <p:nvSpPr>
          <p:cNvPr id="12" name="TextBox 11"/>
          <p:cNvSpPr txBox="1"/>
          <p:nvPr/>
        </p:nvSpPr>
        <p:spPr>
          <a:xfrm>
            <a:off x="8660394" y="2971800"/>
            <a:ext cx="2234618" cy="369332"/>
          </a:xfrm>
          <a:prstGeom prst="rect">
            <a:avLst/>
          </a:prstGeom>
          <a:noFill/>
        </p:spPr>
        <p:txBody>
          <a:bodyPr wrap="square" rtlCol="0">
            <a:spAutoFit/>
          </a:bodyPr>
          <a:lstStyle/>
          <a:p>
            <a:r>
              <a:rPr lang="en-US" b="1" dirty="0">
                <a:solidFill>
                  <a:srgbClr val="FF0000"/>
                </a:solidFill>
              </a:rPr>
              <a:t>Faisal Ahmad</a:t>
            </a:r>
          </a:p>
        </p:txBody>
      </p:sp>
      <p:sp>
        <p:nvSpPr>
          <p:cNvPr id="13" name="TextBox 12"/>
          <p:cNvSpPr txBox="1"/>
          <p:nvPr/>
        </p:nvSpPr>
        <p:spPr>
          <a:xfrm>
            <a:off x="7645056" y="3429000"/>
            <a:ext cx="3326156" cy="369332"/>
          </a:xfrm>
          <a:prstGeom prst="rect">
            <a:avLst/>
          </a:prstGeom>
          <a:noFill/>
        </p:spPr>
        <p:txBody>
          <a:bodyPr wrap="square" rtlCol="0">
            <a:spAutoFit/>
          </a:bodyPr>
          <a:lstStyle/>
          <a:p>
            <a:r>
              <a:rPr lang="en-US" b="1" dirty="0">
                <a:solidFill>
                  <a:srgbClr val="FF0000"/>
                </a:solidFill>
              </a:rPr>
              <a:t>The International Company </a:t>
            </a:r>
          </a:p>
        </p:txBody>
      </p:sp>
      <p:sp>
        <p:nvSpPr>
          <p:cNvPr id="14" name="TextBox 13"/>
          <p:cNvSpPr txBox="1"/>
          <p:nvPr/>
        </p:nvSpPr>
        <p:spPr>
          <a:xfrm>
            <a:off x="5740373" y="3928646"/>
            <a:ext cx="5992839" cy="338554"/>
          </a:xfrm>
          <a:prstGeom prst="rect">
            <a:avLst/>
          </a:prstGeom>
          <a:noFill/>
        </p:spPr>
        <p:txBody>
          <a:bodyPr wrap="square" rtlCol="0">
            <a:spAutoFit/>
          </a:bodyPr>
          <a:lstStyle/>
          <a:p>
            <a:r>
              <a:rPr lang="en-US" sz="1600" b="1" dirty="0">
                <a:solidFill>
                  <a:srgbClr val="FF0000"/>
                </a:solidFill>
              </a:rPr>
              <a:t>King Fahad St. Opposite to Kingdom Tower, 2</a:t>
            </a:r>
            <a:r>
              <a:rPr lang="en-US" sz="1600" b="1" baseline="30000" dirty="0">
                <a:solidFill>
                  <a:srgbClr val="FF0000"/>
                </a:solidFill>
              </a:rPr>
              <a:t>nd</a:t>
            </a:r>
            <a:r>
              <a:rPr lang="en-US" sz="1600" b="1" dirty="0">
                <a:solidFill>
                  <a:srgbClr val="FF0000"/>
                </a:solidFill>
              </a:rPr>
              <a:t> Floor</a:t>
            </a:r>
          </a:p>
        </p:txBody>
      </p:sp>
      <p:sp>
        <p:nvSpPr>
          <p:cNvPr id="15" name="TextBox 14"/>
          <p:cNvSpPr txBox="1"/>
          <p:nvPr/>
        </p:nvSpPr>
        <p:spPr>
          <a:xfrm>
            <a:off x="8913336" y="4419600"/>
            <a:ext cx="1372076" cy="369332"/>
          </a:xfrm>
          <a:prstGeom prst="rect">
            <a:avLst/>
          </a:prstGeom>
          <a:noFill/>
        </p:spPr>
        <p:txBody>
          <a:bodyPr wrap="square" rtlCol="0">
            <a:spAutoFit/>
          </a:bodyPr>
          <a:lstStyle/>
          <a:p>
            <a:r>
              <a:rPr lang="en-US" b="1" dirty="0">
                <a:solidFill>
                  <a:srgbClr val="FF0000"/>
                </a:solidFill>
              </a:rPr>
              <a:t>Riyadh</a:t>
            </a:r>
          </a:p>
        </p:txBody>
      </p:sp>
      <p:sp>
        <p:nvSpPr>
          <p:cNvPr id="16" name="TextBox 15"/>
          <p:cNvSpPr txBox="1"/>
          <p:nvPr/>
        </p:nvSpPr>
        <p:spPr>
          <a:xfrm>
            <a:off x="5917194" y="4431268"/>
            <a:ext cx="2234618" cy="369332"/>
          </a:xfrm>
          <a:prstGeom prst="rect">
            <a:avLst/>
          </a:prstGeom>
          <a:noFill/>
        </p:spPr>
        <p:txBody>
          <a:bodyPr wrap="square" rtlCol="0">
            <a:spAutoFit/>
          </a:bodyPr>
          <a:lstStyle/>
          <a:p>
            <a:r>
              <a:rPr lang="en-US" b="1" dirty="0">
                <a:solidFill>
                  <a:srgbClr val="FF0000"/>
                </a:solidFill>
              </a:rPr>
              <a:t>0500000000</a:t>
            </a:r>
          </a:p>
        </p:txBody>
      </p:sp>
      <p:sp>
        <p:nvSpPr>
          <p:cNvPr id="17" name="TextBox 16"/>
          <p:cNvSpPr txBox="1"/>
          <p:nvPr/>
        </p:nvSpPr>
        <p:spPr>
          <a:xfrm>
            <a:off x="8812794" y="4876800"/>
            <a:ext cx="1853618" cy="369332"/>
          </a:xfrm>
          <a:prstGeom prst="rect">
            <a:avLst/>
          </a:prstGeom>
          <a:noFill/>
        </p:spPr>
        <p:txBody>
          <a:bodyPr wrap="square" rtlCol="0">
            <a:spAutoFit/>
          </a:bodyPr>
          <a:lstStyle/>
          <a:p>
            <a:r>
              <a:rPr lang="en-US" b="1" dirty="0">
                <a:solidFill>
                  <a:srgbClr val="FF0000"/>
                </a:solidFill>
              </a:rPr>
              <a:t>Saudi Arabia</a:t>
            </a:r>
          </a:p>
        </p:txBody>
      </p:sp>
      <p:sp>
        <p:nvSpPr>
          <p:cNvPr id="18" name="TextBox 17"/>
          <p:cNvSpPr txBox="1"/>
          <p:nvPr/>
        </p:nvSpPr>
        <p:spPr>
          <a:xfrm>
            <a:off x="6374394" y="4876800"/>
            <a:ext cx="1015418" cy="369332"/>
          </a:xfrm>
          <a:prstGeom prst="rect">
            <a:avLst/>
          </a:prstGeom>
          <a:noFill/>
        </p:spPr>
        <p:txBody>
          <a:bodyPr wrap="square" rtlCol="0">
            <a:spAutoFit/>
          </a:bodyPr>
          <a:lstStyle/>
          <a:p>
            <a:r>
              <a:rPr lang="en-US" b="1" dirty="0">
                <a:solidFill>
                  <a:srgbClr val="FF0000"/>
                </a:solidFill>
              </a:rPr>
              <a:t>11526</a:t>
            </a:r>
          </a:p>
        </p:txBody>
      </p:sp>
      <p:sp>
        <p:nvSpPr>
          <p:cNvPr id="19" name="TextBox 18"/>
          <p:cNvSpPr txBox="1"/>
          <p:nvPr/>
        </p:nvSpPr>
        <p:spPr>
          <a:xfrm>
            <a:off x="6298194" y="5421868"/>
            <a:ext cx="1472618" cy="369332"/>
          </a:xfrm>
          <a:prstGeom prst="rect">
            <a:avLst/>
          </a:prstGeom>
          <a:noFill/>
        </p:spPr>
        <p:txBody>
          <a:bodyPr wrap="square" rtlCol="0">
            <a:spAutoFit/>
          </a:bodyPr>
          <a:lstStyle/>
          <a:p>
            <a:r>
              <a:rPr lang="en-US" b="1" dirty="0">
                <a:solidFill>
                  <a:srgbClr val="FF0000"/>
                </a:solidFill>
              </a:rPr>
              <a:t>1596878</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500" fill="hold"/>
                                        <p:tgtEl>
                                          <p:spTgt spid="1027"/>
                                        </p:tgtEl>
                                        <p:attrNameLst>
                                          <p:attrName>ppt_w</p:attrName>
                                        </p:attrNameLst>
                                      </p:cBhvr>
                                      <p:tavLst>
                                        <p:tav tm="0">
                                          <p:val>
                                            <p:fltVal val="0"/>
                                          </p:val>
                                        </p:tav>
                                        <p:tav tm="100000">
                                          <p:val>
                                            <p:strVal val="#ppt_w"/>
                                          </p:val>
                                        </p:tav>
                                      </p:tavLst>
                                    </p:anim>
                                    <p:anim calcmode="lin" valueType="num">
                                      <p:cBhvr>
                                        <p:cTn id="19" dur="500" fill="hold"/>
                                        <p:tgtEl>
                                          <p:spTgt spid="1027"/>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par>
                                <p:cTn id="32" presetID="53"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53" presetClass="entr" presetSubtype="0" fill="hold"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 calcmode="lin" valueType="num">
                                      <p:cBhvr>
                                        <p:cTn id="43"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childTnLst>
                                </p:cTn>
                              </p:par>
                              <p:par>
                                <p:cTn id="66" presetID="53"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childTnLst>
                                </p:cTn>
                              </p:par>
                              <p:par>
                                <p:cTn id="75" presetID="53"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childTnLst>
                                </p:cTn>
                              </p:par>
                              <p:par>
                                <p:cTn id="84" presetID="53" presetClass="entr" presetSubtype="0"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500" fill="hold"/>
                                        <p:tgtEl>
                                          <p:spTgt spid="15"/>
                                        </p:tgtEl>
                                        <p:attrNameLst>
                                          <p:attrName>ppt_w</p:attrName>
                                        </p:attrNameLst>
                                      </p:cBhvr>
                                      <p:tavLst>
                                        <p:tav tm="0">
                                          <p:val>
                                            <p:fltVal val="0"/>
                                          </p:val>
                                        </p:tav>
                                        <p:tav tm="100000">
                                          <p:val>
                                            <p:strVal val="#ppt_w"/>
                                          </p:val>
                                        </p:tav>
                                      </p:tavLst>
                                    </p:anim>
                                    <p:anim calcmode="lin" valueType="num">
                                      <p:cBhvr>
                                        <p:cTn id="87" dur="500" fill="hold"/>
                                        <p:tgtEl>
                                          <p:spTgt spid="15"/>
                                        </p:tgtEl>
                                        <p:attrNameLst>
                                          <p:attrName>ppt_h</p:attrName>
                                        </p:attrNameLst>
                                      </p:cBhvr>
                                      <p:tavLst>
                                        <p:tav tm="0">
                                          <p:val>
                                            <p:fltVal val="0"/>
                                          </p:val>
                                        </p:tav>
                                        <p:tav tm="100000">
                                          <p:val>
                                            <p:strVal val="#ppt_h"/>
                                          </p:val>
                                        </p:tav>
                                      </p:tavLst>
                                    </p:anim>
                                    <p:animEffect transition="in" filter="fade">
                                      <p:cBhvr>
                                        <p:cTn id="88" dur="500"/>
                                        <p:tgtEl>
                                          <p:spTgt spid="15"/>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
                                            <p:txEl>
                                              <p:pRg st="8" end="8"/>
                                            </p:txEl>
                                          </p:spTgt>
                                        </p:tgtEl>
                                        <p:attrNameLst>
                                          <p:attrName>style.visibility</p:attrName>
                                        </p:attrNameLst>
                                      </p:cBhvr>
                                      <p:to>
                                        <p:strVal val="visible"/>
                                      </p:to>
                                    </p:set>
                                  </p:childTnLst>
                                </p:cTn>
                              </p:par>
                              <p:par>
                                <p:cTn id="98" presetID="53" presetClass="entr" presetSubtype="0"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anim calcmode="lin" valueType="num">
                                      <p:cBhvr>
                                        <p:cTn id="100" dur="500" fill="hold"/>
                                        <p:tgtEl>
                                          <p:spTgt spid="17"/>
                                        </p:tgtEl>
                                        <p:attrNameLst>
                                          <p:attrName>ppt_w</p:attrName>
                                        </p:attrNameLst>
                                      </p:cBhvr>
                                      <p:tavLst>
                                        <p:tav tm="0">
                                          <p:val>
                                            <p:fltVal val="0"/>
                                          </p:val>
                                        </p:tav>
                                        <p:tav tm="100000">
                                          <p:val>
                                            <p:strVal val="#ppt_w"/>
                                          </p:val>
                                        </p:tav>
                                      </p:tavLst>
                                    </p:anim>
                                    <p:anim calcmode="lin" valueType="num">
                                      <p:cBhvr>
                                        <p:cTn id="101" dur="500" fill="hold"/>
                                        <p:tgtEl>
                                          <p:spTgt spid="17"/>
                                        </p:tgtEl>
                                        <p:attrNameLst>
                                          <p:attrName>ppt_h</p:attrName>
                                        </p:attrNameLst>
                                      </p:cBhvr>
                                      <p:tavLst>
                                        <p:tav tm="0">
                                          <p:val>
                                            <p:fltVal val="0"/>
                                          </p:val>
                                        </p:tav>
                                        <p:tav tm="100000">
                                          <p:val>
                                            <p:strVal val="#ppt_h"/>
                                          </p:val>
                                        </p:tav>
                                      </p:tavLst>
                                    </p:anim>
                                    <p:animEffect transition="in" filter="fade">
                                      <p:cBhvr>
                                        <p:cTn id="102" dur="500"/>
                                        <p:tgtEl>
                                          <p:spTgt spid="17"/>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txEl>
                                              <p:pRg st="9" end="9"/>
                                            </p:txEl>
                                          </p:spTgt>
                                        </p:tgtEl>
                                        <p:attrNameLst>
                                          <p:attrName>style.visibility</p:attrName>
                                        </p:attrNameLst>
                                      </p:cBhvr>
                                      <p:to>
                                        <p:strVal val="visible"/>
                                      </p:to>
                                    </p:set>
                                  </p:childTnLst>
                                </p:cTn>
                              </p:par>
                              <p:par>
                                <p:cTn id="107" presetID="53" presetClass="entr" presetSubtype="0"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500" fill="hold"/>
                                        <p:tgtEl>
                                          <p:spTgt spid="18"/>
                                        </p:tgtEl>
                                        <p:attrNameLst>
                                          <p:attrName>ppt_w</p:attrName>
                                        </p:attrNameLst>
                                      </p:cBhvr>
                                      <p:tavLst>
                                        <p:tav tm="0">
                                          <p:val>
                                            <p:fltVal val="0"/>
                                          </p:val>
                                        </p:tav>
                                        <p:tav tm="100000">
                                          <p:val>
                                            <p:strVal val="#ppt_w"/>
                                          </p:val>
                                        </p:tav>
                                      </p:tavLst>
                                    </p:anim>
                                    <p:anim calcmode="lin" valueType="num">
                                      <p:cBhvr>
                                        <p:cTn id="110" dur="500" fill="hold"/>
                                        <p:tgtEl>
                                          <p:spTgt spid="18"/>
                                        </p:tgtEl>
                                        <p:attrNameLst>
                                          <p:attrName>ppt_h</p:attrName>
                                        </p:attrNameLst>
                                      </p:cBhvr>
                                      <p:tavLst>
                                        <p:tav tm="0">
                                          <p:val>
                                            <p:fltVal val="0"/>
                                          </p:val>
                                        </p:tav>
                                        <p:tav tm="100000">
                                          <p:val>
                                            <p:strVal val="#ppt_h"/>
                                          </p:val>
                                        </p:tav>
                                      </p:tavLst>
                                    </p:anim>
                                    <p:animEffect transition="in" filter="fade">
                                      <p:cBhvr>
                                        <p:cTn id="111" dur="500"/>
                                        <p:tgtEl>
                                          <p:spTgt spid="18"/>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
                                            <p:txEl>
                                              <p:pRg st="10" end="10"/>
                                            </p:txEl>
                                          </p:spTgt>
                                        </p:tgtEl>
                                        <p:attrNameLst>
                                          <p:attrName>style.visibility</p:attrName>
                                        </p:attrNameLst>
                                      </p:cBhvr>
                                      <p:to>
                                        <p:strVal val="visible"/>
                                      </p:to>
                                    </p:set>
                                  </p:childTnLst>
                                </p:cTn>
                              </p:par>
                              <p:par>
                                <p:cTn id="116" presetID="53" presetClass="entr" presetSubtype="0" fill="hold" grpId="0" nodeType="withEffect">
                                  <p:stCondLst>
                                    <p:cond delay="0"/>
                                  </p:stCondLst>
                                  <p:childTnLst>
                                    <p:set>
                                      <p:cBhvr>
                                        <p:cTn id="117" dur="1" fill="hold">
                                          <p:stCondLst>
                                            <p:cond delay="0"/>
                                          </p:stCondLst>
                                        </p:cTn>
                                        <p:tgtEl>
                                          <p:spTgt spid="19"/>
                                        </p:tgtEl>
                                        <p:attrNameLst>
                                          <p:attrName>style.visibility</p:attrName>
                                        </p:attrNameLst>
                                      </p:cBhvr>
                                      <p:to>
                                        <p:strVal val="visible"/>
                                      </p:to>
                                    </p:set>
                                    <p:anim calcmode="lin" valueType="num">
                                      <p:cBhvr>
                                        <p:cTn id="118" dur="500" fill="hold"/>
                                        <p:tgtEl>
                                          <p:spTgt spid="19"/>
                                        </p:tgtEl>
                                        <p:attrNameLst>
                                          <p:attrName>ppt_w</p:attrName>
                                        </p:attrNameLst>
                                      </p:cBhvr>
                                      <p:tavLst>
                                        <p:tav tm="0">
                                          <p:val>
                                            <p:fltVal val="0"/>
                                          </p:val>
                                        </p:tav>
                                        <p:tav tm="100000">
                                          <p:val>
                                            <p:strVal val="#ppt_w"/>
                                          </p:val>
                                        </p:tav>
                                      </p:tavLst>
                                    </p:anim>
                                    <p:anim calcmode="lin" valueType="num">
                                      <p:cBhvr>
                                        <p:cTn id="119" dur="500" fill="hold"/>
                                        <p:tgtEl>
                                          <p:spTgt spid="19"/>
                                        </p:tgtEl>
                                        <p:attrNameLst>
                                          <p:attrName>ppt_h</p:attrName>
                                        </p:attrNameLst>
                                      </p:cBhvr>
                                      <p:tavLst>
                                        <p:tav tm="0">
                                          <p:val>
                                            <p:fltVal val="0"/>
                                          </p:val>
                                        </p:tav>
                                        <p:tav tm="100000">
                                          <p:val>
                                            <p:strVal val="#ppt_h"/>
                                          </p:val>
                                        </p:tav>
                                      </p:tavLst>
                                    </p:anim>
                                    <p:animEffect transition="in" filter="fade">
                                      <p:cBhvr>
                                        <p:cTn id="120" dur="500"/>
                                        <p:tgtEl>
                                          <p:spTgt spid="19"/>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20" grpId="0"/>
      <p:bldP spid="9" grpId="0"/>
      <p:bldP spid="11" grpId="0"/>
      <p:bldP spid="12" grpId="0"/>
      <p:bldP spid="13" grpId="0"/>
      <p:bldP spid="14" grpId="0"/>
      <p:bldP spid="15" grpId="0"/>
      <p:bldP spid="16" grpId="0"/>
      <p:bldP spid="17" grpId="0"/>
      <p:bldP spid="18"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FF0000"/>
                </a:solidFill>
              </a:rPr>
              <a:t>Section 1 (Sender)</a:t>
            </a:r>
            <a:endParaRPr lang="en-US" dirty="0"/>
          </a:p>
        </p:txBody>
      </p:sp>
      <p:sp>
        <p:nvSpPr>
          <p:cNvPr id="3" name="Content Placeholder 2"/>
          <p:cNvSpPr>
            <a:spLocks noGrp="1"/>
          </p:cNvSpPr>
          <p:nvPr>
            <p:ph idx="1"/>
          </p:nvPr>
        </p:nvSpPr>
        <p:spPr/>
        <p:txBody>
          <a:bodyPr>
            <a:normAutofit/>
          </a:bodyPr>
          <a:lstStyle/>
          <a:p>
            <a:r>
              <a:rPr lang="en-US" sz="2200" b="1" dirty="0">
                <a:solidFill>
                  <a:srgbClr val="FF0000"/>
                </a:solidFill>
                <a:latin typeface="+mj-lt"/>
              </a:rPr>
              <a:t>Customer Account </a:t>
            </a:r>
            <a:r>
              <a:rPr lang="en-US" sz="2200" dirty="0">
                <a:latin typeface="+mj-lt"/>
              </a:rPr>
              <a:t>is provided for Companies, Consists of City initial where the account is opened, followed by 4 digits E.g. (JE-1234). Always make sure that it is </a:t>
            </a:r>
            <a:r>
              <a:rPr lang="en-US" sz="2200" b="1" dirty="0">
                <a:solidFill>
                  <a:srgbClr val="FF0000"/>
                </a:solidFill>
                <a:latin typeface="+mj-lt"/>
              </a:rPr>
              <a:t>active (in POS or Siebel System)</a:t>
            </a:r>
          </a:p>
          <a:p>
            <a:r>
              <a:rPr lang="en-US" sz="2200" b="1" dirty="0">
                <a:solidFill>
                  <a:srgbClr val="FF0000"/>
                </a:solidFill>
                <a:latin typeface="+mj-lt"/>
              </a:rPr>
              <a:t>Date</a:t>
            </a:r>
            <a:r>
              <a:rPr lang="en-US" sz="2200" dirty="0">
                <a:latin typeface="+mj-lt"/>
              </a:rPr>
              <a:t> should be in the form of (Month, Day, Year) e.g.. </a:t>
            </a:r>
            <a:r>
              <a:rPr lang="en-US" sz="2200" b="1" dirty="0">
                <a:solidFill>
                  <a:srgbClr val="FF0000"/>
                </a:solidFill>
                <a:latin typeface="+mj-lt"/>
              </a:rPr>
              <a:t>1st of August 2018 </a:t>
            </a:r>
            <a:r>
              <a:rPr lang="en-US" sz="2200" dirty="0">
                <a:latin typeface="+mj-lt"/>
              </a:rPr>
              <a:t>will be </a:t>
            </a:r>
            <a:r>
              <a:rPr lang="en-US" sz="2200" b="1" dirty="0">
                <a:solidFill>
                  <a:srgbClr val="FF0000"/>
                </a:solidFill>
                <a:latin typeface="+mj-lt"/>
              </a:rPr>
              <a:t>(08/01/18)</a:t>
            </a:r>
          </a:p>
          <a:p>
            <a:r>
              <a:rPr lang="en-US" sz="2200" b="1" dirty="0">
                <a:solidFill>
                  <a:srgbClr val="FF0000"/>
                </a:solidFill>
                <a:latin typeface="+mj-lt"/>
              </a:rPr>
              <a:t>High Value tag </a:t>
            </a:r>
            <a:r>
              <a:rPr lang="en-US" sz="2200" dirty="0">
                <a:latin typeface="+mj-lt"/>
              </a:rPr>
              <a:t>number is added when the AWB includes a </a:t>
            </a:r>
            <a:r>
              <a:rPr lang="en-US" sz="2200" b="1" dirty="0">
                <a:solidFill>
                  <a:srgbClr val="FF0000"/>
                </a:solidFill>
                <a:latin typeface="+mj-lt"/>
              </a:rPr>
              <a:t>HV value package</a:t>
            </a:r>
            <a:r>
              <a:rPr lang="en-US" sz="2200" dirty="0">
                <a:latin typeface="+mj-lt"/>
              </a:rPr>
              <a:t>.</a:t>
            </a:r>
          </a:p>
          <a:p>
            <a:r>
              <a:rPr lang="en-US" sz="2200" dirty="0">
                <a:latin typeface="+mj-lt"/>
              </a:rPr>
              <a:t> </a:t>
            </a:r>
            <a:r>
              <a:rPr lang="en-US" sz="2200" b="1" dirty="0">
                <a:solidFill>
                  <a:srgbClr val="FF0000"/>
                </a:solidFill>
                <a:latin typeface="+mj-lt"/>
              </a:rPr>
              <a:t>Refer to the HV policy and HV Handling slides (succeeding slides).</a:t>
            </a:r>
          </a:p>
          <a:p>
            <a:endParaRPr lang="en-US" sz="2200" dirty="0">
              <a:latin typeface="+mj-lt"/>
            </a:endParaRPr>
          </a:p>
          <a:p>
            <a:endParaRPr lang="en-US" sz="2200" dirty="0">
              <a:latin typeface="+mj-lt"/>
            </a:endParaRPr>
          </a:p>
        </p:txBody>
      </p:sp>
      <p:pic>
        <p:nvPicPr>
          <p:cNvPr id="1028" name="Picture 4" descr="F:\SMSA\SMSA Academy\SMSA AWB\Pictures for AWB Stickers and Packaging\20150114_114836.jpg"/>
          <p:cNvPicPr>
            <a:picLocks noChangeAspect="1" noChangeArrowheads="1"/>
          </p:cNvPicPr>
          <p:nvPr/>
        </p:nvPicPr>
        <p:blipFill>
          <a:blip r:embed="rId2" cstate="print"/>
          <a:srcRect l="21069" t="24691" r="59422" b="30864"/>
          <a:stretch>
            <a:fillRect/>
          </a:stretch>
        </p:blipFill>
        <p:spPr bwMode="auto">
          <a:xfrm rot="5400000">
            <a:off x="1347688" y="2994124"/>
            <a:ext cx="2635448" cy="4419600"/>
          </a:xfrm>
          <a:prstGeom prst="rect">
            <a:avLst/>
          </a:prstGeom>
          <a:noFill/>
        </p:spPr>
      </p:pic>
      <p:sp>
        <p:nvSpPr>
          <p:cNvPr id="4" name="TextBox 3">
            <a:extLst>
              <a:ext uri="{FF2B5EF4-FFF2-40B4-BE49-F238E27FC236}">
                <a16:creationId xmlns:a16="http://schemas.microsoft.com/office/drawing/2014/main" id="{44598FCA-9CAF-C44E-9C87-EAA667052A6D}"/>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BD5FD64D-75C7-C4D4-9F60-9F09340B2AD4}"/>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026" name="Picture 2" descr="F:\SMSA\SMSA Academy\SMSA AWB\Pictures for AWB Stickers and Packaging\20150114_114804.jpg"/>
          <p:cNvPicPr>
            <a:picLocks noChangeAspect="1" noChangeArrowheads="1"/>
          </p:cNvPicPr>
          <p:nvPr/>
        </p:nvPicPr>
        <p:blipFill>
          <a:blip r:embed="rId4" cstate="print"/>
          <a:srcRect/>
          <a:stretch>
            <a:fillRect/>
          </a:stretch>
        </p:blipFill>
        <p:spPr bwMode="auto">
          <a:xfrm>
            <a:off x="5317032" y="3962400"/>
            <a:ext cx="5958980" cy="251460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23" presetClass="entr" presetSubtype="16"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500" fill="hold"/>
                                        <p:tgtEl>
                                          <p:spTgt spid="1028"/>
                                        </p:tgtEl>
                                        <p:attrNameLst>
                                          <p:attrName>ppt_w</p:attrName>
                                        </p:attrNameLst>
                                      </p:cBhvr>
                                      <p:tavLst>
                                        <p:tav tm="0">
                                          <p:val>
                                            <p:fltVal val="0"/>
                                          </p:val>
                                        </p:tav>
                                        <p:tav tm="100000">
                                          <p:val>
                                            <p:strVal val="#ppt_w"/>
                                          </p:val>
                                        </p:tav>
                                      </p:tavLst>
                                    </p:anim>
                                    <p:anim calcmode="lin" valueType="num">
                                      <p:cBhvr>
                                        <p:cTn id="23" dur="500" fill="hold"/>
                                        <p:tgtEl>
                                          <p:spTgt spid="1028"/>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09442" y="609600"/>
            <a:ext cx="10969943" cy="819912"/>
          </a:xfrm>
        </p:spPr>
        <p:txBody>
          <a:bodyPr/>
          <a:lstStyle/>
          <a:p>
            <a:r>
              <a:rPr lang="en-US" sz="4400" b="1" dirty="0">
                <a:solidFill>
                  <a:srgbClr val="FF0000"/>
                </a:solidFill>
              </a:rPr>
              <a:t>Section 2 (Recipient)</a:t>
            </a:r>
            <a:endParaRPr lang="en-US" dirty="0"/>
          </a:p>
        </p:txBody>
      </p:sp>
      <p:sp>
        <p:nvSpPr>
          <p:cNvPr id="9" name="Content Placeholder 8"/>
          <p:cNvSpPr>
            <a:spLocks noGrp="1"/>
          </p:cNvSpPr>
          <p:nvPr>
            <p:ph idx="1"/>
          </p:nvPr>
        </p:nvSpPr>
        <p:spPr>
          <a:xfrm>
            <a:off x="304721" y="1066800"/>
            <a:ext cx="3250353" cy="4724400"/>
          </a:xfrm>
        </p:spPr>
        <p:txBody>
          <a:bodyPr>
            <a:noAutofit/>
          </a:bodyPr>
          <a:lstStyle/>
          <a:p>
            <a:endParaRPr lang="en-US" sz="2000" b="1" dirty="0">
              <a:latin typeface="+mj-lt"/>
            </a:endParaRPr>
          </a:p>
          <a:p>
            <a:pPr marL="342900" indent="-342900">
              <a:buFont typeface="+mj-lt"/>
              <a:buAutoNum type="arabicPeriod"/>
            </a:pPr>
            <a:r>
              <a:rPr lang="en-US" sz="2000" b="1" dirty="0">
                <a:latin typeface="+mj-lt"/>
              </a:rPr>
              <a:t>Recipient Name</a:t>
            </a:r>
          </a:p>
          <a:p>
            <a:pPr marL="342900" indent="-342900">
              <a:buFont typeface="+mj-lt"/>
              <a:buAutoNum type="arabicPeriod"/>
            </a:pPr>
            <a:r>
              <a:rPr lang="en-US" sz="2000" b="1" dirty="0">
                <a:latin typeface="+mj-lt"/>
              </a:rPr>
              <a:t>Phone</a:t>
            </a:r>
          </a:p>
          <a:p>
            <a:pPr marL="342900" indent="-342900">
              <a:buFont typeface="+mj-lt"/>
              <a:buAutoNum type="arabicPeriod"/>
            </a:pPr>
            <a:r>
              <a:rPr lang="en-US" sz="2000" b="1" dirty="0">
                <a:latin typeface="+mj-lt"/>
              </a:rPr>
              <a:t>Company</a:t>
            </a:r>
          </a:p>
          <a:p>
            <a:pPr marL="342900" indent="-342900">
              <a:buFont typeface="+mj-lt"/>
              <a:buAutoNum type="arabicPeriod"/>
            </a:pPr>
            <a:r>
              <a:rPr lang="en-US" sz="2000" b="1" dirty="0">
                <a:latin typeface="+mj-lt"/>
              </a:rPr>
              <a:t>Delivery Options:</a:t>
            </a:r>
          </a:p>
          <a:p>
            <a:pPr marL="617220" lvl="2" indent="-342900">
              <a:buClr>
                <a:schemeClr val="accent3"/>
              </a:buClr>
              <a:buSzPct val="95000"/>
            </a:pPr>
            <a:r>
              <a:rPr lang="en-US" sz="2000" b="1" dirty="0">
                <a:latin typeface="+mj-lt"/>
              </a:rPr>
              <a:t>Hold At SMSA Location, Business Address, Street /</a:t>
            </a:r>
            <a:r>
              <a:rPr lang="en-US" sz="2000" b="1" dirty="0" err="1">
                <a:latin typeface="+mj-lt"/>
              </a:rPr>
              <a:t>Wasel</a:t>
            </a:r>
            <a:r>
              <a:rPr lang="en-US" sz="2000" b="1" dirty="0">
                <a:latin typeface="+mj-lt"/>
              </a:rPr>
              <a:t> Address</a:t>
            </a:r>
          </a:p>
          <a:p>
            <a:pPr marL="342900" indent="-342900">
              <a:buFont typeface="+mj-lt"/>
              <a:buAutoNum type="arabicPeriod"/>
            </a:pPr>
            <a:r>
              <a:rPr lang="en-US" sz="2000" b="1" dirty="0">
                <a:latin typeface="+mj-lt"/>
              </a:rPr>
              <a:t>Address</a:t>
            </a:r>
          </a:p>
          <a:p>
            <a:pPr marL="342900" indent="-342900">
              <a:buFont typeface="+mj-lt"/>
              <a:buAutoNum type="arabicPeriod"/>
            </a:pPr>
            <a:r>
              <a:rPr lang="en-US" sz="2000" b="1" dirty="0">
                <a:latin typeface="+mj-lt"/>
              </a:rPr>
              <a:t>Cell Phone </a:t>
            </a:r>
          </a:p>
          <a:p>
            <a:pPr marL="342900" indent="-342900">
              <a:buFont typeface="+mj-lt"/>
              <a:buAutoNum type="arabicPeriod"/>
            </a:pPr>
            <a:r>
              <a:rPr lang="en-US" sz="2000" b="1" dirty="0">
                <a:latin typeface="+mj-lt"/>
              </a:rPr>
              <a:t>City</a:t>
            </a:r>
          </a:p>
          <a:p>
            <a:pPr marL="342900" indent="-342900">
              <a:buFont typeface="+mj-lt"/>
              <a:buAutoNum type="arabicPeriod"/>
            </a:pPr>
            <a:r>
              <a:rPr lang="en-US" sz="2000" b="1" dirty="0">
                <a:latin typeface="+mj-lt"/>
              </a:rPr>
              <a:t>State/Province</a:t>
            </a:r>
          </a:p>
          <a:p>
            <a:pPr marL="342900" indent="-342900">
              <a:buFont typeface="+mj-lt"/>
              <a:buAutoNum type="arabicPeriod"/>
            </a:pPr>
            <a:r>
              <a:rPr lang="en-US" sz="2000" b="1" dirty="0">
                <a:latin typeface="+mj-lt"/>
              </a:rPr>
              <a:t>Country</a:t>
            </a:r>
          </a:p>
          <a:p>
            <a:pPr marL="342900" indent="-342900">
              <a:buFont typeface="+mj-lt"/>
              <a:buAutoNum type="arabicPeriod"/>
            </a:pPr>
            <a:r>
              <a:rPr lang="en-US" sz="2000" b="1" dirty="0">
                <a:latin typeface="+mj-lt"/>
              </a:rPr>
              <a:t>Postal Code</a:t>
            </a:r>
          </a:p>
          <a:p>
            <a:pPr marL="342900" indent="-342900">
              <a:buFont typeface="+mj-lt"/>
              <a:buAutoNum type="arabicPeriod"/>
            </a:pPr>
            <a:r>
              <a:rPr lang="en-US" sz="2000" b="1" dirty="0">
                <a:latin typeface="+mj-lt"/>
              </a:rPr>
              <a:t> Sender’s Signature</a:t>
            </a:r>
          </a:p>
          <a:p>
            <a:pPr lvl="1">
              <a:buNone/>
            </a:pPr>
            <a:endParaRPr lang="en-US" sz="2000" b="1" dirty="0">
              <a:latin typeface="+mj-lt"/>
            </a:endParaRPr>
          </a:p>
        </p:txBody>
      </p:sp>
      <p:sp>
        <p:nvSpPr>
          <p:cNvPr id="8" name="TextBox 7"/>
          <p:cNvSpPr txBox="1"/>
          <p:nvPr/>
        </p:nvSpPr>
        <p:spPr>
          <a:xfrm>
            <a:off x="8304212" y="1524000"/>
            <a:ext cx="1981200" cy="369332"/>
          </a:xfrm>
          <a:prstGeom prst="rect">
            <a:avLst/>
          </a:prstGeom>
          <a:noFill/>
        </p:spPr>
        <p:txBody>
          <a:bodyPr wrap="square" rtlCol="0">
            <a:spAutoFit/>
          </a:bodyPr>
          <a:lstStyle/>
          <a:p>
            <a:r>
              <a:rPr lang="en-US" b="1" dirty="0">
                <a:solidFill>
                  <a:srgbClr val="FF0000"/>
                </a:solidFill>
              </a:rPr>
              <a:t>John M. Smith</a:t>
            </a:r>
          </a:p>
        </p:txBody>
      </p:sp>
      <p:sp>
        <p:nvSpPr>
          <p:cNvPr id="10" name="TextBox 9"/>
          <p:cNvSpPr txBox="1"/>
          <p:nvPr/>
        </p:nvSpPr>
        <p:spPr>
          <a:xfrm>
            <a:off x="5333126" y="1535668"/>
            <a:ext cx="2742486" cy="369332"/>
          </a:xfrm>
          <a:prstGeom prst="rect">
            <a:avLst/>
          </a:prstGeom>
          <a:noFill/>
        </p:spPr>
        <p:txBody>
          <a:bodyPr wrap="square" rtlCol="0">
            <a:spAutoFit/>
          </a:bodyPr>
          <a:lstStyle/>
          <a:p>
            <a:r>
              <a:rPr lang="en-US" b="1" i="0" dirty="0">
                <a:solidFill>
                  <a:srgbClr val="FF0000"/>
                </a:solidFill>
              </a:rPr>
              <a:t> +1 615-963-5000</a:t>
            </a:r>
            <a:endParaRPr lang="en-US" b="1" dirty="0">
              <a:solidFill>
                <a:srgbClr val="FF0000"/>
              </a:solidFill>
            </a:endParaRPr>
          </a:p>
        </p:txBody>
      </p:sp>
      <p:sp>
        <p:nvSpPr>
          <p:cNvPr id="11" name="TextBox 10"/>
          <p:cNvSpPr txBox="1"/>
          <p:nvPr/>
        </p:nvSpPr>
        <p:spPr>
          <a:xfrm>
            <a:off x="7162720" y="1981200"/>
            <a:ext cx="3503692" cy="369332"/>
          </a:xfrm>
          <a:prstGeom prst="rect">
            <a:avLst/>
          </a:prstGeom>
          <a:noFill/>
        </p:spPr>
        <p:txBody>
          <a:bodyPr wrap="square" rtlCol="0">
            <a:spAutoFit/>
          </a:bodyPr>
          <a:lstStyle/>
          <a:p>
            <a:r>
              <a:rPr lang="en-US" b="1" i="0" dirty="0">
                <a:solidFill>
                  <a:srgbClr val="FF0000"/>
                </a:solidFill>
              </a:rPr>
              <a:t>Tennessee State University</a:t>
            </a:r>
          </a:p>
        </p:txBody>
      </p:sp>
      <p:sp>
        <p:nvSpPr>
          <p:cNvPr id="12" name="Multiply 11"/>
          <p:cNvSpPr/>
          <p:nvPr/>
        </p:nvSpPr>
        <p:spPr>
          <a:xfrm>
            <a:off x="9980612" y="2438400"/>
            <a:ext cx="304721" cy="304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75212" y="2895600"/>
            <a:ext cx="5892138" cy="369332"/>
          </a:xfrm>
          <a:prstGeom prst="rect">
            <a:avLst/>
          </a:prstGeom>
          <a:noFill/>
        </p:spPr>
        <p:txBody>
          <a:bodyPr wrap="square" rtlCol="0">
            <a:spAutoFit/>
          </a:bodyPr>
          <a:lstStyle/>
          <a:p>
            <a:pPr algn="ctr"/>
            <a:r>
              <a:rPr lang="en-US" b="1" i="0" dirty="0">
                <a:solidFill>
                  <a:srgbClr val="FF0000"/>
                </a:solidFill>
              </a:rPr>
              <a:t>3500 John A Merritt Boulevard, Nashville, TN</a:t>
            </a:r>
            <a:endParaRPr lang="en-US" b="1" dirty="0">
              <a:solidFill>
                <a:srgbClr val="FF0000"/>
              </a:solidFill>
            </a:endParaRPr>
          </a:p>
        </p:txBody>
      </p:sp>
      <p:sp>
        <p:nvSpPr>
          <p:cNvPr id="17" name="TextBox 16"/>
          <p:cNvSpPr txBox="1"/>
          <p:nvPr/>
        </p:nvSpPr>
        <p:spPr>
          <a:xfrm>
            <a:off x="5408612" y="3352800"/>
            <a:ext cx="2539339" cy="369332"/>
          </a:xfrm>
          <a:prstGeom prst="rect">
            <a:avLst/>
          </a:prstGeom>
          <a:noFill/>
        </p:spPr>
        <p:txBody>
          <a:bodyPr wrap="square" rtlCol="0">
            <a:spAutoFit/>
          </a:bodyPr>
          <a:lstStyle/>
          <a:p>
            <a:r>
              <a:rPr lang="en-US" b="1" i="0" dirty="0">
                <a:solidFill>
                  <a:srgbClr val="FF0000"/>
                </a:solidFill>
              </a:rPr>
              <a:t>+1 xxx </a:t>
            </a:r>
            <a:r>
              <a:rPr lang="en-US" b="1" i="0" dirty="0" err="1">
                <a:solidFill>
                  <a:srgbClr val="FF0000"/>
                </a:solidFill>
              </a:rPr>
              <a:t>xxx</a:t>
            </a:r>
            <a:r>
              <a:rPr lang="en-US" b="1" i="0" dirty="0">
                <a:solidFill>
                  <a:srgbClr val="FF0000"/>
                </a:solidFill>
              </a:rPr>
              <a:t> 0000</a:t>
            </a:r>
          </a:p>
        </p:txBody>
      </p:sp>
      <p:sp>
        <p:nvSpPr>
          <p:cNvPr id="18" name="TextBox 17"/>
          <p:cNvSpPr txBox="1"/>
          <p:nvPr/>
        </p:nvSpPr>
        <p:spPr>
          <a:xfrm>
            <a:off x="8304212" y="3810000"/>
            <a:ext cx="2742486" cy="369332"/>
          </a:xfrm>
          <a:prstGeom prst="rect">
            <a:avLst/>
          </a:prstGeom>
          <a:noFill/>
        </p:spPr>
        <p:txBody>
          <a:bodyPr wrap="square" rtlCol="0">
            <a:spAutoFit/>
          </a:bodyPr>
          <a:lstStyle/>
          <a:p>
            <a:r>
              <a:rPr lang="en-US" b="1" i="0" dirty="0">
                <a:solidFill>
                  <a:srgbClr val="FF0000"/>
                </a:solidFill>
              </a:rPr>
              <a:t>Memphis </a:t>
            </a:r>
          </a:p>
        </p:txBody>
      </p:sp>
      <p:sp>
        <p:nvSpPr>
          <p:cNvPr id="20" name="TextBox 19"/>
          <p:cNvSpPr txBox="1"/>
          <p:nvPr/>
        </p:nvSpPr>
        <p:spPr>
          <a:xfrm>
            <a:off x="7999412" y="4267200"/>
            <a:ext cx="3224663" cy="369332"/>
          </a:xfrm>
          <a:prstGeom prst="rect">
            <a:avLst/>
          </a:prstGeom>
          <a:noFill/>
        </p:spPr>
        <p:txBody>
          <a:bodyPr wrap="square" rtlCol="0">
            <a:spAutoFit/>
          </a:bodyPr>
          <a:lstStyle/>
          <a:p>
            <a:r>
              <a:rPr lang="en-US" b="1" i="0" dirty="0">
                <a:solidFill>
                  <a:srgbClr val="FF0000"/>
                </a:solidFill>
              </a:rPr>
              <a:t>United States of America</a:t>
            </a:r>
          </a:p>
        </p:txBody>
      </p:sp>
      <p:sp>
        <p:nvSpPr>
          <p:cNvPr id="21" name="TextBox 20"/>
          <p:cNvSpPr txBox="1"/>
          <p:nvPr/>
        </p:nvSpPr>
        <p:spPr>
          <a:xfrm>
            <a:off x="5484812" y="4267200"/>
            <a:ext cx="1345591" cy="369332"/>
          </a:xfrm>
          <a:prstGeom prst="rect">
            <a:avLst/>
          </a:prstGeom>
          <a:noFill/>
        </p:spPr>
        <p:txBody>
          <a:bodyPr wrap="square" rtlCol="0">
            <a:spAutoFit/>
          </a:bodyPr>
          <a:lstStyle/>
          <a:p>
            <a:r>
              <a:rPr lang="en-US" i="0" dirty="0"/>
              <a:t> </a:t>
            </a:r>
            <a:r>
              <a:rPr lang="en-US" b="1" i="0" dirty="0">
                <a:solidFill>
                  <a:srgbClr val="FF0000"/>
                </a:solidFill>
              </a:rPr>
              <a:t>37209</a:t>
            </a:r>
          </a:p>
        </p:txBody>
      </p:sp>
      <p:sp>
        <p:nvSpPr>
          <p:cNvPr id="22" name="TextBox 21"/>
          <p:cNvSpPr txBox="1"/>
          <p:nvPr/>
        </p:nvSpPr>
        <p:spPr>
          <a:xfrm>
            <a:off x="5408612" y="3810000"/>
            <a:ext cx="2742486" cy="369332"/>
          </a:xfrm>
          <a:prstGeom prst="rect">
            <a:avLst/>
          </a:prstGeom>
          <a:noFill/>
        </p:spPr>
        <p:txBody>
          <a:bodyPr wrap="square" rtlCol="0">
            <a:spAutoFit/>
          </a:bodyPr>
          <a:lstStyle/>
          <a:p>
            <a:r>
              <a:rPr lang="en-US" b="1" i="0" dirty="0">
                <a:solidFill>
                  <a:srgbClr val="FF0000"/>
                </a:solidFill>
              </a:rPr>
              <a:t>Tennessee</a:t>
            </a:r>
          </a:p>
        </p:txBody>
      </p:sp>
      <p:pic>
        <p:nvPicPr>
          <p:cNvPr id="2053" name="Picture 5" descr="D:\Documents\2018 Projects\ISO 10015\Training Materials Revised\SGO\Pics\Faisal Signature.jpg"/>
          <p:cNvPicPr>
            <a:picLocks noChangeAspect="1" noChangeArrowheads="1"/>
          </p:cNvPicPr>
          <p:nvPr/>
        </p:nvPicPr>
        <p:blipFill>
          <a:blip r:embed="rId3" cstate="print"/>
          <a:srcRect/>
          <a:stretch>
            <a:fillRect/>
          </a:stretch>
        </p:blipFill>
        <p:spPr bwMode="auto">
          <a:xfrm>
            <a:off x="7466013" y="5410200"/>
            <a:ext cx="1219200" cy="384233"/>
          </a:xfrm>
          <a:prstGeom prst="rect">
            <a:avLst/>
          </a:prstGeom>
          <a:noFill/>
        </p:spPr>
      </p:pic>
      <p:sp>
        <p:nvSpPr>
          <p:cNvPr id="3" name="TextBox 2">
            <a:extLst>
              <a:ext uri="{FF2B5EF4-FFF2-40B4-BE49-F238E27FC236}">
                <a16:creationId xmlns:a16="http://schemas.microsoft.com/office/drawing/2014/main" id="{1BAFA653-FC58-31BD-46E0-88B90307068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6512D98C-A833-EA7E-193C-576FCA4F7BFE}"/>
              </a:ext>
            </a:extLst>
          </p:cNvPr>
          <p:cNvPicPr>
            <a:picLocks noChangeAspect="1" noChangeArrowheads="1"/>
          </p:cNvPicPr>
          <p:nvPr/>
        </p:nvPicPr>
        <p:blipFill>
          <a:blip r:embed="rId4" cstate="print"/>
          <a:srcRect/>
          <a:stretch>
            <a:fillRect/>
          </a:stretch>
        </p:blipFill>
        <p:spPr bwMode="auto">
          <a:xfrm>
            <a:off x="10148093" y="6232529"/>
            <a:ext cx="1889919" cy="488942"/>
          </a:xfrm>
          <a:prstGeom prst="rect">
            <a:avLst/>
          </a:prstGeom>
          <a:noFill/>
        </p:spPr>
      </p:pic>
      <p:pic>
        <p:nvPicPr>
          <p:cNvPr id="2050" name="Picture 2" descr="D:\Documents\2018 Projects\ISO 10015\Training Materials Revised\SGO\Pics\AWB - Section 2.jpg"/>
          <p:cNvPicPr>
            <a:picLocks noChangeAspect="1" noChangeArrowheads="1"/>
          </p:cNvPicPr>
          <p:nvPr/>
        </p:nvPicPr>
        <p:blipFill>
          <a:blip r:embed="rId5" cstate="print"/>
          <a:srcRect/>
          <a:stretch>
            <a:fillRect/>
          </a:stretch>
        </p:blipFill>
        <p:spPr bwMode="auto">
          <a:xfrm>
            <a:off x="4113212" y="1371600"/>
            <a:ext cx="7315200" cy="5252677"/>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53"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childTnLst>
                                </p:cTn>
                              </p:par>
                              <p:par>
                                <p:cTn id="28" presetID="53"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par>
                                <p:cTn id="37" presetID="53"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childTnLst>
                                </p:cTn>
                              </p:par>
                              <p:par>
                                <p:cTn id="48" presetID="53"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6" end="6"/>
                                            </p:txEl>
                                          </p:spTgt>
                                        </p:tgtEl>
                                        <p:attrNameLst>
                                          <p:attrName>style.visibility</p:attrName>
                                        </p:attrNameLst>
                                      </p:cBhvr>
                                      <p:to>
                                        <p:strVal val="visible"/>
                                      </p:to>
                                    </p:set>
                                  </p:childTnLst>
                                </p:cTn>
                              </p:par>
                              <p:par>
                                <p:cTn id="57" presetID="53"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9">
                                            <p:txEl>
                                              <p:pRg st="7" end="7"/>
                                            </p:txEl>
                                          </p:spTgt>
                                        </p:tgtEl>
                                        <p:attrNameLst>
                                          <p:attrName>style.visibility</p:attrName>
                                        </p:attrNameLst>
                                      </p:cBhvr>
                                      <p:to>
                                        <p:strVal val="visible"/>
                                      </p:to>
                                    </p:set>
                                  </p:childTnLst>
                                </p:cTn>
                              </p:par>
                              <p:par>
                                <p:cTn id="66" presetID="53"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xEl>
                                              <p:pRg st="8" end="8"/>
                                            </p:txEl>
                                          </p:spTgt>
                                        </p:tgtEl>
                                        <p:attrNameLst>
                                          <p:attrName>style.visibility</p:attrName>
                                        </p:attrNameLst>
                                      </p:cBhvr>
                                      <p:to>
                                        <p:strVal val="visible"/>
                                      </p:to>
                                    </p:set>
                                  </p:childTnLst>
                                </p:cTn>
                              </p:par>
                              <p:par>
                                <p:cTn id="75" presetID="53"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
                                            <p:txEl>
                                              <p:pRg st="9" end="9"/>
                                            </p:txEl>
                                          </p:spTgt>
                                        </p:tgtEl>
                                        <p:attrNameLst>
                                          <p:attrName>style.visibility</p:attrName>
                                        </p:attrNameLst>
                                      </p:cBhvr>
                                      <p:to>
                                        <p:strVal val="visible"/>
                                      </p:to>
                                    </p:set>
                                  </p:childTnLst>
                                </p:cTn>
                              </p:par>
                              <p:par>
                                <p:cTn id="84" presetID="53"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txEl>
                                              <p:pRg st="10" end="10"/>
                                            </p:txEl>
                                          </p:spTgt>
                                        </p:tgtEl>
                                        <p:attrNameLst>
                                          <p:attrName>style.visibility</p:attrName>
                                        </p:attrNameLst>
                                      </p:cBhvr>
                                      <p:to>
                                        <p:strVal val="visible"/>
                                      </p:to>
                                    </p:set>
                                  </p:childTnLst>
                                </p:cTn>
                              </p:par>
                              <p:par>
                                <p:cTn id="93" presetID="53"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
                                            <p:txEl>
                                              <p:pRg st="11" end="11"/>
                                            </p:txEl>
                                          </p:spTgt>
                                        </p:tgtEl>
                                        <p:attrNameLst>
                                          <p:attrName>style.visibility</p:attrName>
                                        </p:attrNameLst>
                                      </p:cBhvr>
                                      <p:to>
                                        <p:strVal val="visible"/>
                                      </p:to>
                                    </p:set>
                                  </p:childTnLst>
                                </p:cTn>
                              </p:par>
                              <p:par>
                                <p:cTn id="102" presetID="53" presetClass="entr" presetSubtype="0" fill="hold" grpId="0" nodeType="withEffect">
                                  <p:stCondLst>
                                    <p:cond delay="0"/>
                                  </p:stCondLst>
                                  <p:childTnLst>
                                    <p:set>
                                      <p:cBhvr>
                                        <p:cTn id="103" dur="1" fill="hold">
                                          <p:stCondLst>
                                            <p:cond delay="0"/>
                                          </p:stCondLst>
                                        </p:cTn>
                                        <p:tgtEl>
                                          <p:spTgt spid="21"/>
                                        </p:tgtEl>
                                        <p:attrNameLst>
                                          <p:attrName>style.visibility</p:attrName>
                                        </p:attrNameLst>
                                      </p:cBhvr>
                                      <p:to>
                                        <p:strVal val="visible"/>
                                      </p:to>
                                    </p:set>
                                    <p:anim calcmode="lin" valueType="num">
                                      <p:cBhvr>
                                        <p:cTn id="104" dur="500" fill="hold"/>
                                        <p:tgtEl>
                                          <p:spTgt spid="21"/>
                                        </p:tgtEl>
                                        <p:attrNameLst>
                                          <p:attrName>ppt_w</p:attrName>
                                        </p:attrNameLst>
                                      </p:cBhvr>
                                      <p:tavLst>
                                        <p:tav tm="0">
                                          <p:val>
                                            <p:fltVal val="0"/>
                                          </p:val>
                                        </p:tav>
                                        <p:tav tm="100000">
                                          <p:val>
                                            <p:strVal val="#ppt_w"/>
                                          </p:val>
                                        </p:tav>
                                      </p:tavLst>
                                    </p:anim>
                                    <p:anim calcmode="lin" valueType="num">
                                      <p:cBhvr>
                                        <p:cTn id="105" dur="500" fill="hold"/>
                                        <p:tgtEl>
                                          <p:spTgt spid="21"/>
                                        </p:tgtEl>
                                        <p:attrNameLst>
                                          <p:attrName>ppt_h</p:attrName>
                                        </p:attrNameLst>
                                      </p:cBhvr>
                                      <p:tavLst>
                                        <p:tav tm="0">
                                          <p:val>
                                            <p:fltVal val="0"/>
                                          </p:val>
                                        </p:tav>
                                        <p:tav tm="100000">
                                          <p:val>
                                            <p:strVal val="#ppt_h"/>
                                          </p:val>
                                        </p:tav>
                                      </p:tavLst>
                                    </p:anim>
                                    <p:animEffect transition="in" filter="fade">
                                      <p:cBhvr>
                                        <p:cTn id="106" dur="500"/>
                                        <p:tgtEl>
                                          <p:spTgt spid="21"/>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0" fill="hold" nodeType="clickEffect">
                                  <p:stCondLst>
                                    <p:cond delay="0"/>
                                  </p:stCondLst>
                                  <p:childTnLst>
                                    <p:set>
                                      <p:cBhvr>
                                        <p:cTn id="114" dur="1" fill="hold">
                                          <p:stCondLst>
                                            <p:cond delay="0"/>
                                          </p:stCondLst>
                                        </p:cTn>
                                        <p:tgtEl>
                                          <p:spTgt spid="2053"/>
                                        </p:tgtEl>
                                        <p:attrNameLst>
                                          <p:attrName>style.visibility</p:attrName>
                                        </p:attrNameLst>
                                      </p:cBhvr>
                                      <p:to>
                                        <p:strVal val="visible"/>
                                      </p:to>
                                    </p:set>
                                    <p:anim calcmode="lin" valueType="num">
                                      <p:cBhvr>
                                        <p:cTn id="115" dur="500" fill="hold"/>
                                        <p:tgtEl>
                                          <p:spTgt spid="2053"/>
                                        </p:tgtEl>
                                        <p:attrNameLst>
                                          <p:attrName>ppt_w</p:attrName>
                                        </p:attrNameLst>
                                      </p:cBhvr>
                                      <p:tavLst>
                                        <p:tav tm="0">
                                          <p:val>
                                            <p:fltVal val="0"/>
                                          </p:val>
                                        </p:tav>
                                        <p:tav tm="100000">
                                          <p:val>
                                            <p:strVal val="#ppt_w"/>
                                          </p:val>
                                        </p:tav>
                                      </p:tavLst>
                                    </p:anim>
                                    <p:anim calcmode="lin" valueType="num">
                                      <p:cBhvr>
                                        <p:cTn id="116" dur="500" fill="hold"/>
                                        <p:tgtEl>
                                          <p:spTgt spid="2053"/>
                                        </p:tgtEl>
                                        <p:attrNameLst>
                                          <p:attrName>ppt_h</p:attrName>
                                        </p:attrNameLst>
                                      </p:cBhvr>
                                      <p:tavLst>
                                        <p:tav tm="0">
                                          <p:val>
                                            <p:fltVal val="0"/>
                                          </p:val>
                                        </p:tav>
                                        <p:tav tm="100000">
                                          <p:val>
                                            <p:strVal val="#ppt_h"/>
                                          </p:val>
                                        </p:tav>
                                      </p:tavLst>
                                    </p:anim>
                                    <p:animEffect transition="in" filter="fade">
                                      <p:cBhvr>
                                        <p:cTn id="11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P spid="8" grpId="0" uiExpand="1"/>
      <p:bldP spid="10" grpId="0" uiExpand="1"/>
      <p:bldP spid="11" grpId="0" uiExpand="1"/>
      <p:bldP spid="12" grpId="0" uiExpand="1" animBg="1"/>
      <p:bldP spid="13" grpId="0" uiExpand="1"/>
      <p:bldP spid="17" grpId="0" uiExpand="1"/>
      <p:bldP spid="18" grpId="0" uiExpand="1"/>
      <p:bldP spid="20" grpId="0" uiExpand="1"/>
      <p:bldP spid="21" grpId="0"/>
      <p:bldP spid="22" grpId="0" uiExpan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Section 2 (</a:t>
            </a:r>
            <a:r>
              <a:rPr lang="en-US" sz="5400" b="1" dirty="0">
                <a:solidFill>
                  <a:srgbClr val="FF0000"/>
                </a:solidFill>
              </a:rPr>
              <a:t>Sender Signature)</a:t>
            </a:r>
            <a:endParaRPr lang="en-US" b="1" dirty="0">
              <a:solidFill>
                <a:srgbClr val="FF0000"/>
              </a:solidFill>
            </a:endParaRPr>
          </a:p>
        </p:txBody>
      </p:sp>
      <p:sp>
        <p:nvSpPr>
          <p:cNvPr id="9" name="Content Placeholder 8"/>
          <p:cNvSpPr>
            <a:spLocks noGrp="1"/>
          </p:cNvSpPr>
          <p:nvPr>
            <p:ph idx="1"/>
          </p:nvPr>
        </p:nvSpPr>
        <p:spPr>
          <a:xfrm>
            <a:off x="304721" y="1447800"/>
            <a:ext cx="3250353" cy="4724400"/>
          </a:xfrm>
        </p:spPr>
        <p:txBody>
          <a:bodyPr>
            <a:normAutofit/>
          </a:bodyPr>
          <a:lstStyle/>
          <a:p>
            <a:endParaRPr lang="en-US" sz="2400" dirty="0"/>
          </a:p>
          <a:p>
            <a:r>
              <a:rPr lang="en-US" sz="2400" dirty="0"/>
              <a:t>Sender Signature</a:t>
            </a:r>
          </a:p>
          <a:p>
            <a:endParaRPr lang="en-US" sz="2400" dirty="0"/>
          </a:p>
          <a:p>
            <a:endParaRPr lang="en-US" sz="2400" dirty="0"/>
          </a:p>
          <a:p>
            <a:r>
              <a:rPr lang="en-US" sz="2400" b="1" u="sng" dirty="0">
                <a:solidFill>
                  <a:srgbClr val="C00000"/>
                </a:solidFill>
              </a:rPr>
              <a:t>Not</a:t>
            </a:r>
            <a:r>
              <a:rPr lang="en-US" sz="2400" dirty="0"/>
              <a:t> Acceptable Signatures</a:t>
            </a:r>
          </a:p>
        </p:txBody>
      </p:sp>
      <p:pic>
        <p:nvPicPr>
          <p:cNvPr id="58370" name="Picture 2"/>
          <p:cNvPicPr>
            <a:picLocks noChangeAspect="1" noChangeArrowheads="1"/>
          </p:cNvPicPr>
          <p:nvPr/>
        </p:nvPicPr>
        <p:blipFill>
          <a:blip r:embed="rId2" cstate="print"/>
          <a:srcRect/>
          <a:stretch>
            <a:fillRect/>
          </a:stretch>
        </p:blipFill>
        <p:spPr bwMode="auto">
          <a:xfrm>
            <a:off x="3453500" y="1447800"/>
            <a:ext cx="8481391" cy="1981200"/>
          </a:xfrm>
          <a:prstGeom prst="rect">
            <a:avLst/>
          </a:prstGeom>
          <a:noFill/>
          <a:ln w="9525">
            <a:noFill/>
            <a:miter lim="800000"/>
            <a:headEnd/>
            <a:tailEnd/>
          </a:ln>
          <a:effectLst/>
        </p:spPr>
      </p:pic>
      <p:pic>
        <p:nvPicPr>
          <p:cNvPr id="10" name="Picture 9" descr="http://www.i2symbol.com/images/myspace/symbols/writing_hand_u270D_icon_256x256.png"/>
          <p:cNvPicPr>
            <a:picLocks noChangeAspect="1" noChangeArrowheads="1"/>
          </p:cNvPicPr>
          <p:nvPr/>
        </p:nvPicPr>
        <p:blipFill>
          <a:blip r:embed="rId3" cstate="print"/>
          <a:srcRect/>
          <a:stretch>
            <a:fillRect/>
          </a:stretch>
        </p:blipFill>
        <p:spPr bwMode="auto">
          <a:xfrm>
            <a:off x="7313295" y="1371600"/>
            <a:ext cx="3250353" cy="2438400"/>
          </a:xfrm>
          <a:prstGeom prst="rect">
            <a:avLst/>
          </a:prstGeom>
          <a:noFill/>
        </p:spPr>
      </p:pic>
      <p:pic>
        <p:nvPicPr>
          <p:cNvPr id="58372" name="Picture 4" descr="http://seriouslymen.com/wp-content/uploads/2014/11/signature.gif"/>
          <p:cNvPicPr>
            <a:picLocks noChangeAspect="1" noChangeArrowheads="1"/>
          </p:cNvPicPr>
          <p:nvPr/>
        </p:nvPicPr>
        <p:blipFill>
          <a:blip r:embed="rId4" cstate="print"/>
          <a:srcRect/>
          <a:stretch>
            <a:fillRect/>
          </a:stretch>
        </p:blipFill>
        <p:spPr bwMode="auto">
          <a:xfrm>
            <a:off x="6094412" y="2438401"/>
            <a:ext cx="2031471" cy="994947"/>
          </a:xfrm>
          <a:prstGeom prst="rect">
            <a:avLst/>
          </a:prstGeom>
          <a:noFill/>
        </p:spPr>
      </p:pic>
      <p:pic>
        <p:nvPicPr>
          <p:cNvPr id="25602" name="Picture 2" descr="https://7373-presscdn-0-43-pagely.netdna-ssl.com/wp-content/uploads/2012/01/not-acceptable.png"/>
          <p:cNvPicPr>
            <a:picLocks noChangeAspect="1" noChangeArrowheads="1"/>
          </p:cNvPicPr>
          <p:nvPr/>
        </p:nvPicPr>
        <p:blipFill>
          <a:blip r:embed="rId5" cstate="print"/>
          <a:srcRect/>
          <a:stretch>
            <a:fillRect/>
          </a:stretch>
        </p:blipFill>
        <p:spPr bwMode="auto">
          <a:xfrm>
            <a:off x="608012" y="4572000"/>
            <a:ext cx="2234618"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4" name="Picture 4" descr="http://freedesignfile.com/upload/2012/12/Print-and-stamp-2.jpg"/>
          <p:cNvPicPr>
            <a:picLocks noChangeAspect="1" noChangeArrowheads="1"/>
          </p:cNvPicPr>
          <p:nvPr/>
        </p:nvPicPr>
        <p:blipFill>
          <a:blip r:embed="rId6" cstate="print"/>
          <a:srcRect/>
          <a:stretch>
            <a:fillRect/>
          </a:stretch>
        </p:blipFill>
        <p:spPr bwMode="auto">
          <a:xfrm rot="21019889">
            <a:off x="3758221" y="4114800"/>
            <a:ext cx="1828324" cy="1371600"/>
          </a:xfrm>
          <a:prstGeom prst="rect">
            <a:avLst/>
          </a:prstGeom>
          <a:ln>
            <a:solidFill>
              <a:schemeClr val="tx1"/>
            </a:solidFill>
          </a:ln>
          <a:effectLst>
            <a:softEdge rad="112500"/>
          </a:effectLst>
        </p:spPr>
      </p:pic>
      <p:sp>
        <p:nvSpPr>
          <p:cNvPr id="25606" name="AutoShape 6" descr="data:image/png;base64,iVBORw0KGgoAAAANSUhEUgAAAL4AAAEJCAMAAAAdEm3WAAAAhFBMVEX///8Aru8Are8AqO4Ap+4ArO8Aq+8Aqe4Aqu8Ape4Ao+35/f/v+f72/P78///c8fzl9f3e8vzQ7PuO0vbH6Pq64/nL6vtvx/S/5fplxPOu3vh+zPXW7vw/ufGU1PZ1yfRRvvKh2fcntPBJvPKw3/iT0/YAn+2n2viHzvVlx/Q7tvFZwvO8rBoHAAAgAElEQVR4nO19CXfiOLM2smRJGBvMYowxNl7IwIX///++2mRIOkn3dM+8773nfDpnphMCpiTV8tSi0mz2/8enY9MpNYx1f7xct3XVVdv0v03R3xobo51ph7kJI1nPdtXb4r9N16+OrLjAgq8ubdtfDvvN7ljMmiR5wF/2zdD1/2fm8RxZvsR/Nkkce93+t6n57bHVwFnz6JjNZov/g7swm+Wn06GNjVI6uvy3aeGRnlYZ/UsqJs9//oml085brdr/vlLKGqPNXG1Pg9FRta20365++qH1rujPA2il8bL8D9D4zTgkzlX1fT631saxjVVktRvGqqxv2+sOl3dxOn3O5/kbbIE+/8J2/YvjckHi0uJ23o5eqQjoB96wsbXeOtNsds6YIcs+nUHWaG2S8n+LFD+c9Wa4XQ7XQXvvnQPitBoGZRITDdXteMref2C5W+37qss+f9x/fNTno4jj4XoFo5UH4cxa7WE/nB7Ox/8ut/zmSGuF+iYGjlLnw/8Wfvk7I9319ahAMoCruuN/X2vSyNI0zdc4TvvD8efvX66LswIh0ePxv8TzYev3206ZeZIk8/kc/jPGzQ+/9oTD4FVsdVf8azR+PRbxvVjM8npuxvKtPx5wXPr2VnaD1aPS87lXTfVWfCujtY4iFTtd7v5TZPNYtWCeYM3NefPJX9PToa87pQnqx127+VJI65iwg3X2PzeDojPJPB7Gst1/+77FqmjLxgNTmaE+blLGBsv0/Ybk+ytgB+e1rYr/hBwM937/d9R2urlsq8EkiYuVUiCupv7xPZcKdsHp5m3zLwOg9TdoLD0Uu69mlhXaRjDiSPn7Pl1vNqt3anN5aTRZhHv9C6rrXxhpR86t79pdvljCWCzeLWX2cCqKSuWiyCUG0YTt+tfZrs/aqgiEavufIXiRopq/9m+3c9UNfniU5/OjUaBGUYGCW+XV41UtltbBil8BZPaVAWAaxd401xeOT28wAfBj/nVn8nQ9N5HTYD0BMIL23B5eWCEHdi/HAbDz0N1e1neVkH7JbiX8/DA2QnDqwfo+35PBBCLlun/THu8qrQF+gfIEcYsf/em3npLflPYgCmi74rEKD4EJ+CjW238LEhVxYgEBN01X1e3hV5RQ2p/L2+ETtXhqu5hAHHC8mhY821ofeXf7h/Vofrlei1N7Xf+9hclLTShTd5fPCMp319sjBufG3/apCPuyV9r+w/GUNjHz+Xn99RsWaX7a7w6Xy/Gy26/ZTKWHR2KA1RBigs/V/Oiu8NiVpPi9e8gLe3jBqG++7e+OS3371KvO1ofrFrCOM6RyNIIFxnBoo+Zqd1rn+Xqzu4ANtgDrEtfU/Y/2ARQ/CrNtpukdzir5N7HE+gAU6QSR5lzHw/myzPuy66rtEXysdNM21qsPDJCtd8f2fAfYYe7lR8nJb7GLYz2W0yvpvwNH80NbDQDZhqruL4fNaZ1+Lg9fQoBT2xjUur6pL68cUozGxu7fc8SWq8ttjI1JhvqXtM7XIz2OxqPy1WB9n7o3v3nT/SGRXwwAh6TwrW//JuknNXTntvggiul1MIiEYphC+fRyLoPZ9sfdP226boY0tDO/YRSX11Ejdr7X712Y9TZyILGAdbQuJwR+qkAHGLX95yIS6+sw1zoaqu0HF2qx3hfHa9u2/fUocgAjXW0O+Or15d0gMeUA2ldV7wz1oVSwLgqDc8MxSEuGcSJrqn9iC1a3BtDLcf+Dwdq0XZTwmM+T52DURmOeDO/yEdmh9KBdfXN7YaX80mlCQIDyuq0I1enstNV/HoXut596EetHorvb9QDrHXR1lqU5RhsK8Hu32217vRTFpX3Mq/eO2eFhHOIlN1S3Xtb3pGKQY4qSuuDRoBPwiXfzj4xLefjlne3nvnt7lcVlcVYa8B4QbCpe7DRqqvO5aixANldN36J19cPj/mBku7ZSf1ukTnZQSQJ++yGfNjI7FYNFljfnd0y5agfYl/AVa+fK2T80dvWA6uMTdw48l+LYX4rdJv/ChM0Wp+I4JhiwrSau3xrygO0H67oZjQn2+jZP/gn+WRaP4bbtr8UPwZFN3fh5oraHfQHGWI3fWfq0HwxolEdwmfNRo9o0H1d4r+aKLUGWp3+sfrJLl8w/B7DLCsy/Ln/dZ1nV3lnThQ8cFE7ACkP209taAKifhZH+3riosuibJGmO77VPetocDpfrW2WM6j4LVaYA5M9VVZX12/EjwCwagMNjgJN97DHaRr/e5tVRWGs9aNP9IWSujDeJOhfv9y8vnana426P8Y6PrJ6lq11fKXUfu8djvCswVACex+3u9Y3rGtD0XYDCcguWNzK08tUcFFLFMwMzb8o/cbqaRNU/6sc2iT8LxqT7/gyQfqjaYvVKKkXSwIzp8fqqO69Km0HkJKvBRddn/PFwN9bO+fUTSLW+/jb14+3D5q2Kw+Gqoh+emB62nU4SwPxf7fZit70DUH0n10CpUWJW09pY3xCD5v3dxCIatYnd+JsbcPhobDd2LLcfKARD8PCg0wHI/CzClxWlTXxb7KYn7AH2K5lRWmqtRCOtq78qJnrVaB//PNH6k7FYF+2j+/CYdN8+wBpF3duvG+DNVgEeck2A3DvA4IMIcQ56IKiejTIiGbvGmN+LxfA4gSACYzzOL6ubw2yGoYG9+MH3BvN0xazc5ivbnF87dIhHAUJFBBBc3rsakzGsxPavYK7Wt9932s+gIsz5F33m9HAbGH0SAo0Bp4IZTvPNoW/f2stzQrsbOLyj/L4F9XaTP+yHJGzAWg3T0vyu/7gxTvW/FLbeqvlfc9WB97sDEErprtOu6G8YHp8D9I3nelplHMvTkIglzBvnVUClRzP9eP4jrpkt9udEfYu400MLtqncrsDruO6/koD8OibX2QF4Zn57WcdllwSt0uvYnMPL5yRM85D0s98deTdPmqcL+gltpwaYZCivn8ee3g3awOwAmK964aGL8xeezxpU/AQzTyqpecdT1f0u35zry0TycjP+SH42NO3+bz/9dK2ioezlg2/zpDvSjw9wzSarcJt7sYyV+dNgz6EEeXyxs/nu2NaPc/uZPC/zTdFvb7f61n+jTfN+SObNFVd42YJqYB2zut67N+H7vTV3Vjdt0vwR8rklxpbTEzaVniOUeOWXZbo67S59XQ2WU7w0kkShm5sdy6YBif4AH08Poy3RujgbPcir6RbmQtPOGmfe6LWD+SOP8XF9MVdlMh9fczp5UY9Asx7G8tYfi91ptcrDWK82PGvWp/rxng1OYI94AzeDeq5Ga+acHiq1u9NMVtapP1JB0zi/hrmzS+kT83grfiVmnl4qk+j6HR9c7PwTxs4eyUBkb43lXUmVNX8Ycmg7ZMEn7XnfzOf+9rfgyL6OkqEv+jpk35Zl0gzz4Gqd75KeLrQhtmqN5ullg/3MRf31cfrLDM81TnssYGs+1QnLFVotLNDIsx/t3bofDYDncXruoCMnJnfZzU1D65E2Ca32m2nkT3drfhO4rQ5I5rPsMjuORmtXvnvcpj+XNb7v8hKuApkfKoBFH2axOtZKTQU9vbN6m7HJK8AH4LnUSYmxuLNpBJ037v47xB+USV74blmMoFrAg3xH0tagwokeQAPILow1iu4KfPcRMxbufvtYfnQYkrgpafuyGgCcsMvsOCSMmgtvE1ARo9citk3yfRXCp+NsrJ70e3Z5JKrI0hfSiapil2eLL4DR4tJREjpp+vd24DQCUmO2z1qlvRHNugJ/d43879FSZuhGMpOWf1v9r+/O3VlNZvu3xsyH12qd9aVKfgXoZ4e2ruvyEY/vLdlpfMbQTj04u+sLLXR6T5RuZbs2Lo7+huHdVyGs29eNdl5Ybzt3fnJN8W1v46Muyy+eu8QCqzT9KLr5tTHNa450N5gh5NUXVaKdeLbbeTO9J+3AY//FkMkSlLMEHffGO/cmBPQmcmqi9fAA6PiykOmuv5XdeC+PG6QlHRKOLoNdvZfXd3gubePENE/Dd7RGh5x0YeNItuOk+vX0BafS+1/Z5eXRz++iUM7GRa0Qn4NZfwLnjZrr9mVdrwrLwN5Vs+y2//PoHlUJLNO55sNXg4fuzD3EjQAyePPgt2SdjkLACvbCTE56HKtf8Nf3ZR2ku5sPQm+OmQ/7xN3HxL+9MsVDPW7H72z6vkW3eP/y/eChW+9qmdZqANUpz79q2AA2ULvI2uCkw8vqb4UKVZDRPI5BLz/pXTVPNZp/VGXLr/zbFtjp8WIoNqOBx5ZBypwNGiK/+xDxBEaOAlbobBz/Du7ce2vCt8zerfG6Hf56XzW4ezijvygkPNZVk3QvD6AJmJr1S9rpOBQB3EzkxXE5wJeLRW585H7J7J5ei9S2Rge0vWjNk4MyAOzJ8E7vgCGKtDOU1l/v+v8Zmmp73LxueTomw/Z4DOBlVRlvvTzzYq1mfDnbRDYOWGd0ruM3dC76BflNR2P+mpy2YT4x0ZtzKrDQqUrOl4my026zOrUqub1/EuaeAfP7rn1qvYtC+zqETUjbwZiBFzV7mFgyWUuQ4ADxe+Ml3lDreEJKX41C6zicHsir+ZQkuMTgioba6ntyntZhVcdUwzD0n6mG5emyPZflSwz6UHejNY+Jj9elCfxxAGmoAtGRluqGk7IRL+dWm+/ZH4RlqiTbdWYu+myWN9pr+UMxJI9JQHfgqxt0XH+i1nb3pHsKxRr24Jlh2SsjqGZRGi9qcwWee8TLuGic5r+fk29B8ykyk7MPoHIKt2yN01IdBAw+bT04ScP2pTRgDVq+fHQjPGPX1O3lXcHkZpjHb9Mk+xjWZuKp56LtlBOuXz7chBVKbX4hTNa++JRrN20DrI4VAHK6z+20AKfxA7cDFfEATiOS1Q/Wq6H5nxdVU0TBjaV1eJin6F90ENvZdkqLtqA25QvejPlpZXQ1j6Y5rhNx82cpCIBo/fQB3x+kdwdex2u2aHE4x+cfWUj2jB92g118m21F12SXMYkkgJcPzomGH2IvU9nbOJQn9eZnqG0Uvx7GOZ5UZDtPAoIDyREdmu5uSjv73ND02Gnj/JfP3v7V7vGj60Zb9UzagnJI7JZnWAH45Oh+bEJKIh28vy8C/d/yz+ZpS7u5WMDZ1d5DleIOCBa+uWNOPBgcrAsB/WjuHYz2esF8OojA7X19Ya9EbRWRjvRLnSnoRREr+EkkOB1i3fDXPiawsNX615zFSgKn6dbqoOkBtJoHL1PeWOeaoCaXRYcETE/O95f23N2xROSxwENFP9S19Na+pkGPJhYx29hQQJvrKBaVvTVxLBDuV1Dn2LiQ4Ri1DQHq3ulIZOdmYjP5rquzdrFyXz92Y5L58PYBCPUKgPSkJPbq3s3p6WkDEkzvPZhIuYE4tYDpMUGDHWY/GXszrczWuZHJXN+1CamJu459UHiX+xw2HPzAb3Z1eawG99fQvrc3BVilV63VGo17hWvD0PNilLLsmp98zGo/1/4x+3Ys1RQNOk9pedD6SijOt1MqatHGhpnm1JEsfrOzy/waz6MhelaWHowyr3rrZthIAdxhtm+1ihz/LVWW6QfF/m2WcTGoSVCD+G5UUMSrOponkj3Pbs5NlRTb+RuIm4luz/j+MsVIw6seBUVrg5Tir6DUmdGvVDNVOEuqcQnCOkdz2cVKbO0sGzyLLViOb4pBVl64BQRV3IflOSz9GkQ01K4st857NRlNWKcG4Lg3SWJUUz3KqsFTcsk88c1tN3kK61J770Jx8gpQJfHpQhsEISlwKGm2HnA0TDKd+3jKaIG24Imor2M9bTCilyBBswJo4qUHDWADiLha8CiqiazS4hnFeLxNJzz4q1aXGo+E+nKaJ+gymLcwTQp2mVDZBjxxfK0W03qKPPrp+yssunzjwjlm2fQr9knvAQ9dA3YAH0JUcXp3U9HHZgDgbYMNzy54zLU8fgEF06K0Zv70C5Z97FxIyXcupuzzxscE6gvNvJEOnF9HFCKfbEMEfTf/NJy0chLlwmh6Lx+xMo+dAweUZRpBodU3LlAubvd5MrQ/MSe7s0+eQQrQ+94NvCGtYfOeoY4GplrHrKmXg5BwcEGVqOAMV5+F+jNtA8bR7LQdMNfEsrM1k/t/ACBWCXYv5jC/Xztre+iSYXLhllv4XEUisEF/F3+4ao/0Z0NCWmwxBdas/LAzQZCjT1RcPw9LOFhUrqtRxwL30hEYR2BKCcsV2ARc0rCKE2HpaXe5Xvvrsdis38O3tNX3pwx02sbEfuAMWipkyJUnqRxNhTAF7A9HyMHtYqxTeSs1b58cbbFBIgBawPeu57ETH67XcSxgMAcENWU5js9iBKJj31YDlmMn8XC/KyyEjMb6XfykUM/yoosLedDgDC4G3eHvD61RcEtPq72CBWOluYxjof8jrM1OYwCBoAXwqXkibv9F6VhL0exBxyEQv69V8hLtPG3vWmujx2dNeF6AjwFO5Pw1JnjwKoTc0rsXH3at7IDrn0Vcc/fwDth8YSPmlrWKbcqkRe7TaNKyCvuRxfyWjIN4tdY21EscB5gIic2ijcDbnuDrpo61dWa4/RCGXK02h76y4AdPlb9njMYxEbCu7MOejKWA5lozkABXOCfYw/RnSrDOFhjp+xD5HfT89AsgKKc7JrPHQNuDwpq9Bz0XeC3fKuO9/ohp3o0TrkIin7ia2GvxvE3k6WOt410tROcxNgPz5QLWYeYYbWRm3wzQX/2kBXsQKtn3g3JOdPdGAZgNDnExgh0139JOIzsDgpSfYVWjKEB4idzAehOhtSfDm3G2aA+wn3b0qjlsmEXfkj9OVQVU3xcrtu8YNw1OJ0DCiFkVNEAE/P6O9sXmuC27+zA03YdDRTtvlVRmbbwNLsgZcAGxvY0ZDNxjMrwnwwFxJ2qns7xhK/M1+cu7nmLquwHWWL6j8CBFLKZg52PVUMB4Uxlr1eVFB29qPPnpTbk75atD280T/XjGwVM8zcd1gekI3hpvchPbjr7PMDxIfaTxPaAvcekAjpDaX9iY2f9qmi/sTDq4QezxqdGR8uLdwb7HEufdAS6T94wmBjz+qsKKxODZn/gZR9zVCm2yzDB1zsZixUFTMZcjuSQUtVa083t4Lv57J2i/Bp6b4+dX2oVMdfQpaMgjH/KeZ3hE+KLs7sE4MQUtToQp7p1S7sV3WG7O8/vlcjl8PB6xAYwu8ZxsX2sbolAb48gIHF3k6JEDwx4wM/5MhBO7P4BViZCVEnM5uLfZj+PkrVCfKxvF+s7KbRVP/ifaExMmopWayp9m69vdGfNV3Q3gL30XLYsiLHzYxDFhwEGToQF6BdWcHRFak/bMjZLppYalIzfxj9+xM174fo9808jXHWAfxCdfKx8dJBDQgSf0zNH3c2CK6slHi/y02axeWLQyTpLN5CUyql8BYUhg2jeOMrewoY5ikhUhlMwRu2+tsrx8gyQtLskPAZ+dCVFoeLzywQRjPkvI6EH5iJV9A5UUx5P9SxH6BGuSHrFoDxynJPHVZJVPLSBfcZZ34CUSt8MOSsA4AoAyQ60T8fqXBmdRW49sM8Sy/FtvmT0eHx32vQ6RowtSLy7X7DbBpXXjFO8xhk4jFYK/RK51gW/QDNg7HTnPLw8zj58twQDZSAjvqBWDyMoLu9zA+UmRLSI2DqnB0EgO79vRP/zNK+NFHPV7yLzWocAfqY9lH2aVk31OS1QzzFx7eMdkBA6dhoUOUeg+Aq9APUPwWa+MKQMTAR+KNiitYq3eef4hNcoiAW9ekSeWG49f0IDYZhRzYKkdaJK4Ssnr+i+moxYF8GMUAPEID+dlxUPmYsJWuDvi5B4ABMEvIibH2IHHqLV3LzHsw30+b8ozvXICH41jl/AlbGw7z8xZW94HBfuKvytSnlfwMpCwrWabdtFW6GxepbfTst7AlvBBFkIwUMKjsxOomZjNPFjtWOIzOdqG4BLMToNz6m2TZulRA+68TlxzAtzpNIGMtRUDcjJKrBDQj1YX0CUt1V7+cDG4zot6YJtWOoa/Kizt6iWVfzGyFRvkC0EmqyiedMsYB+pBumKxelc8tGHFJViCpZgO14IBxYz0FBFZHmrALrgBeRxFVB6xBUlio9FZ+uGCiniPal4RGKwpVAJuJSvLylEg7KJjMTWPJ/fHIXSi8AzDVaYUBalFhRbgAyA+kf5K44GNkG6JbeSeaDm99v3bONf1pDs3wL74hSlWV6A+auJwnH5gkNPFtO6o5mkBB/rrVQuXwNdltHqal389Lf+ULcSwqOOXwbhEfhU2R1lOaBegcyTI0fgIvF9+Bx4+mfTrc+y8M1OxO/qVyLc5MAuSm8GK8PJkMfF55uAPK5QCBvlvxBEbp4XMklgEHIPA/UHZ2QBkt+CZ0xkNZHtZ7+wCytPeSZHe8VibponcrVKSQ1vesGOB/sQLwlCX0fXkcZJ2WzlY/w0BOJnylsttADz4LSrFiLI3RbKmSbngFN0MesRnK6xykmntRzEumRdQhMRJZHmpnFW+o1evsD6K39JYJQc1+NSJmhIH6+LaH6eOKumhH+dSMJbfObW3g41F7ZIOEUktgAUGNfD7nWZD1acnLhYbaErE8Pd5jv6u/aIi8uEl/LbVQceDYMEqs0nYELPTTMDccJB52StHh5Z4BVZnC556eZ4nL1UDexUwk4Q8eng8klA4+ZoB1CNQttNKL2n50Q1NDclGRbIbIwmXOUVCtf60ZrEPUW7QanYMr03AbAf87bmkpEVPgLYQEKiaqMcQ6PVAqOhyf613BFeDBAaMKin1CuQXfwdeJHPdw2Y7moZmGxCh5+UJEJUWubUizMyKsNOfQcODsWJ4VRSoR/DGPLKsYcsFGpBuZtOAfBN5Tr7W4Lw8lfGqAnMV5LZ0/BTQugMvN3F0LWAshZXB11vrC54lymcX4x9L7w4IOEiZEnekWs1+GKDyrSTefeCcEyqDK38EmEhCpGBhYkbWOeg4Cz46/rIC6/s+c5aXz0M1tabngFUkMLAyhEtASTKW7GJSlivNAXH+tbU0p8G/IXX445q7BrzNf8jQgT4QNHoysWSzchuon7UeeMTwyx28zIk0WDQtnlSP6IERXba7ig5dN1oLEpW0QukZvWw52/CIYz7oBN+Oz3Gs8w9O+SVODnX8eg47sdTkyN953e3HDEsWRwFoqViCGEvEH8wuGTKJJ/DdoeHCr1oP4G5pMVVow5gvVuDFehO8ObA6EkY/cFlLIx45SxdoAy5RjCOqKtkCAj3QryajmCDuTYMfGAljHjmQcP1Y/Ic2kIm++XB0E5CCq8OPkdWY290ZsPq0EGBsIiUho3TANoQ0qR4EwL4c888HK6Hdgsta7jEBup3WbHsjn9FuMIRTUYzGpLZkWxvGbYq2H4V9wdBh9kF4r7B4IQ6hHNOEqEQ25OGj+IoMvgRNrdixhkcrEeU1mE3F4TKwrcPtyApsxcsweonwReyBw3zo82Qs96BDyRaDNkCBA9OlZ+QG44evHnd3hW9cc0q3ZBP09l54gaoooS8dYoHWe0TOJKBLwM0xG1jA6YK0bh4WiiV8A2ZUcZKkB2QTwlfN3PAZr84zW7We+HsxkOXbaEH0hBQojYXKFRAD8mNMk9o4sg9zfGUgILfThsoU/avqP8AaKFpeAGeMUBfIGsSWa/hbZM/TlChKAQgMtmHFLyLOo+mBwZAgQO9VvW0M+79NjJYT7L8lC7K1jl/FdYIHEYbc4f4vkG2I3xkagAHDZR5wmVo2ntEn5TxnK2ySYvSPfnpYISlNYGciWgACpDQnlGrxyXZIvaBY2BCSy0PESaYduC97dIY4GwgcfeRvI5urafdAwuiP8ERc2JMW3UOaZKAPnucnNMJE2O2TYtQmqEoUUeLTI6ZU6ae9Q6t6FYYR1imxKwSJOH4drxvSxVbzbHwozdH0/fug5snHBHeNuIiTTSfDYRzYL83Ci2YqA6W5pwmvUDLx053BLzmFfoH9U3qVlP8UWhgmBXslyOiM2JOj7OhH05yIdTjGQc2lWOeC1PPq6gi09myP31PFZMoB7KA+AFcEg5AXhmiADWLaZ3r7wsvc2aoMEc4YtNUGxQS/6pQQFRGTlT+LqhYS2ARzKrGEOyJgWnxwEyMJ0w6o+9vARJGvM5J0GE50Ea0xQgokOUbEuNJkOYWJN/APIpjW4f83jh4HDEuzhpXGCRfshsHc3BI2gRbW03S5iH/LzvpuPmVHH+IRAJJihbTVwtmLHr9wE16UKAaZYPquG/YgE3vVOnYFwOKT1rOUSBhiUpM39ghhBcgna8hbBocHEeaRp5gaMiMw06jBsmYyuXeKjJQWt2nV0XqyUVnPJc2/eYhPitEjYh3kDQ7rYsRK4tYnFFGiOTVBblPDfclY44ssW44VwBzRkN7YAMESuzMxOCkWBr0V4Axcw5Fj+BUI3pJCVYrgD070zaNHs2YzwM12JcQiKw0OkWwClt/gvxmyOLc0OvoAhlnXEJOBUgI9f6FtQC6iWpWrCfYMI7czYivUkwdW3ajXYW0BLPJKa2Sbq+ffck0TB9nBV7cWNcHCEZxAdlsiokLKuHZ1yyGqLdupLlTIoN6QPEcwpyhrUneNbgsbGJJbheqBpIETYWt40bPyFfALS4urAe4zLf/FUqQMVBv9Sjx1miv+7RGL6cJPbhh2gq25EIOhYOUaV2RDfLDikzhpgtu49FIzBhLHRN9cCMGQ189Yokb1yf4ASyuetVpjUIAhFzK1wEDPm4jk34mXSJOkHM48CvfUVPhbM4PNrpb2FaweyqWPkKVuXPgAoB9mvaTURZoQLQOzyxk/skmIYZE5hMnRh5DIE3mKUlmjJEx9dEg9+T0V/JnRxNYRa8+Y90l9AfnEnqhXCbbTpiD3EAzz5G+BspIUBCmfkRo1gKDiQ9n8954Yi5z4GZf/tMkzprEXA1OJyXmiEDIDbJF2xC8M86LJtS0IOOTEvJHHnSkOtPo0e+A7ZfhxYoEYAETEGqA0EXiKjXBGDBsAACAASURBVMW5oQSd6JgJuHhYj3j0/EZixTvBAkVckf8YHi9CZgD1lyD/3AVp3SDrMEe9oQwQl5U4OV78hph21hM7usi2/BqRj9PAjPyR/Vvc23Y2yfDILcBATZGER+hZzTjqkhl8x4LJryzOaJRAbfeBerCywYMpXChXIiYns1FQKAS3JCWaO2YS/DPKbeuIpEzjDsM7vMRaiXxkIgx8ADTGXy+eV8dFgm1IoNBrJMtEDlvvSD7AIb4QFTPUvygVNXv8/cflH+JIYiQHGwKbpGsYfnZxiO+UqDQZDOGy0srsMawLX3uLke4T2NIjh1wD+STea01RxDUsu6bZ0WcRIN9oF8hSV5wWYWkB8FkSwENOsvjhI1f05B/KOUEDiBveTIcHbyiinHChsDNpqxWyO/HGLMMgkyWlhu3ekwsoPHxIbxWGC3Lcpon89dMxQfuQTkKLzISVuxdHW3rmIEFLOdyjJV1l8e17h5p6bZhujp6HgcFdz0s+RJIWOpDlpZmcXPAESQ5Z2JbMWguOXtnzogILjA/HCPGOxSXwPpUDttikdTbJbhfjgiz3xGMpuOK0GYBpZ7TWvI/4Gqj8A0okRd4eHJov49fuAcPkAWZaPCj0zTkWg6BXsXvLqogrY+7EWsiviKiBAMQqSCYCmRWZKba+YItoYQdRoLAbyEslGMRq0Jgmpek+YnwzYASU5J1DMlh2ZwN5ZTGbT0UI6hLK2nCgxbSczLr5SKLfsFZc63GlVBCD7AidSmK/ClFbTOAPYBuJH6znyJPBPbl6yRQA2biUIJw88Ysj5rrhZkSRReCB2pJ5pOX4CcZ7ssAjLe3IyFj4kCAlC/3S6wzYL1jMOBzZxNQosRmmuiLPcyV8SagNY4eR4wYIqCBRn129IBaa4BbmRyrGMk/tnEwc2ASngwo4InYCxtxScm2DpJJggfZCjqkIaOYGHw+q50CfZol5ppARDEp08CARjhMyvmVuQnMbssGo/ZEkklYphgY6WZEWVCcKngKtUy0WOQMNGRE/BHcfFMqboD3an8LSBzyqgd7Tji3Z9PWe4MEdlR7obg4vsqv+LBypbKA+1RykZxdKlhSZhP+Ocst+KYqjZIqR87iUghT0Ukss8YwxiRu5O8RaFI6oOmQjjS/0+GAiH/AmpdYR2cOrpPk5inFiBdk7ehfbmIqtaxvKSjaGdTspE4r7sr3iV0dUNSwnvQtRt9zwttN7I9mch0VqUV8SbkXyUVkAw5FSww3rO8K6I2rH40T+iqbDrxaoBtacEMVZsE3TgkDRIrcCkJXAsqmkfDVIvTwiMcWJA0JYTCm6v4rLt7c2WF7y3skwPzxtQirhJmIejDKAZBAmBpN8BWiC5LfeIzN8IL+LNalbkgzM+6YULtnRLG4E5KiuVkzWgeH+RYun2M+l7vxgSBcTusCwlKgdZB0BQ6RoicjMiB0AWeZZWrFqOEWgAExKECLYQ06YvFnQlDs3kc+4YcScW2qY5UDb4KQLFoUSA3KwMehZTuUk9zsvvmQz77FkhgbCMvQzOYiMhLdkhMkQ1Lji3Nk6g1cpEbW1krePIoar6EnFT9SP1TgFRvqAxAgNwZP311xPMhCPoo9Wk4FB8nOOs4AIr2cLw65FqlmRHBA2b7Rk2VfBYO315HxzbIG4hCAz4Vg+FRC6EmBHdNo7y/4XqDFa7ADNmlBhQBHxPXjzD0TcdiDqifyUT1FEomyI/DXHxjEUdEKthQzVSVLrmrBrjpGzrZMobCWlYiRzAv1Rd7MHSFkUJppkQAeHQUccJEFNxchX1CMwB74dbS2yxoLYAD3GVrHGxKAuMVam6bns6WNaETde81eALd7j/uBDAQrTyqTSLADrAkdJVKynwBgiRS3lNpHon6VCXcRxEMTx8Zzfmw6cFSEjTXsah7QvCCGKNOA6Iv9GgcGbBQYhjwF9sHJAqwtKHkE+5oeIz2Pi5jEmlf9GQcaUnRrJAczE+x6AyJDHHzkcQ4kN5VnPD1MNCWn8iMJzWALmOy56WNmY1Q5iPlpC2C9ERwuKT+H6yeqD04Fy0+G37B3zjc4wh4VkIVVr1LgZGjGisadcCEbZ8HHgmi0REEWOov68v8N16lZV6HBk9j7RDBIqsZQR+ckH3lah588KCzJYmaGqojBqZOt+jqEA+CMKxZ15H9UGfJVHcVhTuItsME0HXO9A/on8RTYtxDwrVpMcAwEDTlCnZMFspnMvmQ91GFS9wHXpJhKft3ZomrggrHvaW5IHMsJ3hPTsu8NzVhS1OTnC87Bv+NvZMvZFrwbwNyayMQwCEAefiWgXVSZGxsD9IrIa0oNLQxIsEcvWUlRry6x7mLLTDyv14Rj6ECyDSUPepbNYoBlH4UWRz1D0WAfDD6S6Qe5Aty0N8tHFEotincVIAdcHoRsOXFUph3uODh/FOEBw9dkxKDtw9pPXZ5BKBLYpR4k0BI+r0KIoFyqobTJYQjNyvlmEOcG2U7uShw0u2EmCH6CF6QWLJq+KKZjZcbCKcxA3Sj20HnQ1LOSSUkG4u4aDJESiqQ+0+ydHbDMSOSMnW2CiKGC793lRcEuF5ns81Weje8v2GGGMmNuW4MRwyikBEFwwjv/NUAYI3qC3ieHuJX0xmrMVq5WRtMoDLclJc7SHAD2RX1P25ALbUbS0JqTCzoQawPhRYHNL71m/b3R2tnL+EQvLptOzNuRx0SVnaaUwAyOwlCAz4dPeSWwU2ILkDR8O+l+qFTB6jgDH90VEmo+j4hTp2xL5nDFvKUJwH3G9aPWJl7YEwwD3kTm5cNHXS5k1CrnUsQHqku5DS3J4mO8wGBVxJuxB4UESJtwcZsjeBCu2jKJQe4OBF1oS0F52QaoeVGeEAeXM4Pxz8izOlF280CnbFjNAORaarrFQHjYMMdTRSUyOHM89A4bm9eBWKaeZsCiRhP50v1Bcg7JDFPBgjMCxNhJccnpJM94QQsgD7NRFAXSRC7mGnkLf7oheL+wi6MIC9Vo1C8bpILmfHIOdyDx6YHyPBxDIUScPlAtqZ7QlT+rTOXNSqSUJvaWDUjuO4lEqQopAKUTOEhVF4qjf9AQxcEpicmEfCfDiRxz9g2gLiwULMMfoel64+peS5wfE84XDDwBI2KzvMby60OSWnqixwcKwHlkYQl375Jld7FmOAVxyiKTUcbxEiMVIcZyyz6C7AXDR3Q2I8jmSF00ZRsJCHCPqvMBo4G3cmZQ1EmgwsKEnhxq/JhzLcdUDcFqnSVHAjlp4DjsK5OFrWgdAfoR2PQPMl2YBDWvRIGut5kodxelhXD92MpF1LKeJqFqO4vob1JkMo1G9EkJaK0r0luwy494XDoEDuve+OBsKLHD0w+B8ULAj9g6QTNxXegclHDNO8oPs0rcM7IY0z6PK0pUPjFBGmxBT2dol4OdBilIzG+bBppezEhQoJMTcOobZy5sZCkVCSu9DrIAxHaxWRbm3RBz4u28TbeCf+8HS6lcErkjWupiUjZMFYPJHdqtbO3s/LlLrEBgZ+GTPr0vkuQkRTTa9HLfCABvL9Yr0U0qn5TO0D2i0FGMiDDaoLePkiCste849GII5WwvueRMD+Sus8rSc5T6zc8h5PgmQAr4gxb5J3tf9LaQ3Duhwku2zlCGg98H2zqsQHuTYMQcXpiCzEtA2o2wCsAOYaTQTuMggNDZDFADzx08APcDiV/oUWnOqGyks/Ihx2xSzO81UjCSBAkehO1gc8i6W5v2Z105qBT1nuDdGEtUPfgZ5WJHn+C46MWzdah/UJ2I1wzE09plwpkgwbPmVC+8AqYEmrmKKWoGGoaQ16p81hczg/+RxHUnNomvjJUhHMC1UuYmBvb/rkFpLrWfLcB1XgRgapsHB8AN+dysYAoSV9CNlVygug3ifH6wI095j3n6ybIjsLuQ9ghdUYyk3hQRxMQ+ccUdOXmPJQkSWEBx0T4EhjuiSVXnEROFNCt/L14YZvWbWWUpJVStV6Lit7IBjwYHgJLBIrGHXiBsiPZwoDcOvASjruEDlRkAUle/AivBBGRjQ/Z62Z6q3SjlOskMkwBmcghIZaza7DZfn1uzLbgUgtC/k74zUj7dSVqDE+qNaZNcV9I+0v9iGvGMaU30YqbMQTtjR0b1FRIlp9PkROQD5sKWZIcbAsh1UkHZi3p6LTluURk7qgeAbLm5h8vEgQkte4+SaX56gM9WSToHFJ8lAd5kUKxb0kb5CDcPRoY1UwHJ8n7eyRLcMte6Kz5pgEVkveYkTpSzVEqNqqEM57ShwksbIp0HvuEysj0AbG4wiM/kxabarJyeslZ6ExXzi/WEuwWbwi4lTQMjoiWvKUPC2SJEA1n9zbLqxIdWIkSiCcWtPqrN2hK/BfYowgNdZwk43iyppz0iGsf2BHW/6ipxAsHeciVaa/2Hy8S8XTysaQoT7qRavD11SgAkZ924twwD0sng7kOiTLLkcB0AITAgBRJnjcCtPldV4HpFmAWTflhRwKoj9uMKBQq/kj2UGa3pTzkF0JDvUk2st3g+HlBtm34ujSAbH+vFLwuJPp5XCCQqwMuQbYBELSTJW2JDXsMA6GVJFFN+XWGnESgcQLrqOS9SMBfkGtOsDV8ngLDa47JRMt47QGK71imI4M/p/ppFVj5a9OEYxKHULSqtSma1ne1v80OqjnzP1wLPsW71h2oZP8yg+sIOBQoJvXMlGlguLxvCDK8eVebBltImlJXuzMsFbJZ3I+l6q2BwC/wMlQXOKtOUa5XNrI04McNw8ItMnRqzlKsRZ/+qw0HaE/oVFOKVjIzmFYaOnueWfqByJFgBDsxiLxrADcvXJ8P5gdJRzQLT4x1AeS0XKHcH2E3WbunrH8YUraghcEhB5mdGNvwpnDETcX1b/4zWSVyPVbKmTpQZVT8uJhxrYBGP1Dv10xhAJRdtxGwgsgVBIQlxRuA71ElrAmBNLSuSjoqPiKR0y7WglS1I8b5y29fj/hk8n7BwpVFm7jnkwkP/+Ooq803IiBHmVE59WlP9WWHG2xPx4SEMz6sE1d+KM0rdQuD/jciyM1TWs5jHwitsNODacSMUzTDWRp4k69Ihqyy4EUdpTSQM4KrQJkZgEz1mRd1WoeRIHPQwghydyk6KeLPi8WM5Ji4+VtFGssbfKwFGcaV8Q4GMwYAXaBw3Ym6ao9MLzEoKSmtr4wPIgwG+5YCSWohOgOHPsOgMEXfBHOOsRapzxw2PzjnwO6CHRLpwk0LLmZzkOhmVNXMVLZTDU+ATLqpzkRgUectMmEpIFhSPQ+b9J0n7gVdrO11RjcSObwQFO1OoYFc8xnExbrInZAfngLMDZpYzmlqz18X03sswIkAOdLWBikH5H+EjKrKE216rnAA+fxCFFRDKkuFUspnSkzoeAyo1zFqlkWDCDu0DYBbuZGWFpClxcKS6LhjnH0lXWOBSquHjROOw7d1QXc3rfkCCfc6u01MVykqn0EiRvuHEL7o9qZT4CehBwUjQXy/hxWVFnXWZsFPDTCzfl0Sl074L7B3BtHUpoaRaP2F8Y7y7x9tQbu0knWm4yCw85nmDsR405a0xo0jlKmQSWY7AFvsrhYiVV71SRx8E14m/86xWrU1Py1UmMUWfSp0FXowpBgbCU9KRMz5ES/gVbKxWJ/GK3mTeq+LlZTqWwiu5i0nA6VGjZdvZhXAL23IXzQqWeEos8W+AGqXjDWDlNBAEnsRXmFTTHmYlocoqpTDtmgUUdylV4XONmkeHOFO5caqr43bAEnMlG8E5E4uV5qgVacZYdBJhk6PNm5w14zOTBGiER03UXZhPJWCC4ZHyKhfI0o4e0GK756CTqSg6UgtXG+VyotKSlExE4S1bMEdnkE4f93yx5t4D8CimlAg6j3bnxaQrYOMxP3CydVSj++qy5XGokdgieKq/1jTErejGMU1Gdc+53FCkF3cGGCU9wozY6e6lcQsSJx2LROacKBD68sjaOi3vQHtxjqRNXcZIfNaKPjLRgzogJ01NoySTqYLkgbx961byOxRiqgmH7uHpD9BAY2Vh61smdRstGYqZUsY9LnUsh8gVhcsfbQ0u1DVh7xl3AbwOn3CI+XYlMg0eNmwM2OqXCZtyCPcf4qIxvhXQjliuko8B6/i7CTAPct3C2XnMxP7iAjmMgEj/v8bgW/pTh/WrkEqQBDykuJUR4x4YVtocr26IQtWZoS3y75npZEEVKUhAck3JbrpfFUEXONSBA8d6RXQqZ0eqHvoen2IQeuzvNLsFSqkeWgdvbkHlJFVbXaV5iJq6T8wtohtHxogkajjvpV3glJ+XDkYNY1GZLTVTwazqSm94jux4tJ51AGXGNH33o+NrMnYcz4WoQvGyAfmxYTmADOXB51nJyIgfjawfqo9UBssBF3zrukYDZPPw0TpBCEGDtCADmHX3lgs/gwn4SVDgx7OGsY85HiRzxYi3qiU2/InzBpW0gTD9g/U0465QPTqjHcDmthqcyjOXoxDlcowPMRhuNG/7xYFgQUGVxEWQstm3gAs+d4Q1UPMsm5hPTZ3JbdgxyCjrZKjizo8D/ncveVnxCuuPOwIvQJufjlnLrQnblxWGFWXB1MeI1Wmg8LRyqSTS31VxrSUvQFZVoyCjeuSBIw4aLy+LkfEAh3uDCyWEbimJ0VABcxRSVYk9DaLhZihaHcoMvux/uQUhZd77J0ZWzozTp1oRiGDwHyCcIsLOOluPb7OBg5ouL87SEHqJINp+4Fs/pyq+aUwdEnaIK2JWJMa5oyH1IDQNUPvnAnZFOcu4on59mn48h3OYJGtKjKAOaQYBA5b4km0Q9BSbRBhAPpXhoC7cDURhLfahy3zLSvHkO2mFR3htXu+E6AmTmGr0Yex90FnuAVByXPZJ6LjjusuOywd6yE3j/siVhuObqamJqGgdqEG3MkpyrRqiPXIxUn6WqFKWUY07o5XJdlZxSkzIF1J24KTtNrJWGAgIMiuGxIPJRUOPiJGJi/YZicDVnm7kKGNiYOzUkP6CeMER+j0ZulO8sBfH7UFiC1FOoYLbsHJcfYbEGAyUMLXS09l6SROAOIJNghhgXboye0aucSoHoCRWVU76xkiko9ilmlTfpqPnyAsbmy+lc/fvx2rRB0H/O7ZWwYoAKJVPQmJq64YMkx5psX2dD2Ly2TH2DV3NTGqY3SAa2B+JUC9mRDA/e4TqWEpKIyVt8cFL9gOpnyQWfa4oGLbmqDRsqEst+fnVGPeHoYmqzc+G3or+KfwU2YVnFc5UxX4aFvguH3+5SqDhiWPnBqmwlZ0KpswNCYClPFaRA3bUqDkU8DOX80DvJGw4b8rm/1nOlTk73yqSfwZ1Zfp8aoz+p33NVZAkwvQ1rT65L7EPCHctqqbpu7WMGqVi4/e4mekwaoSHdyRkWrNHAKrojn0fvpVx+tqMGZFcQ9sTT6b+UT9opaapSUELlbD5pRrjrJgxUhPati4pL9UrHvYyQerZWCMJCrM7xcUCMkE9BCNZvaxako1GhdQoZHfCh/ZjPTpGjGCOimldNUnh9yCuTzMgvOJBeEmiIDJf/5N6zY2gEfvIxS6/jw8KoYPjIJpbDSvMOQCbE5HQoChdxQcd5M7TenIHthfHRPaFPjxyvGbGuZskVG69Rg5HPuR648Ju+jVR/xifqxu/aAJ+qWA70wzSp8TQgL9cthXrOHwFBcp8aAAzpHMaHolI+xR4l2WwZMZXHUPi/M8xuFadv0H9Elj6Fuuycj2T1LmxFJpVfB86j89nk3XdX3pwSr0Njd26vmEfsqOPVE6LTwbGV41m9jqXJR08nDXrmc4c9rbCu8CiH6rD9wEKKdUbPZhjPYOiUi4kpusWtk9faBw0CAo/+1exEnUh6iubOou6bxb/Ou6konoGh8xF30MXiJ+7YGBp+0N0EvFPosysstNmZcGChYY9w6yU0DduDyhtLgBCrYY4fpxOK4mFHqbBakUjt7jvMy4fSwBlFQJBrzt/ervPRAV4HFL3BQMh9OcvKykfSuFFZOZwwy5DxUaFirkscetYqlI5+yPagGqu4hQ3ZQXeZolupnNit6HKW41xRGx0MCcmlMSVdeHOY/9JtbXv2yhdWWjQcMP+AbNLYOGJQc5mafFDGgjQrIjf/rhXJauDSfayyI1A5yBk7KiJeUgwbp3nmGNSRDvalfLtLh1u7YD9tTe07cu1+4dKYrJpzjXAnLR8RvpE7gFEGTyx0Q/GlZ+37ARsfXFixSqixdIY7vMhp00FKHAppY4ZZefrdkUuT6VC3gX/ceuL5B37wypJH4D+P3Hb207HzVo7zyk6ddayIx/G4Lsvqw4n4LpRGFIT92Yh6DjCWjGwX6AYj9sEcE7U6UFKa2EjwfIhC2QlioIb7N3DKaUPArCKKV1RNWPKplu/H0QSBZK7LGqkOwH7Dmlq3ZpjY5WAcVac67HCA1EteoORjbkw11i1TkXnKTQioXE1q42Dx0RzjEe2SAy4zKtzEb+YyyIF054NQ/OjehWU/X3tj3/UVPEVWOt+3xvKVTPlkAajoiJtTYaMm6UlR8qkzPs+DZgHD6QFhovOMbVtwFwCL0XxBPXElD8Xj+TDuTuM/GeWK1gZrDjP3GVx4N9ZgNapXX6CV6CUFrLiJJMbJpSnCA8twSLNmk28L+w2QJuWdISWFxxC4saMl5xm76lOoSzzHlaZZXOTsJef+72TgD3QTREX+8VZ/htVexsV+uPUlbbR1DHwqHQ5umejZTw3oeiyntScP/4GHkNA0thJdpk1gd544Zk3HqLYcAzuR6yzZZ8OQjLs/0fYSB+UUVM61fhcT/2GcTPtc+CxN86sxw5ZuXVg0Xlqc9SYUby7uaDi5PJKpX864xR0pC3Rr6X0IbqhrXMyVfUfL2C2zzDqVla6DxOxHYylMStChp66hpcdyS/WFl/Jc6+ePG4t3As0fAiDARMVcT1uD5tPUwW+NEsCaFd2AEAAJZ6CwOJvCTdgVhMC7eF6YaVQcIYqwYg6BKNGtR3q3kx5EM3KWduREYhb+b9xtj9wZm+lOniMwJyOzB4Bd9lIOOgr9tjBoxV7iYhCvkIIprIZASxFcBreGWOikuSsUaB+pU6TH7KjtbCq1yIzP7jSvB25ZaX5ISnxHfaSbKRhRGrl3CeN+UpO9xVCttFJCpM+uJMkvzoMcetrsQoqxqL/GkvwCzw1e+LhrzzclHehcHOwI8T+ovx2qDXzUCbs5Hc13OPn9KIJ+p7Eewg0HqzhUvQBaAzN0kneH7jC0CzEi2rUPhWGhPWIwWIArOM4HEoFaaD8nTjxwz9lUmm0O2J13M+czcg/Smb98s2udvF4a2k8t4OnoIgljrqaGebANSuLhK1xxjReZnai6mbW3dK3sJDs5iMtz5FxdxlUioU2flFsUFMCw9EEqDD7+cIfXFyPvh65/5quz6eIDClRxu4sNBgkF8Aw2tAFA34iv5cafWE9g5xvDNURca/XmOBUfAj8PShBlIsSl5u4XlL3q6KDJilrm1j/R+F+Mg7UiMvkAQNlQ7KfA1lMUAEw76igXo2xR90h6L+2Sw3DXIbi9xZOFpoP5FksLDcUAO66m2mpmnRse0C4p8rtgcf8FnPnJOAOhLANHjfcT8GGy+b080y1nOx/TiV3s34TWmXsTk2EgnFjQPJYEPKXplo/Imdo6kOc0HKvcGDJbe8NTBDNn75oqfTCL/bv3Ma+U1x3NOxu1Dp2Mr/NgPWpqs8LNp84gyhFXElDTVOS3IyaJMJBF/TfJd9FejxyopQtI3rgX2IPutliFLhFD5Fx1QbgLhtF9cpH4L43euLgIP4aTQrvRyDWToJBQUlm9PqZeoyghbqTTZ1gXU+7ZFzOMGA3dSpVychqVPF1k0FX5qa+1lJhV3vK9z9VJxebLaOa3Y73p5nKvBz5fmrhuBu3k9qSWurhySmNx90pa/ME8xNe96XAwBIsLtnwvMS0Cno7hLj7h7rsZdSblxOtWy1GAFSzfr9zN9sNYlGY+Xd+FYy6NZ+exHFOgbngRozW8CyhQ3005xMqFIwlgQFHpgEFmLISuJSn5QvsX4xJz9Lg14fjFGE+tWP/eULq5vUZTJPiZGyftiilVEfobn3wsWBOpFwkYfeiu0XHceDFwwv1pucHshh46myYxd9IGIENSEAKgxH4Vxf92LN4JS3qz7rE54L07SkDCwC0s5fJtrDPhAiNA/+z/AonoJQ4yI/grnsImb2EdXJ0jFuzTN2UPo2/0MLpXVORNhQs+9r/DQDLWldHWOzOf+1I25GzwrlRjQilu5DXf/VK5iDtqUIM/trrITRhqvDMonl2x+gF3YQRJ5RjMwXM6ZZbVIMrS1HxZe2nLW/zOTdI8Np0xtuz7t7dj4MIDeFe6KdJZfo7q7fahfcyX9K1Hy0F0BGlgntVYnDAtRkHljvs45A2gTlJisD3CezczNcN2YUazVnsBOe1njep/aRR38Fbep3+zCu/tEeZ0Fhs/8o2FGewJ2yoCQQ57joPRU3xc5oxpxvOK3kOXc2HCmBeEVBVRup9CBHgdp0hAOd3R8/dG2ipjmg9sdwF6Rd0QNACVI3ceOSuJd7yUknsLYQGQorhmT3V71k3N6R5eSKY6YtGOtXXhAqUoTKSbf7wR+VfGoujmwNzv552uuiTuarEjZ3JYWY0WiiwYpdtV6EuyeNCRYlCaFUk6ny9m4+ClVh69G1nn3SDssuhc7PjmisU9+eyGhp+Nyzh0dfECkzZ9NTiTPK+vP0Z4swOrUWqiHsV0+u/CTYGb2a5EtucT0TGd8CJ0hJSuBxubkRq1oXfDufbKxNw4fBfbcLVLqvQvBNV+NrB5O6ifcOMQNdQHj0mPvL8gW/ALx/tBMiI8fT5Q6O3DiPRY7laXh4klFEPeDVGYUnkKFpNVxkeiOfFmvz8mPuvm86HctnWQ4Q3grsjbljcHrz/TclHYCnONaowCq0gfAFAsHuOIiGj6uY+DwSCvgFTmClQznpgpBkOZHwAABwtJREFUKlilUpBKAVr01x3Ez8b60PexfQmezBb9AOvqpxuydzp24dIk2AaHV2kt5Vijkwnopu3B6OFljyklhHJ5exTanQy+LHqF93fHU8+d1njV/vod9j+MXeXm86R5vQ92Q3cAGNUGscC7h5mFlofGSYeNggKbw9vK8ek3SZTNKMMfKuTShtotGe5BS0XCWA0R7kecVXq6uGPZP769DPjzkV3r+viitfI3pZ06FLuQebq0GHkmhHOuLBDPOu6EQo1Ki0/2RtPhtryjBlaoU7ObRryq+D6i0sphORsu60jvfrq74uClG8cfjMWxMTYKl3XCqEaHlxsQUssaYG7NBm5dAhhoQgV0pKbOzqAArAOpgdlszpq0qxw6BHPl2xycYIkazfIryH+4BrU2390I+UtjVYLqce557246em+adkdXpBY2ts2VWQLUSgCiWH1hgb+HRb651KCK7P2QX/S9jIn46doQiqmA6hKbPTuM8LOVU0HpPXnWm//eADSrq7bYTTfMns6ASMKN1mvAXsGFyeLJClEdjW1TjHNrTZoHtwF8XTwrBYgv3E+HkZTY4xVvYr00rLwXdrma+29BhudIx6R6B/l6BQ5ruHtn9TBehzq7rAKlNOf2v4OL+H6bMWYJID92QW1OlN2m4UB4CV66hr1Ll2EtIq+k0ms16K+v4vy1cX25OR3HyRpnRlGV4PgaXdItftnh1uA972QBLoOOOOJDaV4wWMNtiLH0MybyAwpboxD4aYEXNbCen266wktqaUfS3e/ESdJLPcyrJ/F7iiicb3I12OIK+zxnaAH8qp1RdP1v1gJkiQWI1pRQRHAxRIctMQ74ClRZkfd3RKTPC6Na7/ECl6B8giFe1nX284zWx5F1yfzl+nCg5K/XOF1eO5BYKT4EgbXmwVtyw9tb5Y6e04DqKUKRxN74dGDfPMh1aIEFo6m5Mzxva7EX3Ri0DF6KBgIxtLX5SVT/07FQze09Wr5cnxpg3+EduVaySFvwx2480RMyecu4d9WZeMgy2p7FwCe4Xcl8cNYM4zj0cNgOAHVgNQSYHOpOefeWpZu+Pre/wznfKCv0BDQggUknmCBr1IpcOqLu8Bq30G5jo2Ju2xw6rLJBFh17mIPZcKqR29g3gEu8+eRq9n9g5NcG3N5K+D+lauYA5tIesz/o4QImBf0XwqOgnrD+bTpjt8d+7KT6GWSA/Lanib3JWen+1FR9Nk7bIUmGt5CjycETfjLmodN4T2SH7j04wN6oM71xP+KdhqbCM2DgKGYHxA4Klb2k+/V0DUNW3Dq60+63nfMvx/razZPo/OLE3Az44zKVBS03q43c4H0zvD8LvNITrFLNCfUYpBHdGKttU23R8J3G6eLIojMOMaf6A5z52UiLWzN/uR+UxsEaHYnjmNfaoHHlc3XSGwAXE/A76KSGzVoUBTdAb+VJOYKM6L5J10XpEI6Cv/Ab6PKrkZXVufTmfr6eXlTvkpr9bgqR3VOlta336w2t9wodQETt20Y7EEEVSC2tNANTcsffbEH3FGF5Pkwdaw2dq/4gJPXj2NR9cfqoAi7+pYh1CdxhTf0UPGrF7zYYlHbmeV/zgS7WINddLnxZoJkSjwx0Juiy5+Xfl2b+m2Hxn46zeTrQu5Jurp08+ILbYKi4axJ1LgIJqze8qJQ7TPhjOuTLdHdmswVG2Om4u11egrEbNbd/jJI/GfmpaEcvt23nxy5JEOYESQN7gH03PblU08XwaVEGvx0kfcBWmvs5wG96CdzOZrt7WWjAtcfRFf3wye0SfzLSYzkk2iYA2Ihzape063x1ChderXr0Z0ClgApvpsvUdjdgLSsia0tEMMkpv8ch9DBc3/HIYQCvYj7+fYTzk9GDvn8gLyz6N97Vze35xWn/iEDTozpkVX8he5TeLN4NyNEGwBhUZnVwngNAwDbu3RGI1RavvYq/vOTzt8fa+PLwDYoAJx09jui8e36iq0cjoR40UEN92dDJhWcIxd6fC5AfS0J04Gf+8zyffq8FwMY6N76/E/6BV//ScFqVZMKWfntjg0tzMiFhuOorSxwGxP/TFuu7savvwOp14x7tZurWcWxvt1sZ2WmNJ/UzWmvjsPZymzpoZpDrOOKWUeqH8zT/9Fjt9iu6OvT4MOAPDOADv9vtAdxaa0OAMJIWYoj0lMwIpACcADYUaDMiUfymO/z4df8w8RFe954kOro/btfdD2y6G+IQHwxMYm9tXTWxDkFmG9+KHZvwfMCbo2I0Wa47/ltm6mVcjwWsfvoJEs93x1vnYekJkk3hTaQXQ3+8xLjGz6KcRdU1wzCM1fbyW/nDf2qk4CvR0Pfb5ZTuG4wJOWuJjWiA+6i1scNj+4dhj39jrNpqbLq6n+5VBGu2Ky7Ha9tuabSwa7Bp/1Ui/9eO/wcNXpE0vyUO4QAAAABJRU5ErkJggg=="/>
          <p:cNvSpPr>
            <a:spLocks noChangeAspect="1" noChangeArrowheads="1"/>
          </p:cNvSpPr>
          <p:nvPr/>
        </p:nvSpPr>
        <p:spPr bwMode="auto">
          <a:xfrm>
            <a:off x="207379" y="-144463"/>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2" descr="http://nbviewer.ipython.org/github/ClickSecurity/data_hacking/blob/master/browser_fingerprinting/images/fingerprint.jpg"/>
          <p:cNvPicPr>
            <a:picLocks noChangeAspect="1" noChangeArrowheads="1"/>
          </p:cNvPicPr>
          <p:nvPr/>
        </p:nvPicPr>
        <p:blipFill>
          <a:blip r:embed="rId7" cstate="print"/>
          <a:srcRect/>
          <a:stretch>
            <a:fillRect/>
          </a:stretch>
        </p:blipFill>
        <p:spPr bwMode="auto">
          <a:xfrm rot="1059203">
            <a:off x="6149584" y="4253840"/>
            <a:ext cx="1523603" cy="1455538"/>
          </a:xfrm>
          <a:prstGeom prst="rect">
            <a:avLst/>
          </a:prstGeom>
          <a:ln>
            <a:noFill/>
          </a:ln>
          <a:effectLst>
            <a:softEdge rad="112500"/>
          </a:effectLst>
        </p:spPr>
      </p:pic>
      <p:sp>
        <p:nvSpPr>
          <p:cNvPr id="17" name="TextBox 16"/>
          <p:cNvSpPr txBox="1"/>
          <p:nvPr/>
        </p:nvSpPr>
        <p:spPr>
          <a:xfrm>
            <a:off x="8633751" y="4495801"/>
            <a:ext cx="2234618" cy="1323439"/>
          </a:xfrm>
          <a:prstGeom prst="rect">
            <a:avLst/>
          </a:prstGeom>
          <a:noFill/>
        </p:spPr>
        <p:txBody>
          <a:bodyPr wrap="square" rtlCol="0">
            <a:spAutoFit/>
          </a:bodyPr>
          <a:lstStyle/>
          <a:p>
            <a:r>
              <a:rPr lang="en-US" sz="8000" dirty="0"/>
              <a:t>J.K</a:t>
            </a:r>
          </a:p>
        </p:txBody>
      </p:sp>
      <p:sp>
        <p:nvSpPr>
          <p:cNvPr id="3" name="TextBox 2">
            <a:extLst>
              <a:ext uri="{FF2B5EF4-FFF2-40B4-BE49-F238E27FC236}">
                <a16:creationId xmlns:a16="http://schemas.microsoft.com/office/drawing/2014/main" id="{D8177859-606F-EDE4-353C-0A172C47DE3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CA4C80D8-1FFE-A59C-BA74-852280A0E7A8}"/>
              </a:ext>
            </a:extLst>
          </p:cNvPr>
          <p:cNvPicPr>
            <a:picLocks noChangeAspect="1" noChangeArrowheads="1"/>
          </p:cNvPicPr>
          <p:nvPr/>
        </p:nvPicPr>
        <p:blipFill>
          <a:blip r:embed="rId8" cstate="print"/>
          <a:srcRect/>
          <a:stretch>
            <a:fillRect/>
          </a:stretch>
        </p:blipFill>
        <p:spPr bwMode="auto">
          <a:xfrm>
            <a:off x="10148093" y="6232529"/>
            <a:ext cx="1889919" cy="488942"/>
          </a:xfrm>
          <a:prstGeom prst="rect">
            <a:avLst/>
          </a:prstGeom>
          <a:noFill/>
        </p:spPr>
      </p:pic>
      <p:sp>
        <p:nvSpPr>
          <p:cNvPr id="18" name="Wave 17"/>
          <p:cNvSpPr/>
          <p:nvPr/>
        </p:nvSpPr>
        <p:spPr>
          <a:xfrm>
            <a:off x="3351927" y="3733800"/>
            <a:ext cx="7922736" cy="2590800"/>
          </a:xfrm>
          <a:prstGeom prst="wave">
            <a:avLst>
              <a:gd name="adj1" fmla="val 15301"/>
              <a:gd name="adj2" fmla="val -370"/>
            </a:avLst>
          </a:prstGeom>
          <a:gradFill flip="none" rotWithShape="1">
            <a:gsLst>
              <a:gs pos="0">
                <a:schemeClr val="tx1">
                  <a:lumMod val="20000"/>
                  <a:lumOff val="80000"/>
                  <a:shade val="30000"/>
                  <a:satMod val="115000"/>
                </a:schemeClr>
              </a:gs>
              <a:gs pos="50000">
                <a:schemeClr val="tx1">
                  <a:lumMod val="20000"/>
                  <a:lumOff val="80000"/>
                  <a:shade val="67500"/>
                  <a:satMod val="115000"/>
                </a:schemeClr>
              </a:gs>
              <a:gs pos="100000">
                <a:schemeClr val="tx1">
                  <a:lumMod val="20000"/>
                  <a:lumOff val="80000"/>
                  <a:shade val="100000"/>
                  <a:satMod val="115000"/>
                </a:schemeClr>
              </a:gs>
            </a:gsLst>
            <a:lin ang="2700000" scaled="1"/>
            <a:tileRect/>
          </a:gra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8370"/>
                                        </p:tgtEl>
                                        <p:attrNameLst>
                                          <p:attrName>style.visibility</p:attrName>
                                        </p:attrNameLst>
                                      </p:cBhvr>
                                      <p:to>
                                        <p:strVal val="visible"/>
                                      </p:to>
                                    </p:set>
                                    <p:anim calcmode="lin" valueType="num">
                                      <p:cBhvr>
                                        <p:cTn id="12" dur="500" fill="hold"/>
                                        <p:tgtEl>
                                          <p:spTgt spid="58370"/>
                                        </p:tgtEl>
                                        <p:attrNameLst>
                                          <p:attrName>ppt_w</p:attrName>
                                        </p:attrNameLst>
                                      </p:cBhvr>
                                      <p:tavLst>
                                        <p:tav tm="0">
                                          <p:val>
                                            <p:fltVal val="0"/>
                                          </p:val>
                                        </p:tav>
                                        <p:tav tm="100000">
                                          <p:val>
                                            <p:strVal val="#ppt_w"/>
                                          </p:val>
                                        </p:tav>
                                      </p:tavLst>
                                    </p:anim>
                                    <p:anim calcmode="lin" valueType="num">
                                      <p:cBhvr>
                                        <p:cTn id="13" dur="500" fill="hold"/>
                                        <p:tgtEl>
                                          <p:spTgt spid="58370"/>
                                        </p:tgtEl>
                                        <p:attrNameLst>
                                          <p:attrName>ppt_h</p:attrName>
                                        </p:attrNameLst>
                                      </p:cBhvr>
                                      <p:tavLst>
                                        <p:tav tm="0">
                                          <p:val>
                                            <p:fltVal val="0"/>
                                          </p:val>
                                        </p:tav>
                                        <p:tav tm="100000">
                                          <p:val>
                                            <p:strVal val="#ppt_h"/>
                                          </p:val>
                                        </p:tav>
                                      </p:tavLst>
                                    </p:anim>
                                    <p:animEffect transition="in" filter="fade">
                                      <p:cBhvr>
                                        <p:cTn id="14" dur="500"/>
                                        <p:tgtEl>
                                          <p:spTgt spid="5837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53" presetClass="entr" presetSubtype="0" fill="hold" nodeType="withEffect">
                                  <p:stCondLst>
                                    <p:cond delay="0"/>
                                  </p:stCondLst>
                                  <p:childTnLst>
                                    <p:set>
                                      <p:cBhvr>
                                        <p:cTn id="30" dur="1" fill="hold">
                                          <p:stCondLst>
                                            <p:cond delay="0"/>
                                          </p:stCondLst>
                                        </p:cTn>
                                        <p:tgtEl>
                                          <p:spTgt spid="25602"/>
                                        </p:tgtEl>
                                        <p:attrNameLst>
                                          <p:attrName>style.visibility</p:attrName>
                                        </p:attrNameLst>
                                      </p:cBhvr>
                                      <p:to>
                                        <p:strVal val="visible"/>
                                      </p:to>
                                    </p:set>
                                    <p:anim calcmode="lin" valueType="num">
                                      <p:cBhvr>
                                        <p:cTn id="31" dur="500" fill="hold"/>
                                        <p:tgtEl>
                                          <p:spTgt spid="25602"/>
                                        </p:tgtEl>
                                        <p:attrNameLst>
                                          <p:attrName>ppt_w</p:attrName>
                                        </p:attrNameLst>
                                      </p:cBhvr>
                                      <p:tavLst>
                                        <p:tav tm="0">
                                          <p:val>
                                            <p:fltVal val="0"/>
                                          </p:val>
                                        </p:tav>
                                        <p:tav tm="100000">
                                          <p:val>
                                            <p:strVal val="#ppt_w"/>
                                          </p:val>
                                        </p:tav>
                                      </p:tavLst>
                                    </p:anim>
                                    <p:anim calcmode="lin" valueType="num">
                                      <p:cBhvr>
                                        <p:cTn id="32" dur="500" fill="hold"/>
                                        <p:tgtEl>
                                          <p:spTgt spid="25602"/>
                                        </p:tgtEl>
                                        <p:attrNameLst>
                                          <p:attrName>ppt_h</p:attrName>
                                        </p:attrNameLst>
                                      </p:cBhvr>
                                      <p:tavLst>
                                        <p:tav tm="0">
                                          <p:val>
                                            <p:fltVal val="0"/>
                                          </p:val>
                                        </p:tav>
                                        <p:tav tm="100000">
                                          <p:val>
                                            <p:strVal val="#ppt_h"/>
                                          </p:val>
                                        </p:tav>
                                      </p:tavLst>
                                    </p:anim>
                                    <p:animEffect transition="in" filter="fade">
                                      <p:cBhvr>
                                        <p:cTn id="33" dur="500"/>
                                        <p:tgtEl>
                                          <p:spTgt spid="25602"/>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53" presetClass="entr" presetSubtype="0" fill="hold" nodeType="withEffect">
                                  <p:stCondLst>
                                    <p:cond delay="0"/>
                                  </p:stCondLst>
                                  <p:childTnLst>
                                    <p:set>
                                      <p:cBhvr>
                                        <p:cTn id="40" dur="1" fill="hold">
                                          <p:stCondLst>
                                            <p:cond delay="0"/>
                                          </p:stCondLst>
                                        </p:cTn>
                                        <p:tgtEl>
                                          <p:spTgt spid="25604"/>
                                        </p:tgtEl>
                                        <p:attrNameLst>
                                          <p:attrName>style.visibility</p:attrName>
                                        </p:attrNameLst>
                                      </p:cBhvr>
                                      <p:to>
                                        <p:strVal val="visible"/>
                                      </p:to>
                                    </p:set>
                                    <p:anim calcmode="lin" valueType="num">
                                      <p:cBhvr>
                                        <p:cTn id="41" dur="500" fill="hold"/>
                                        <p:tgtEl>
                                          <p:spTgt spid="25604"/>
                                        </p:tgtEl>
                                        <p:attrNameLst>
                                          <p:attrName>ppt_w</p:attrName>
                                        </p:attrNameLst>
                                      </p:cBhvr>
                                      <p:tavLst>
                                        <p:tav tm="0">
                                          <p:val>
                                            <p:fltVal val="0"/>
                                          </p:val>
                                        </p:tav>
                                        <p:tav tm="100000">
                                          <p:val>
                                            <p:strVal val="#ppt_w"/>
                                          </p:val>
                                        </p:tav>
                                      </p:tavLst>
                                    </p:anim>
                                    <p:anim calcmode="lin" valueType="num">
                                      <p:cBhvr>
                                        <p:cTn id="42" dur="500" fill="hold"/>
                                        <p:tgtEl>
                                          <p:spTgt spid="25604"/>
                                        </p:tgtEl>
                                        <p:attrNameLst>
                                          <p:attrName>ppt_h</p:attrName>
                                        </p:attrNameLst>
                                      </p:cBhvr>
                                      <p:tavLst>
                                        <p:tav tm="0">
                                          <p:val>
                                            <p:fltVal val="0"/>
                                          </p:val>
                                        </p:tav>
                                        <p:tav tm="100000">
                                          <p:val>
                                            <p:strVal val="#ppt_h"/>
                                          </p:val>
                                        </p:tav>
                                      </p:tavLst>
                                    </p:anim>
                                    <p:animEffect transition="in" filter="fade">
                                      <p:cBhvr>
                                        <p:cTn id="43" dur="500"/>
                                        <p:tgtEl>
                                          <p:spTgt spid="25604"/>
                                        </p:tgtEl>
                                      </p:cBhvr>
                                    </p:animEffect>
                                  </p:childTnLst>
                                </p:cTn>
                              </p:par>
                              <p:par>
                                <p:cTn id="44" presetID="53"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D:\Documents\2018 Projects\ISO 10015\Training Materials Revised\SGO\Pics\AWB - Section 3.jpg"/>
          <p:cNvPicPr>
            <a:picLocks noChangeAspect="1" noChangeArrowheads="1"/>
          </p:cNvPicPr>
          <p:nvPr/>
        </p:nvPicPr>
        <p:blipFill>
          <a:blip r:embed="rId3" cstate="print"/>
          <a:srcRect/>
          <a:stretch>
            <a:fillRect/>
          </a:stretch>
        </p:blipFill>
        <p:spPr bwMode="auto">
          <a:xfrm>
            <a:off x="3969489" y="1371600"/>
            <a:ext cx="8144723" cy="1833121"/>
          </a:xfrm>
          <a:prstGeom prst="rect">
            <a:avLst/>
          </a:prstGeom>
          <a:noFill/>
        </p:spPr>
      </p:pic>
      <p:sp>
        <p:nvSpPr>
          <p:cNvPr id="25" name="Rounded Rectangle 24"/>
          <p:cNvSpPr/>
          <p:nvPr/>
        </p:nvSpPr>
        <p:spPr>
          <a:xfrm>
            <a:off x="0" y="5257800"/>
            <a:ext cx="12188825" cy="1524000"/>
          </a:xfrm>
          <a:prstGeom prst="round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441" y="627888"/>
            <a:ext cx="10969943" cy="819912"/>
          </a:xfrm>
        </p:spPr>
        <p:txBody>
          <a:bodyPr/>
          <a:lstStyle/>
          <a:p>
            <a:r>
              <a:rPr lang="en-US" sz="4800" b="1" dirty="0">
                <a:solidFill>
                  <a:srgbClr val="FF0000"/>
                </a:solidFill>
              </a:rPr>
              <a:t>Section 3 (Services)</a:t>
            </a:r>
            <a:endParaRPr lang="en-US" dirty="0"/>
          </a:p>
        </p:txBody>
      </p:sp>
      <p:sp>
        <p:nvSpPr>
          <p:cNvPr id="9" name="Content Placeholder 8"/>
          <p:cNvSpPr>
            <a:spLocks noGrp="1"/>
          </p:cNvSpPr>
          <p:nvPr>
            <p:ph idx="1"/>
          </p:nvPr>
        </p:nvSpPr>
        <p:spPr>
          <a:xfrm>
            <a:off x="-153988" y="1524000"/>
            <a:ext cx="6019800" cy="4724400"/>
          </a:xfrm>
        </p:spPr>
        <p:txBody>
          <a:bodyPr>
            <a:normAutofit/>
          </a:bodyPr>
          <a:lstStyle/>
          <a:p>
            <a:pPr lvl="1"/>
            <a:r>
              <a:rPr lang="en-US" sz="1800" b="1" dirty="0">
                <a:latin typeface="+mj-lt"/>
              </a:rPr>
              <a:t>Int’l. or Domestic Shipment</a:t>
            </a:r>
          </a:p>
          <a:p>
            <a:pPr lvl="1"/>
            <a:r>
              <a:rPr lang="en-US" sz="1800" b="1" dirty="0">
                <a:latin typeface="+mj-lt"/>
              </a:rPr>
              <a:t>SMSA Priority Document</a:t>
            </a:r>
          </a:p>
          <a:p>
            <a:pPr lvl="1"/>
            <a:r>
              <a:rPr lang="en-US" sz="1800" b="1" dirty="0">
                <a:latin typeface="+mj-lt"/>
              </a:rPr>
              <a:t>SMSA Freight (Palletized)</a:t>
            </a:r>
          </a:p>
          <a:p>
            <a:pPr lvl="1"/>
            <a:r>
              <a:rPr lang="en-US" sz="1800" b="1" dirty="0">
                <a:latin typeface="+mj-lt"/>
              </a:rPr>
              <a:t>SMSA Freight (Non-Palletized)</a:t>
            </a:r>
          </a:p>
          <a:p>
            <a:pPr lvl="1"/>
            <a:r>
              <a:rPr lang="en-US" sz="1800" b="1" dirty="0">
                <a:latin typeface="+mj-lt"/>
              </a:rPr>
              <a:t>SMSA Priority Parcel</a:t>
            </a:r>
          </a:p>
          <a:p>
            <a:pPr lvl="1"/>
            <a:r>
              <a:rPr lang="en-US" sz="1800" b="1" dirty="0">
                <a:latin typeface="+mj-lt"/>
              </a:rPr>
              <a:t>SMSA RTR (</a:t>
            </a:r>
            <a:r>
              <a:rPr lang="en-US" sz="1800" b="1" dirty="0">
                <a:solidFill>
                  <a:srgbClr val="FF0000"/>
                </a:solidFill>
                <a:latin typeface="+mj-lt"/>
              </a:rPr>
              <a:t>Service Center to Service Center)</a:t>
            </a:r>
          </a:p>
          <a:p>
            <a:pPr lvl="1"/>
            <a:r>
              <a:rPr lang="en-US" sz="1800" b="1" dirty="0">
                <a:latin typeface="+mj-lt"/>
              </a:rPr>
              <a:t>Friday Delivery</a:t>
            </a:r>
          </a:p>
          <a:p>
            <a:pPr lvl="1"/>
            <a:r>
              <a:rPr lang="en-US" sz="1800" b="1" dirty="0">
                <a:latin typeface="+mj-lt"/>
              </a:rPr>
              <a:t>SMSA 5 Kg Box</a:t>
            </a:r>
          </a:p>
          <a:p>
            <a:pPr lvl="1"/>
            <a:r>
              <a:rPr lang="en-US" sz="1800" b="1" dirty="0">
                <a:latin typeface="+mj-lt"/>
              </a:rPr>
              <a:t>SMSA 10Kg Box</a:t>
            </a:r>
          </a:p>
          <a:p>
            <a:pPr lvl="1"/>
            <a:r>
              <a:rPr lang="en-US" sz="1800" b="1" dirty="0">
                <a:latin typeface="+mj-lt"/>
              </a:rPr>
              <a:t>SMSA 25Kg Box</a:t>
            </a:r>
          </a:p>
          <a:p>
            <a:pPr lvl="1"/>
            <a:r>
              <a:rPr lang="en-US" sz="1800" b="1" dirty="0">
                <a:latin typeface="+mj-lt"/>
              </a:rPr>
              <a:t>Other (Services – SIDX, SIND, SIIS, etc.)</a:t>
            </a:r>
          </a:p>
          <a:p>
            <a:pPr lvl="1"/>
            <a:endParaRPr lang="en-US" sz="1800" b="1" dirty="0">
              <a:latin typeface="+mj-lt"/>
            </a:endParaRPr>
          </a:p>
        </p:txBody>
      </p:sp>
      <p:sp>
        <p:nvSpPr>
          <p:cNvPr id="12" name="Frame 11"/>
          <p:cNvSpPr/>
          <p:nvPr/>
        </p:nvSpPr>
        <p:spPr>
          <a:xfrm>
            <a:off x="6500707" y="4336256"/>
            <a:ext cx="1333153" cy="769144"/>
          </a:xfrm>
          <a:prstGeom prst="frame">
            <a:avLst/>
          </a:prstGeom>
          <a:solidFill>
            <a:srgbClr val="7777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p:cNvCxnSpPr/>
          <p:nvPr/>
        </p:nvCxnSpPr>
        <p:spPr>
          <a:xfrm>
            <a:off x="6602280" y="4488656"/>
            <a:ext cx="1015735"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03854" y="4412456"/>
            <a:ext cx="1015735" cy="5334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33" name="Picture 9" descr="http://www.i2symbol.com/images/myspace/symbols/writing_hand_u270D_icon_256x256.png"/>
          <p:cNvPicPr>
            <a:picLocks noChangeAspect="1" noChangeArrowheads="1"/>
          </p:cNvPicPr>
          <p:nvPr/>
        </p:nvPicPr>
        <p:blipFill>
          <a:blip r:embed="rId4" cstate="print"/>
          <a:srcRect/>
          <a:stretch>
            <a:fillRect/>
          </a:stretch>
        </p:blipFill>
        <p:spPr bwMode="auto">
          <a:xfrm>
            <a:off x="6195986" y="3200400"/>
            <a:ext cx="2133044" cy="1600200"/>
          </a:xfrm>
          <a:prstGeom prst="rect">
            <a:avLst/>
          </a:prstGeom>
          <a:noFill/>
        </p:spPr>
      </p:pic>
      <p:pic>
        <p:nvPicPr>
          <p:cNvPr id="30722" name="Picture 2" descr="http://www.correctproducts.com/core/media/media.nl?id=1411&amp;c=736593&amp;h=2d294ae2a343648bca18"/>
          <p:cNvPicPr>
            <a:picLocks noChangeAspect="1" noChangeArrowheads="1"/>
          </p:cNvPicPr>
          <p:nvPr/>
        </p:nvPicPr>
        <p:blipFill>
          <a:blip r:embed="rId5" cstate="print"/>
          <a:srcRect/>
          <a:stretch>
            <a:fillRect/>
          </a:stretch>
        </p:blipFill>
        <p:spPr bwMode="auto">
          <a:xfrm>
            <a:off x="2742486" y="5334000"/>
            <a:ext cx="1855802" cy="1288542"/>
          </a:xfrm>
          <a:prstGeom prst="rect">
            <a:avLst/>
          </a:prstGeom>
          <a:noFill/>
          <a:effectLst>
            <a:reflection blurRad="6350" stA="52000" endA="300" endPos="35000" dir="5400000" sy="-100000" algn="bl" rotWithShape="0"/>
          </a:effectLst>
        </p:spPr>
      </p:pic>
      <p:sp>
        <p:nvSpPr>
          <p:cNvPr id="23" name="Multiply 22"/>
          <p:cNvSpPr/>
          <p:nvPr/>
        </p:nvSpPr>
        <p:spPr>
          <a:xfrm>
            <a:off x="5960606" y="2709872"/>
            <a:ext cx="304721" cy="304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4" name="Picture 4" descr="http://server.prattindustries.com/websites/prattplusblog/wp-content/uploads/2013/09/iStock_000006399715XSmall-300x208.jpg"/>
          <p:cNvPicPr>
            <a:picLocks noChangeAspect="1" noChangeArrowheads="1"/>
          </p:cNvPicPr>
          <p:nvPr/>
        </p:nvPicPr>
        <p:blipFill>
          <a:blip r:embed="rId6" cstate="print"/>
          <a:srcRect/>
          <a:stretch>
            <a:fillRect/>
          </a:stretch>
        </p:blipFill>
        <p:spPr bwMode="auto">
          <a:xfrm>
            <a:off x="4773957" y="5334001"/>
            <a:ext cx="2006079" cy="1295401"/>
          </a:xfrm>
          <a:prstGeom prst="rect">
            <a:avLst/>
          </a:prstGeom>
          <a:noFill/>
          <a:effectLst>
            <a:reflection blurRad="6350" stA="52000" endA="300" endPos="35000" dir="5400000" sy="-100000" algn="bl" rotWithShape="0"/>
          </a:effectLst>
        </p:spPr>
      </p:pic>
      <p:pic>
        <p:nvPicPr>
          <p:cNvPr id="30726" name="Picture 6" descr="https://lh6.googleusercontent.com/-s4_nv8eyIAg/VJKUbypAwHI/AAAAAAAAGoo/l15kqOKKZ-s/s250-c-k-no/SMSA%2BExpress%2BWarehouse"/>
          <p:cNvPicPr>
            <a:picLocks noChangeAspect="1" noChangeArrowheads="1"/>
          </p:cNvPicPr>
          <p:nvPr/>
        </p:nvPicPr>
        <p:blipFill>
          <a:blip r:embed="rId7" cstate="print"/>
          <a:srcRect t="11594" b="24638"/>
          <a:stretch>
            <a:fillRect/>
          </a:stretch>
        </p:blipFill>
        <p:spPr bwMode="auto">
          <a:xfrm>
            <a:off x="7008574" y="5410200"/>
            <a:ext cx="2031471" cy="1219200"/>
          </a:xfrm>
          <a:prstGeom prst="rect">
            <a:avLst/>
          </a:prstGeom>
          <a:noFill/>
          <a:effectLst>
            <a:reflection blurRad="6350" stA="52000" endA="300" endPos="35000" dir="5400000" sy="-100000" algn="bl" rotWithShape="0"/>
          </a:effectLst>
        </p:spPr>
      </p:pic>
      <p:pic>
        <p:nvPicPr>
          <p:cNvPr id="21" name="Picture 3" descr="F:\SMSA\SMSA Academy\SMSA AWB\Pictures for AWB Stickers and Packaging\20150113_104333.jpg"/>
          <p:cNvPicPr>
            <a:picLocks noChangeAspect="1" noChangeArrowheads="1"/>
          </p:cNvPicPr>
          <p:nvPr/>
        </p:nvPicPr>
        <p:blipFill>
          <a:blip r:embed="rId8" cstate="print"/>
          <a:srcRect/>
          <a:stretch>
            <a:fillRect/>
          </a:stretch>
        </p:blipFill>
        <p:spPr bwMode="auto">
          <a:xfrm>
            <a:off x="507868" y="5410201"/>
            <a:ext cx="2047252" cy="1143001"/>
          </a:xfrm>
          <a:prstGeom prst="rect">
            <a:avLst/>
          </a:prstGeom>
          <a:noFill/>
          <a:effectLst>
            <a:reflection blurRad="6350" stA="52000" endA="300" endPos="35000" dir="5400000" sy="-100000" algn="bl" rotWithShape="0"/>
          </a:effectLst>
        </p:spPr>
      </p:pic>
      <p:sp>
        <p:nvSpPr>
          <p:cNvPr id="18" name="Multiply 17"/>
          <p:cNvSpPr/>
          <p:nvPr/>
        </p:nvSpPr>
        <p:spPr>
          <a:xfrm>
            <a:off x="10742612" y="1876719"/>
            <a:ext cx="304721" cy="304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6F54CA-A06C-615B-FD4D-8EA9646A4C75}"/>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AB54DBDA-F106-CF0C-D0D4-F091A8A2DC89}"/>
              </a:ext>
            </a:extLst>
          </p:cNvPr>
          <p:cNvPicPr>
            <a:picLocks noChangeAspect="1" noChangeArrowheads="1"/>
          </p:cNvPicPr>
          <p:nvPr/>
        </p:nvPicPr>
        <p:blipFill>
          <a:blip r:embed="rId9" cstate="print"/>
          <a:srcRect/>
          <a:stretch>
            <a:fillRect/>
          </a:stretch>
        </p:blipFill>
        <p:spPr bwMode="auto">
          <a:xfrm>
            <a:off x="10148093" y="6232529"/>
            <a:ext cx="1889919" cy="488942"/>
          </a:xfrm>
          <a:prstGeom prst="rect">
            <a:avLst/>
          </a:prstGeom>
          <a:noFill/>
        </p:spPr>
      </p:pic>
      <p:pic>
        <p:nvPicPr>
          <p:cNvPr id="30727" name="Picture 7"/>
          <p:cNvPicPr>
            <a:picLocks noChangeAspect="1" noChangeArrowheads="1"/>
          </p:cNvPicPr>
          <p:nvPr/>
        </p:nvPicPr>
        <p:blipFill>
          <a:blip r:embed="rId10" cstate="print"/>
          <a:srcRect/>
          <a:stretch>
            <a:fillRect/>
          </a:stretch>
        </p:blipFill>
        <p:spPr bwMode="auto">
          <a:xfrm>
            <a:off x="9294812" y="5410200"/>
            <a:ext cx="2336191" cy="1267691"/>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par>
                          <p:cTn id="21" fill="hold">
                            <p:stCondLst>
                              <p:cond delay="500"/>
                            </p:stCondLst>
                            <p:childTnLst>
                              <p:par>
                                <p:cTn id="22" presetID="29"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ppt_x</p:attrName>
                                        </p:attrNameLst>
                                      </p:cBhvr>
                                      <p:tavLst>
                                        <p:tav tm="0">
                                          <p:val>
                                            <p:strVal val="#ppt_x-.2"/>
                                          </p:val>
                                        </p:tav>
                                        <p:tav tm="100000">
                                          <p:val>
                                            <p:strVal val="#ppt_x"/>
                                          </p:val>
                                        </p:tav>
                                      </p:tavLst>
                                    </p:anim>
                                    <p:anim calcmode="lin" valueType="num">
                                      <p:cBhvr>
                                        <p:cTn id="25" dur="5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6" dur="500"/>
                                        <p:tgtEl>
                                          <p:spTgt spid="25"/>
                                        </p:tgtEl>
                                      </p:cBhvr>
                                    </p:animEffect>
                                  </p:childTnLst>
                                </p:cTn>
                              </p:par>
                            </p:childTnLst>
                          </p:cTn>
                        </p:par>
                        <p:par>
                          <p:cTn id="27" fill="hold">
                            <p:stCondLst>
                              <p:cond delay="1000"/>
                            </p:stCondLst>
                            <p:childTnLst>
                              <p:par>
                                <p:cTn id="28" presetID="29"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ppt_x</p:attrName>
                                        </p:attrNameLst>
                                      </p:cBhvr>
                                      <p:tavLst>
                                        <p:tav tm="0">
                                          <p:val>
                                            <p:strVal val="#ppt_x-.2"/>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2" dur="500"/>
                                        <p:tgtEl>
                                          <p:spTgt spid="21"/>
                                        </p:tgtEl>
                                      </p:cBhvr>
                                    </p:animEffec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childTnLst>
                                </p:cTn>
                              </p:par>
                            </p:childTnLst>
                          </p:cTn>
                        </p:par>
                        <p:par>
                          <p:cTn id="36" fill="hold">
                            <p:stCondLst>
                              <p:cond delay="1500"/>
                            </p:stCondLst>
                            <p:childTnLst>
                              <p:par>
                                <p:cTn id="37" presetID="29" presetClass="entr" presetSubtype="0" fill="hold" nodeType="afterEffect">
                                  <p:stCondLst>
                                    <p:cond delay="0"/>
                                  </p:stCondLst>
                                  <p:childTnLst>
                                    <p:set>
                                      <p:cBhvr>
                                        <p:cTn id="38" dur="1" fill="hold">
                                          <p:stCondLst>
                                            <p:cond delay="0"/>
                                          </p:stCondLst>
                                        </p:cTn>
                                        <p:tgtEl>
                                          <p:spTgt spid="30722"/>
                                        </p:tgtEl>
                                        <p:attrNameLst>
                                          <p:attrName>style.visibility</p:attrName>
                                        </p:attrNameLst>
                                      </p:cBhvr>
                                      <p:to>
                                        <p:strVal val="visible"/>
                                      </p:to>
                                    </p:set>
                                    <p:anim calcmode="lin" valueType="num">
                                      <p:cBhvr>
                                        <p:cTn id="39" dur="500" fill="hold"/>
                                        <p:tgtEl>
                                          <p:spTgt spid="30722"/>
                                        </p:tgtEl>
                                        <p:attrNameLst>
                                          <p:attrName>ppt_x</p:attrName>
                                        </p:attrNameLst>
                                      </p:cBhvr>
                                      <p:tavLst>
                                        <p:tav tm="0">
                                          <p:val>
                                            <p:strVal val="#ppt_x-.2"/>
                                          </p:val>
                                        </p:tav>
                                        <p:tav tm="100000">
                                          <p:val>
                                            <p:strVal val="#ppt_x"/>
                                          </p:val>
                                        </p:tav>
                                      </p:tavLst>
                                    </p:anim>
                                    <p:anim calcmode="lin" valueType="num">
                                      <p:cBhvr>
                                        <p:cTn id="40" dur="500" fill="hold"/>
                                        <p:tgtEl>
                                          <p:spTgt spid="30722"/>
                                        </p:tgtEl>
                                        <p:attrNameLst>
                                          <p:attrName>ppt_y</p:attrName>
                                        </p:attrNameLst>
                                      </p:cBhvr>
                                      <p:tavLst>
                                        <p:tav tm="0">
                                          <p:val>
                                            <p:strVal val="#ppt_y"/>
                                          </p:val>
                                        </p:tav>
                                        <p:tav tm="100000">
                                          <p:val>
                                            <p:strVal val="#ppt_y"/>
                                          </p:val>
                                        </p:tav>
                                      </p:tavLst>
                                    </p:anim>
                                    <p:animEffect transition="in" filter="wipe(right)" prLst="gradientSize: 0.1">
                                      <p:cBhvr>
                                        <p:cTn id="41" dur="500"/>
                                        <p:tgtEl>
                                          <p:spTgt spid="30722"/>
                                        </p:tgtEl>
                                      </p:cBhvr>
                                    </p:animEffect>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childTnLst>
                                </p:cTn>
                              </p:par>
                            </p:childTnLst>
                          </p:cTn>
                        </p:par>
                        <p:par>
                          <p:cTn id="45" fill="hold">
                            <p:stCondLst>
                              <p:cond delay="2000"/>
                            </p:stCondLst>
                            <p:childTnLst>
                              <p:par>
                                <p:cTn id="46" presetID="29" presetClass="entr" presetSubtype="0" fill="hold" nodeType="afterEffect">
                                  <p:stCondLst>
                                    <p:cond delay="0"/>
                                  </p:stCondLst>
                                  <p:childTnLst>
                                    <p:set>
                                      <p:cBhvr>
                                        <p:cTn id="47" dur="1" fill="hold">
                                          <p:stCondLst>
                                            <p:cond delay="0"/>
                                          </p:stCondLst>
                                        </p:cTn>
                                        <p:tgtEl>
                                          <p:spTgt spid="30724"/>
                                        </p:tgtEl>
                                        <p:attrNameLst>
                                          <p:attrName>style.visibility</p:attrName>
                                        </p:attrNameLst>
                                      </p:cBhvr>
                                      <p:to>
                                        <p:strVal val="visible"/>
                                      </p:to>
                                    </p:set>
                                    <p:anim calcmode="lin" valueType="num">
                                      <p:cBhvr>
                                        <p:cTn id="48" dur="500" fill="hold"/>
                                        <p:tgtEl>
                                          <p:spTgt spid="30724"/>
                                        </p:tgtEl>
                                        <p:attrNameLst>
                                          <p:attrName>ppt_x</p:attrName>
                                        </p:attrNameLst>
                                      </p:cBhvr>
                                      <p:tavLst>
                                        <p:tav tm="0">
                                          <p:val>
                                            <p:strVal val="#ppt_x-.2"/>
                                          </p:val>
                                        </p:tav>
                                        <p:tav tm="100000">
                                          <p:val>
                                            <p:strVal val="#ppt_x"/>
                                          </p:val>
                                        </p:tav>
                                      </p:tavLst>
                                    </p:anim>
                                    <p:anim calcmode="lin" valueType="num">
                                      <p:cBhvr>
                                        <p:cTn id="49" dur="5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50" dur="500"/>
                                        <p:tgtEl>
                                          <p:spTgt spid="30724"/>
                                        </p:tgtEl>
                                      </p:cBhvr>
                                    </p:animEffect>
                                  </p:childTnLst>
                                </p:cTn>
                              </p:par>
                            </p:childTnLst>
                          </p:cTn>
                        </p:par>
                        <p:par>
                          <p:cTn id="51" fill="hold">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9">
                                            <p:txEl>
                                              <p:pRg st="4" end="4"/>
                                            </p:txEl>
                                          </p:spTgt>
                                        </p:tgtEl>
                                        <p:attrNameLst>
                                          <p:attrName>style.visibility</p:attrName>
                                        </p:attrNameLst>
                                      </p:cBhvr>
                                      <p:to>
                                        <p:strVal val="visible"/>
                                      </p:to>
                                    </p:set>
                                  </p:childTnLst>
                                </p:cTn>
                              </p:par>
                            </p:childTnLst>
                          </p:cTn>
                        </p:par>
                        <p:par>
                          <p:cTn id="54" fill="hold">
                            <p:stCondLst>
                              <p:cond delay="2500"/>
                            </p:stCondLst>
                            <p:childTnLst>
                              <p:par>
                                <p:cTn id="55" presetID="1" presetClass="entr" presetSubtype="0" fill="hold" grpId="0" nodeType="after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childTnLst>
                                </p:cTn>
                              </p:par>
                            </p:childTnLst>
                          </p:cTn>
                        </p:par>
                        <p:par>
                          <p:cTn id="57" fill="hold">
                            <p:stCondLst>
                              <p:cond delay="2500"/>
                            </p:stCondLst>
                            <p:childTnLst>
                              <p:par>
                                <p:cTn id="58" presetID="29" presetClass="entr" presetSubtype="0" fill="hold" nodeType="afterEffect">
                                  <p:stCondLst>
                                    <p:cond delay="0"/>
                                  </p:stCondLst>
                                  <p:childTnLst>
                                    <p:set>
                                      <p:cBhvr>
                                        <p:cTn id="59" dur="1" fill="hold">
                                          <p:stCondLst>
                                            <p:cond delay="0"/>
                                          </p:stCondLst>
                                        </p:cTn>
                                        <p:tgtEl>
                                          <p:spTgt spid="30726"/>
                                        </p:tgtEl>
                                        <p:attrNameLst>
                                          <p:attrName>style.visibility</p:attrName>
                                        </p:attrNameLst>
                                      </p:cBhvr>
                                      <p:to>
                                        <p:strVal val="visible"/>
                                      </p:to>
                                    </p:set>
                                    <p:anim calcmode="lin" valueType="num">
                                      <p:cBhvr>
                                        <p:cTn id="60" dur="500" fill="hold"/>
                                        <p:tgtEl>
                                          <p:spTgt spid="30726"/>
                                        </p:tgtEl>
                                        <p:attrNameLst>
                                          <p:attrName>ppt_x</p:attrName>
                                        </p:attrNameLst>
                                      </p:cBhvr>
                                      <p:tavLst>
                                        <p:tav tm="0">
                                          <p:val>
                                            <p:strVal val="#ppt_x-.2"/>
                                          </p:val>
                                        </p:tav>
                                        <p:tav tm="100000">
                                          <p:val>
                                            <p:strVal val="#ppt_x"/>
                                          </p:val>
                                        </p:tav>
                                      </p:tavLst>
                                    </p:anim>
                                    <p:anim calcmode="lin" valueType="num">
                                      <p:cBhvr>
                                        <p:cTn id="61" dur="500" fill="hold"/>
                                        <p:tgtEl>
                                          <p:spTgt spid="30726"/>
                                        </p:tgtEl>
                                        <p:attrNameLst>
                                          <p:attrName>ppt_y</p:attrName>
                                        </p:attrNameLst>
                                      </p:cBhvr>
                                      <p:tavLst>
                                        <p:tav tm="0">
                                          <p:val>
                                            <p:strVal val="#ppt_y"/>
                                          </p:val>
                                        </p:tav>
                                        <p:tav tm="100000">
                                          <p:val>
                                            <p:strVal val="#ppt_y"/>
                                          </p:val>
                                        </p:tav>
                                      </p:tavLst>
                                    </p:anim>
                                    <p:animEffect transition="in" filter="wipe(right)" prLst="gradientSize: 0.1">
                                      <p:cBhvr>
                                        <p:cTn id="62" dur="500"/>
                                        <p:tgtEl>
                                          <p:spTgt spid="30726"/>
                                        </p:tgtEl>
                                      </p:cBhvr>
                                    </p:animEffect>
                                  </p:child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0"/>
                                          </p:stCondLst>
                                        </p:cTn>
                                        <p:tgtEl>
                                          <p:spTgt spid="9">
                                            <p:txEl>
                                              <p:pRg st="6" end="6"/>
                                            </p:txEl>
                                          </p:spTgt>
                                        </p:tgtEl>
                                        <p:attrNameLst>
                                          <p:attrName>style.visibility</p:attrName>
                                        </p:attrNameLst>
                                      </p:cBhvr>
                                      <p:to>
                                        <p:strVal val="visible"/>
                                      </p:to>
                                    </p:set>
                                  </p:childTnLst>
                                </p:cTn>
                              </p:par>
                            </p:childTnLst>
                          </p:cTn>
                        </p:par>
                        <p:par>
                          <p:cTn id="66" fill="hold">
                            <p:stCondLst>
                              <p:cond delay="3000"/>
                            </p:stCondLst>
                            <p:childTnLst>
                              <p:par>
                                <p:cTn id="67" presetID="1" presetClass="entr" presetSubtype="0" fill="hold" grpId="0" nodeType="afterEffect">
                                  <p:stCondLst>
                                    <p:cond delay="0"/>
                                  </p:stCondLst>
                                  <p:childTnLst>
                                    <p:set>
                                      <p:cBhvr>
                                        <p:cTn id="68" dur="1" fill="hold">
                                          <p:stCondLst>
                                            <p:cond delay="0"/>
                                          </p:stCondLst>
                                        </p:cTn>
                                        <p:tgtEl>
                                          <p:spTgt spid="9">
                                            <p:txEl>
                                              <p:pRg st="7" end="7"/>
                                            </p:txEl>
                                          </p:spTgt>
                                        </p:tgtEl>
                                        <p:attrNameLst>
                                          <p:attrName>style.visibility</p:attrName>
                                        </p:attrNameLst>
                                      </p:cBhvr>
                                      <p:to>
                                        <p:strVal val="visible"/>
                                      </p:to>
                                    </p:set>
                                  </p:childTnLst>
                                </p:cTn>
                              </p:par>
                            </p:childTnLst>
                          </p:cTn>
                        </p:par>
                        <p:par>
                          <p:cTn id="69" fill="hold">
                            <p:stCondLst>
                              <p:cond delay="3000"/>
                            </p:stCondLst>
                            <p:childTnLst>
                              <p:par>
                                <p:cTn id="70" presetID="1" presetClass="entr" presetSubtype="0" fill="hold" grpId="0" nodeType="afterEffect">
                                  <p:stCondLst>
                                    <p:cond delay="0"/>
                                  </p:stCondLst>
                                  <p:childTnLst>
                                    <p:set>
                                      <p:cBhvr>
                                        <p:cTn id="71" dur="1" fill="hold">
                                          <p:stCondLst>
                                            <p:cond delay="0"/>
                                          </p:stCondLst>
                                        </p:cTn>
                                        <p:tgtEl>
                                          <p:spTgt spid="9">
                                            <p:txEl>
                                              <p:pRg st="8" end="8"/>
                                            </p:txEl>
                                          </p:spTgt>
                                        </p:tgtEl>
                                        <p:attrNameLst>
                                          <p:attrName>style.visibility</p:attrName>
                                        </p:attrNameLst>
                                      </p:cBhvr>
                                      <p:to>
                                        <p:strVal val="visible"/>
                                      </p:to>
                                    </p:set>
                                  </p:childTnLst>
                                </p:cTn>
                              </p:par>
                            </p:childTnLst>
                          </p:cTn>
                        </p:par>
                        <p:par>
                          <p:cTn id="72" fill="hold">
                            <p:stCondLst>
                              <p:cond delay="3000"/>
                            </p:stCondLst>
                            <p:childTnLst>
                              <p:par>
                                <p:cTn id="73" presetID="1" presetClass="entr" presetSubtype="0" fill="hold" grpId="0" nodeType="afterEffect">
                                  <p:stCondLst>
                                    <p:cond delay="0"/>
                                  </p:stCondLst>
                                  <p:childTnLst>
                                    <p:set>
                                      <p:cBhvr>
                                        <p:cTn id="74" dur="1" fill="hold">
                                          <p:stCondLst>
                                            <p:cond delay="0"/>
                                          </p:stCondLst>
                                        </p:cTn>
                                        <p:tgtEl>
                                          <p:spTgt spid="9">
                                            <p:txEl>
                                              <p:pRg st="9" end="9"/>
                                            </p:txEl>
                                          </p:spTgt>
                                        </p:tgtEl>
                                        <p:attrNameLst>
                                          <p:attrName>style.visibility</p:attrName>
                                        </p:attrNameLst>
                                      </p:cBhvr>
                                      <p:to>
                                        <p:strVal val="visible"/>
                                      </p:to>
                                    </p:set>
                                  </p:childTnLst>
                                </p:cTn>
                              </p:par>
                            </p:childTnLst>
                          </p:cTn>
                        </p:par>
                        <p:par>
                          <p:cTn id="75" fill="hold">
                            <p:stCondLst>
                              <p:cond delay="3000"/>
                            </p:stCondLst>
                            <p:childTnLst>
                              <p:par>
                                <p:cTn id="76" presetID="29" presetClass="entr" presetSubtype="0" fill="hold" nodeType="afterEffect">
                                  <p:stCondLst>
                                    <p:cond delay="0"/>
                                  </p:stCondLst>
                                  <p:childTnLst>
                                    <p:set>
                                      <p:cBhvr>
                                        <p:cTn id="77" dur="1" fill="hold">
                                          <p:stCondLst>
                                            <p:cond delay="0"/>
                                          </p:stCondLst>
                                        </p:cTn>
                                        <p:tgtEl>
                                          <p:spTgt spid="30727"/>
                                        </p:tgtEl>
                                        <p:attrNameLst>
                                          <p:attrName>style.visibility</p:attrName>
                                        </p:attrNameLst>
                                      </p:cBhvr>
                                      <p:to>
                                        <p:strVal val="visible"/>
                                      </p:to>
                                    </p:set>
                                    <p:anim calcmode="lin" valueType="num">
                                      <p:cBhvr>
                                        <p:cTn id="78" dur="500" fill="hold"/>
                                        <p:tgtEl>
                                          <p:spTgt spid="30727"/>
                                        </p:tgtEl>
                                        <p:attrNameLst>
                                          <p:attrName>ppt_x</p:attrName>
                                        </p:attrNameLst>
                                      </p:cBhvr>
                                      <p:tavLst>
                                        <p:tav tm="0">
                                          <p:val>
                                            <p:strVal val="#ppt_x-.2"/>
                                          </p:val>
                                        </p:tav>
                                        <p:tav tm="100000">
                                          <p:val>
                                            <p:strVal val="#ppt_x"/>
                                          </p:val>
                                        </p:tav>
                                      </p:tavLst>
                                    </p:anim>
                                    <p:anim calcmode="lin" valueType="num">
                                      <p:cBhvr>
                                        <p:cTn id="79" dur="500" fill="hold"/>
                                        <p:tgtEl>
                                          <p:spTgt spid="30727"/>
                                        </p:tgtEl>
                                        <p:attrNameLst>
                                          <p:attrName>ppt_y</p:attrName>
                                        </p:attrNameLst>
                                      </p:cBhvr>
                                      <p:tavLst>
                                        <p:tav tm="0">
                                          <p:val>
                                            <p:strVal val="#ppt_y"/>
                                          </p:val>
                                        </p:tav>
                                        <p:tav tm="100000">
                                          <p:val>
                                            <p:strVal val="#ppt_y"/>
                                          </p:val>
                                        </p:tav>
                                      </p:tavLst>
                                    </p:anim>
                                    <p:animEffect transition="in" filter="wipe(right)" prLst="gradientSize: 0.1">
                                      <p:cBhvr>
                                        <p:cTn id="80" dur="500"/>
                                        <p:tgtEl>
                                          <p:spTgt spid="30727"/>
                                        </p:tgtEl>
                                      </p:cBhvr>
                                    </p:animEffect>
                                  </p:childTnLst>
                                </p:cTn>
                              </p:par>
                            </p:childTnLst>
                          </p:cTn>
                        </p:par>
                        <p:par>
                          <p:cTn id="81" fill="hold">
                            <p:stCondLst>
                              <p:cond delay="3500"/>
                            </p:stCondLst>
                            <p:childTnLst>
                              <p:par>
                                <p:cTn id="82" presetID="1" presetClass="entr" presetSubtype="0" fill="hold" grpId="0" nodeType="afterEffect">
                                  <p:stCondLst>
                                    <p:cond delay="0"/>
                                  </p:stCondLst>
                                  <p:childTnLst>
                                    <p:set>
                                      <p:cBhvr>
                                        <p:cTn id="83"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033"/>
                                        </p:tgtEl>
                                        <p:attrNameLst>
                                          <p:attrName>style.visibility</p:attrName>
                                        </p:attrNameLst>
                                      </p:cBhvr>
                                      <p:to>
                                        <p:strVal val="visible"/>
                                      </p:to>
                                    </p:set>
                                  </p:childTnLst>
                                </p:cTn>
                              </p:par>
                            </p:childTnLst>
                          </p:cTn>
                        </p:par>
                        <p:par>
                          <p:cTn id="90" fill="hold">
                            <p:stCondLst>
                              <p:cond delay="0"/>
                            </p:stCondLst>
                            <p:childTnLst>
                              <p:par>
                                <p:cTn id="91" presetID="49" presetClass="path" presetSubtype="0" accel="50000" decel="50000" fill="hold" nodeType="afterEffect">
                                  <p:stCondLst>
                                    <p:cond delay="0"/>
                                  </p:stCondLst>
                                  <p:childTnLst>
                                    <p:animMotion origin="layout" path="M 0 2.31214E-7 L 0.0875 0.10543 " pathEditMode="relative" rAng="0" ptsTypes="AA">
                                      <p:cBhvr>
                                        <p:cTn id="92" dur="500" fill="hold"/>
                                        <p:tgtEl>
                                          <p:spTgt spid="1033"/>
                                        </p:tgtEl>
                                        <p:attrNameLst>
                                          <p:attrName>ppt_x</p:attrName>
                                          <p:attrName>ppt_y</p:attrName>
                                        </p:attrNameLst>
                                      </p:cBhvr>
                                      <p:rCtr x="4400" y="5300"/>
                                    </p:animMotion>
                                  </p:childTnLst>
                                </p:cTn>
                              </p:par>
                            </p:childTnLst>
                          </p:cTn>
                        </p:par>
                        <p:par>
                          <p:cTn id="93" fill="hold">
                            <p:stCondLst>
                              <p:cond delay="500"/>
                            </p:stCondLst>
                            <p:childTnLst>
                              <p:par>
                                <p:cTn id="94" presetID="18" presetClass="entr" presetSubtype="3"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strips(upRight)">
                                      <p:cBhvr>
                                        <p:cTn id="96" dur="500"/>
                                        <p:tgtEl>
                                          <p:spTgt spid="17"/>
                                        </p:tgtEl>
                                      </p:cBhvr>
                                    </p:animEffect>
                                  </p:childTnLst>
                                </p:cTn>
                              </p:par>
                            </p:childTnLst>
                          </p:cTn>
                        </p:par>
                        <p:par>
                          <p:cTn id="97" fill="hold">
                            <p:stCondLst>
                              <p:cond delay="1000"/>
                            </p:stCondLst>
                            <p:childTnLst>
                              <p:par>
                                <p:cTn id="98" presetID="1" presetClass="exit" presetSubtype="0" fill="hold" nodeType="afterEffect">
                                  <p:stCondLst>
                                    <p:cond delay="0"/>
                                  </p:stCondLst>
                                  <p:childTnLst>
                                    <p:set>
                                      <p:cBhvr>
                                        <p:cTn id="99" dur="1" fill="hold">
                                          <p:stCondLst>
                                            <p:cond delay="0"/>
                                          </p:stCondLst>
                                        </p:cTn>
                                        <p:tgtEl>
                                          <p:spTgt spid="1033"/>
                                        </p:tgtEl>
                                        <p:attrNameLst>
                                          <p:attrName>style.visibility</p:attrName>
                                        </p:attrNameLst>
                                      </p:cBhvr>
                                      <p:to>
                                        <p:strVal val="hidden"/>
                                      </p:to>
                                    </p:set>
                                  </p:childTnLst>
                                </p:cTn>
                              </p:par>
                              <p:par>
                                <p:cTn id="100" presetID="18" presetClass="entr" presetSubtype="12" fill="hold"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strips(downLeft)">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animBg="1"/>
      <p:bldP spid="2" grpId="0"/>
      <p:bldP spid="9" grpId="0" uiExpand="1" build="p"/>
      <p:bldP spid="12" grpId="0" animBg="1"/>
      <p:bldP spid="23" grpId="0" animBg="1"/>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D:\Documents\2018 Projects\ISO 10015\Training Materials Revised\SGO\Pics\AWB - Section 4.jpg"/>
          <p:cNvPicPr>
            <a:picLocks noChangeAspect="1" noChangeArrowheads="1"/>
          </p:cNvPicPr>
          <p:nvPr/>
        </p:nvPicPr>
        <p:blipFill>
          <a:blip r:embed="rId2" cstate="print"/>
          <a:srcRect/>
          <a:stretch>
            <a:fillRect/>
          </a:stretch>
        </p:blipFill>
        <p:spPr bwMode="auto">
          <a:xfrm>
            <a:off x="3568700" y="1676400"/>
            <a:ext cx="8620125" cy="966339"/>
          </a:xfrm>
          <a:prstGeom prst="rect">
            <a:avLst/>
          </a:prstGeom>
          <a:noFill/>
        </p:spPr>
      </p:pic>
      <p:sp>
        <p:nvSpPr>
          <p:cNvPr id="13" name="Rounded Rectangle 12"/>
          <p:cNvSpPr/>
          <p:nvPr/>
        </p:nvSpPr>
        <p:spPr>
          <a:xfrm>
            <a:off x="2132012" y="4800600"/>
            <a:ext cx="8836898" cy="1524000"/>
          </a:xfrm>
          <a:prstGeom prst="round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b="1" dirty="0">
                <a:solidFill>
                  <a:srgbClr val="FF0000"/>
                </a:solidFill>
              </a:rPr>
              <a:t>Section 4 (Packaging)</a:t>
            </a:r>
            <a:endParaRPr lang="en-US" dirty="0"/>
          </a:p>
        </p:txBody>
      </p:sp>
      <p:sp>
        <p:nvSpPr>
          <p:cNvPr id="9" name="Content Placeholder 8"/>
          <p:cNvSpPr>
            <a:spLocks noGrp="1"/>
          </p:cNvSpPr>
          <p:nvPr>
            <p:ph idx="1"/>
          </p:nvPr>
        </p:nvSpPr>
        <p:spPr>
          <a:xfrm>
            <a:off x="0" y="1447800"/>
            <a:ext cx="6018211" cy="4724400"/>
          </a:xfrm>
        </p:spPr>
        <p:txBody>
          <a:bodyPr>
            <a:normAutofit/>
          </a:bodyPr>
          <a:lstStyle/>
          <a:p>
            <a:pPr marL="736092" lvl="1" indent="-342900">
              <a:buFont typeface="+mj-lt"/>
              <a:buAutoNum type="arabicPeriod"/>
            </a:pPr>
            <a:endParaRPr lang="en-US" sz="2800" b="1" dirty="0">
              <a:latin typeface="+mj-lt"/>
            </a:endParaRPr>
          </a:p>
          <a:p>
            <a:pPr marL="736092" lvl="1" indent="-342900">
              <a:buFont typeface="+mj-lt"/>
              <a:buAutoNum type="arabicPeriod"/>
            </a:pPr>
            <a:r>
              <a:rPr lang="en-US" sz="2800" b="1" dirty="0">
                <a:latin typeface="+mj-lt"/>
              </a:rPr>
              <a:t>SMSA Envelope</a:t>
            </a:r>
          </a:p>
          <a:p>
            <a:pPr marL="736092" lvl="1" indent="-342900">
              <a:buFont typeface="+mj-lt"/>
              <a:buAutoNum type="arabicPeriod"/>
            </a:pPr>
            <a:r>
              <a:rPr lang="en-US" sz="2800" b="1" dirty="0">
                <a:latin typeface="+mj-lt"/>
              </a:rPr>
              <a:t>SMSA Pack</a:t>
            </a:r>
          </a:p>
          <a:p>
            <a:pPr marL="736092" lvl="1" indent="-342900">
              <a:buFont typeface="+mj-lt"/>
              <a:buAutoNum type="arabicPeriod"/>
            </a:pPr>
            <a:r>
              <a:rPr lang="en-US" sz="2800" b="1" dirty="0">
                <a:latin typeface="+mj-lt"/>
              </a:rPr>
              <a:t>Other (Any other packaging – SMB, S10, Customer’s Packaging, etc.)</a:t>
            </a:r>
          </a:p>
        </p:txBody>
      </p:sp>
      <p:pic>
        <p:nvPicPr>
          <p:cNvPr id="29698" name="Picture 2" descr="http://www.notifii.com/images/blog/overflowing-packages.jpg"/>
          <p:cNvPicPr>
            <a:picLocks noChangeAspect="1" noChangeArrowheads="1"/>
          </p:cNvPicPr>
          <p:nvPr/>
        </p:nvPicPr>
        <p:blipFill>
          <a:blip r:embed="rId3" cstate="print"/>
          <a:srcRect/>
          <a:stretch>
            <a:fillRect/>
          </a:stretch>
        </p:blipFill>
        <p:spPr bwMode="auto">
          <a:xfrm>
            <a:off x="8124852" y="4953001"/>
            <a:ext cx="2292460" cy="1143001"/>
          </a:xfrm>
          <a:prstGeom prst="rect">
            <a:avLst/>
          </a:prstGeom>
          <a:noFill/>
        </p:spPr>
      </p:pic>
      <p:sp>
        <p:nvSpPr>
          <p:cNvPr id="16" name="Multiply 15"/>
          <p:cNvSpPr/>
          <p:nvPr/>
        </p:nvSpPr>
        <p:spPr>
          <a:xfrm>
            <a:off x="5637212" y="2057400"/>
            <a:ext cx="304721" cy="304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srcRect/>
          <a:stretch>
            <a:fillRect/>
          </a:stretch>
        </p:blipFill>
        <p:spPr bwMode="auto">
          <a:xfrm>
            <a:off x="5077644" y="4953000"/>
            <a:ext cx="2250119" cy="1143000"/>
          </a:xfrm>
          <a:prstGeom prst="rect">
            <a:avLst/>
          </a:prstGeom>
          <a:noFill/>
          <a:ln w="9525">
            <a:noFill/>
            <a:miter lim="800000"/>
            <a:headEnd/>
            <a:tailEnd/>
          </a:ln>
          <a:effectLst/>
        </p:spPr>
      </p:pic>
      <p:pic>
        <p:nvPicPr>
          <p:cNvPr id="1027" name="Picture 3" descr="F:\SMSA\SMSA Academy\SMSA AWB\Pictures for AWB Stickers and Packaging\20150113_104333.jpg"/>
          <p:cNvPicPr>
            <a:picLocks noChangeAspect="1" noChangeArrowheads="1"/>
          </p:cNvPicPr>
          <p:nvPr/>
        </p:nvPicPr>
        <p:blipFill>
          <a:blip r:embed="rId5" cstate="print"/>
          <a:srcRect/>
          <a:stretch>
            <a:fillRect/>
          </a:stretch>
        </p:blipFill>
        <p:spPr bwMode="auto">
          <a:xfrm>
            <a:off x="2436733" y="4953001"/>
            <a:ext cx="2133044" cy="1145007"/>
          </a:xfrm>
          <a:prstGeom prst="rect">
            <a:avLst/>
          </a:prstGeom>
          <a:noFill/>
        </p:spPr>
      </p:pic>
      <p:sp>
        <p:nvSpPr>
          <p:cNvPr id="3" name="TextBox 2">
            <a:extLst>
              <a:ext uri="{FF2B5EF4-FFF2-40B4-BE49-F238E27FC236}">
                <a16:creationId xmlns:a16="http://schemas.microsoft.com/office/drawing/2014/main" id="{145E4BFF-F79B-DFAD-C51E-BE2B7EE6566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C1E23EB8-987B-D5A4-4DD5-96AA1AA34410}"/>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childTnLst>
                                </p:cTn>
                              </p:par>
                              <p:par>
                                <p:cTn id="26" presetID="29" presetClass="entr" presetSubtype="0"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p:cTn id="28" dur="500" fill="hold"/>
                                        <p:tgtEl>
                                          <p:spTgt spid="1027"/>
                                        </p:tgtEl>
                                        <p:attrNameLst>
                                          <p:attrName>ppt_x</p:attrName>
                                        </p:attrNameLst>
                                      </p:cBhvr>
                                      <p:tavLst>
                                        <p:tav tm="0">
                                          <p:val>
                                            <p:strVal val="#ppt_x-.2"/>
                                          </p:val>
                                        </p:tav>
                                        <p:tav tm="100000">
                                          <p:val>
                                            <p:strVal val="#ppt_x"/>
                                          </p:val>
                                        </p:tav>
                                      </p:tavLst>
                                    </p:anim>
                                    <p:anim calcmode="lin" valueType="num">
                                      <p:cBhvr>
                                        <p:cTn id="29" dur="5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30" dur="5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par>
                                <p:cTn id="35" presetID="29"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500" fill="hold"/>
                                        <p:tgtEl>
                                          <p:spTgt spid="1026"/>
                                        </p:tgtEl>
                                        <p:attrNameLst>
                                          <p:attrName>ppt_x</p:attrName>
                                        </p:attrNameLst>
                                      </p:cBhvr>
                                      <p:tavLst>
                                        <p:tav tm="0">
                                          <p:val>
                                            <p:strVal val="#ppt_x-.2"/>
                                          </p:val>
                                        </p:tav>
                                        <p:tav tm="100000">
                                          <p:val>
                                            <p:strVal val="#ppt_x"/>
                                          </p:val>
                                        </p:tav>
                                      </p:tavLst>
                                    </p:anim>
                                    <p:anim calcmode="lin" valueType="num">
                                      <p:cBhvr>
                                        <p:cTn id="3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childTnLst>
                                </p:cTn>
                              </p:par>
                              <p:par>
                                <p:cTn id="44" presetID="29" presetClass="entr" presetSubtype="0" fill="hold" nodeType="withEffect">
                                  <p:stCondLst>
                                    <p:cond delay="0"/>
                                  </p:stCondLst>
                                  <p:childTnLst>
                                    <p:set>
                                      <p:cBhvr>
                                        <p:cTn id="45" dur="1" fill="hold">
                                          <p:stCondLst>
                                            <p:cond delay="0"/>
                                          </p:stCondLst>
                                        </p:cTn>
                                        <p:tgtEl>
                                          <p:spTgt spid="29698"/>
                                        </p:tgtEl>
                                        <p:attrNameLst>
                                          <p:attrName>style.visibility</p:attrName>
                                        </p:attrNameLst>
                                      </p:cBhvr>
                                      <p:to>
                                        <p:strVal val="visible"/>
                                      </p:to>
                                    </p:set>
                                    <p:anim calcmode="lin" valueType="num">
                                      <p:cBhvr>
                                        <p:cTn id="46" dur="500" fill="hold"/>
                                        <p:tgtEl>
                                          <p:spTgt spid="29698"/>
                                        </p:tgtEl>
                                        <p:attrNameLst>
                                          <p:attrName>ppt_x</p:attrName>
                                        </p:attrNameLst>
                                      </p:cBhvr>
                                      <p:tavLst>
                                        <p:tav tm="0">
                                          <p:val>
                                            <p:strVal val="#ppt_x-.2"/>
                                          </p:val>
                                        </p:tav>
                                        <p:tav tm="100000">
                                          <p:val>
                                            <p:strVal val="#ppt_x"/>
                                          </p:val>
                                        </p:tav>
                                      </p:tavLst>
                                    </p:anim>
                                    <p:anim calcmode="lin" valueType="num">
                                      <p:cBhvr>
                                        <p:cTn id="47" dur="500" fill="hold"/>
                                        <p:tgtEl>
                                          <p:spTgt spid="29698"/>
                                        </p:tgtEl>
                                        <p:attrNameLst>
                                          <p:attrName>ppt_y</p:attrName>
                                        </p:attrNameLst>
                                      </p:cBhvr>
                                      <p:tavLst>
                                        <p:tav tm="0">
                                          <p:val>
                                            <p:strVal val="#ppt_y"/>
                                          </p:val>
                                        </p:tav>
                                        <p:tav tm="100000">
                                          <p:val>
                                            <p:strVal val="#ppt_y"/>
                                          </p:val>
                                        </p:tav>
                                      </p:tavLst>
                                    </p:anim>
                                    <p:animEffect transition="in" filter="wipe(right)" prLst="gradientSize: 0.1">
                                      <p:cBhvr>
                                        <p:cTn id="48" dur="500"/>
                                        <p:tgtEl>
                                          <p:spTgt spid="2969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uiExpand="1" build="p"/>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D:\Documents\2018 Projects\ISO 10015\Training Materials Revised\SGO\Pics\AWB - Section 5.jpg"/>
          <p:cNvPicPr>
            <a:picLocks noChangeAspect="1" noChangeArrowheads="1"/>
          </p:cNvPicPr>
          <p:nvPr/>
        </p:nvPicPr>
        <p:blipFill>
          <a:blip r:embed="rId3" cstate="print"/>
          <a:srcRect/>
          <a:stretch>
            <a:fillRect/>
          </a:stretch>
        </p:blipFill>
        <p:spPr bwMode="auto">
          <a:xfrm>
            <a:off x="3884612" y="1828800"/>
            <a:ext cx="8275638" cy="2385277"/>
          </a:xfrm>
          <a:prstGeom prst="rect">
            <a:avLst/>
          </a:prstGeom>
          <a:noFill/>
        </p:spPr>
      </p:pic>
      <p:pic>
        <p:nvPicPr>
          <p:cNvPr id="10" name="Picture 4" descr="http://images.rapgenius.com/bjlptimye7ucky8cgka3ou2z.1000x885x1.jpg"/>
          <p:cNvPicPr>
            <a:picLocks noChangeAspect="1" noChangeArrowheads="1"/>
          </p:cNvPicPr>
          <p:nvPr/>
        </p:nvPicPr>
        <p:blipFill>
          <a:blip r:embed="rId4" cstate="print"/>
          <a:srcRect/>
          <a:stretch>
            <a:fillRect/>
          </a:stretch>
        </p:blipFill>
        <p:spPr bwMode="auto">
          <a:xfrm rot="21320937">
            <a:off x="70231" y="5055667"/>
            <a:ext cx="2779081" cy="1845097"/>
          </a:xfrm>
          <a:prstGeom prst="rect">
            <a:avLst/>
          </a:prstGeom>
          <a:noFill/>
        </p:spPr>
      </p:pic>
      <p:sp>
        <p:nvSpPr>
          <p:cNvPr id="2" name="Title 1"/>
          <p:cNvSpPr>
            <a:spLocks noGrp="1"/>
          </p:cNvSpPr>
          <p:nvPr>
            <p:ph type="title"/>
          </p:nvPr>
        </p:nvSpPr>
        <p:spPr/>
        <p:txBody>
          <a:bodyPr/>
          <a:lstStyle/>
          <a:p>
            <a:r>
              <a:rPr lang="en-US" sz="4800" b="1" dirty="0">
                <a:solidFill>
                  <a:srgbClr val="FF0000"/>
                </a:solidFill>
              </a:rPr>
              <a:t>Section 5 (Payment Method)</a:t>
            </a:r>
            <a:endParaRPr lang="en-US" dirty="0"/>
          </a:p>
        </p:txBody>
      </p:sp>
      <p:sp>
        <p:nvSpPr>
          <p:cNvPr id="9" name="Content Placeholder 8"/>
          <p:cNvSpPr>
            <a:spLocks noGrp="1"/>
          </p:cNvSpPr>
          <p:nvPr>
            <p:ph idx="1"/>
          </p:nvPr>
        </p:nvSpPr>
        <p:spPr>
          <a:xfrm>
            <a:off x="-280141" y="1447800"/>
            <a:ext cx="3250353" cy="4724400"/>
          </a:xfrm>
        </p:spPr>
        <p:txBody>
          <a:bodyPr>
            <a:normAutofit/>
          </a:bodyPr>
          <a:lstStyle/>
          <a:p>
            <a:pPr lvl="1">
              <a:buFont typeface="+mj-lt"/>
              <a:buAutoNum type="arabicPeriod"/>
            </a:pPr>
            <a:r>
              <a:rPr lang="en-US" sz="1600" b="1" dirty="0">
                <a:solidFill>
                  <a:srgbClr val="FF0000"/>
                </a:solidFill>
                <a:latin typeface="+mj-lt"/>
              </a:rPr>
              <a:t>Payment Method</a:t>
            </a:r>
          </a:p>
          <a:p>
            <a:pPr lvl="2"/>
            <a:r>
              <a:rPr lang="en-US" sz="1600" dirty="0">
                <a:latin typeface="+mj-lt"/>
              </a:rPr>
              <a:t>Account Number</a:t>
            </a:r>
          </a:p>
          <a:p>
            <a:pPr lvl="2"/>
            <a:r>
              <a:rPr lang="en-US" sz="1600" dirty="0">
                <a:latin typeface="+mj-lt"/>
              </a:rPr>
              <a:t>Cash</a:t>
            </a:r>
          </a:p>
          <a:p>
            <a:pPr lvl="2"/>
            <a:r>
              <a:rPr lang="en-US" sz="1600" dirty="0">
                <a:latin typeface="+mj-lt"/>
              </a:rPr>
              <a:t>Credit Card</a:t>
            </a:r>
          </a:p>
          <a:p>
            <a:pPr lvl="2"/>
            <a:r>
              <a:rPr lang="en-US" sz="1600" dirty="0">
                <a:latin typeface="+mj-lt"/>
              </a:rPr>
              <a:t>Sender Account No.</a:t>
            </a:r>
          </a:p>
          <a:p>
            <a:pPr lvl="2"/>
            <a:r>
              <a:rPr lang="en-US" sz="1600" dirty="0">
                <a:latin typeface="+mj-lt"/>
              </a:rPr>
              <a:t>Recipient's/3</a:t>
            </a:r>
            <a:r>
              <a:rPr lang="en-US" sz="1600" baseline="30000" dirty="0">
                <a:latin typeface="+mj-lt"/>
              </a:rPr>
              <a:t>rd</a:t>
            </a:r>
            <a:r>
              <a:rPr lang="en-US" sz="1600" dirty="0">
                <a:latin typeface="+mj-lt"/>
              </a:rPr>
              <a:t> Party  Account Number</a:t>
            </a:r>
          </a:p>
          <a:p>
            <a:pPr lvl="1">
              <a:buFont typeface="+mj-lt"/>
              <a:buAutoNum type="arabicPeriod"/>
            </a:pPr>
            <a:r>
              <a:rPr lang="en-US" sz="1600" b="1" dirty="0">
                <a:solidFill>
                  <a:srgbClr val="FF0000"/>
                </a:solidFill>
                <a:latin typeface="+mj-lt"/>
              </a:rPr>
              <a:t>Payments of duties and Taxes</a:t>
            </a:r>
          </a:p>
          <a:p>
            <a:pPr lvl="2"/>
            <a:r>
              <a:rPr lang="en-US" sz="1600" dirty="0">
                <a:latin typeface="+mj-lt"/>
              </a:rPr>
              <a:t>Third Party</a:t>
            </a:r>
          </a:p>
          <a:p>
            <a:pPr lvl="2"/>
            <a:r>
              <a:rPr lang="en-US" sz="1600" dirty="0">
                <a:latin typeface="+mj-lt"/>
              </a:rPr>
              <a:t>Recipient</a:t>
            </a:r>
          </a:p>
          <a:p>
            <a:pPr lvl="2"/>
            <a:r>
              <a:rPr lang="en-US" sz="1600" dirty="0">
                <a:latin typeface="+mj-lt"/>
              </a:rPr>
              <a:t>Sender’s Acct No.</a:t>
            </a:r>
          </a:p>
          <a:p>
            <a:pPr lvl="2"/>
            <a:r>
              <a:rPr lang="en-US" sz="1600" dirty="0">
                <a:latin typeface="+mj-lt"/>
              </a:rPr>
              <a:t>SMSA Account No.</a:t>
            </a:r>
          </a:p>
          <a:p>
            <a:pPr lvl="1">
              <a:buNone/>
            </a:pPr>
            <a:endParaRPr lang="en-US" sz="1600" dirty="0">
              <a:latin typeface="+mj-lt"/>
            </a:endParaRPr>
          </a:p>
          <a:p>
            <a:pPr lvl="1"/>
            <a:endParaRPr lang="en-US" sz="1600" dirty="0">
              <a:latin typeface="+mj-lt"/>
            </a:endParaRPr>
          </a:p>
          <a:p>
            <a:pPr lvl="1">
              <a:buNone/>
            </a:pPr>
            <a:endParaRPr lang="en-US" sz="1600" dirty="0">
              <a:latin typeface="+mj-lt"/>
            </a:endParaRPr>
          </a:p>
        </p:txBody>
      </p:sp>
      <p:sp>
        <p:nvSpPr>
          <p:cNvPr id="11" name="TextBox 10"/>
          <p:cNvSpPr txBox="1"/>
          <p:nvPr/>
        </p:nvSpPr>
        <p:spPr>
          <a:xfrm rot="20956293">
            <a:off x="844400" y="5379545"/>
            <a:ext cx="1450955" cy="646331"/>
          </a:xfrm>
          <a:prstGeom prst="rect">
            <a:avLst/>
          </a:prstGeom>
          <a:noFill/>
        </p:spPr>
        <p:txBody>
          <a:bodyPr wrap="square" rtlCol="0">
            <a:spAutoFit/>
          </a:bodyPr>
          <a:lstStyle/>
          <a:p>
            <a:r>
              <a:rPr lang="en-US" sz="1200" dirty="0"/>
              <a:t>Always make sure the account is </a:t>
            </a:r>
            <a:r>
              <a:rPr lang="en-US" sz="1200" b="1" u="sng" dirty="0">
                <a:solidFill>
                  <a:srgbClr val="00B050"/>
                </a:solidFill>
              </a:rPr>
              <a:t>Active </a:t>
            </a:r>
          </a:p>
        </p:txBody>
      </p:sp>
      <p:pic>
        <p:nvPicPr>
          <p:cNvPr id="4099" name="Picture 3" descr="http://abalone.petrbel.cz/images/login.png"/>
          <p:cNvPicPr>
            <a:picLocks noChangeAspect="1" noChangeArrowheads="1"/>
          </p:cNvPicPr>
          <p:nvPr/>
        </p:nvPicPr>
        <p:blipFill>
          <a:blip r:embed="rId5" cstate="print"/>
          <a:srcRect/>
          <a:stretch>
            <a:fillRect/>
          </a:stretch>
        </p:blipFill>
        <p:spPr bwMode="auto">
          <a:xfrm>
            <a:off x="2894012" y="4267200"/>
            <a:ext cx="1015735" cy="762000"/>
          </a:xfrm>
          <a:prstGeom prst="rect">
            <a:avLst/>
          </a:prstGeom>
          <a:noFill/>
        </p:spPr>
      </p:pic>
      <p:sp>
        <p:nvSpPr>
          <p:cNvPr id="26" name="Rectangle 25"/>
          <p:cNvSpPr/>
          <p:nvPr/>
        </p:nvSpPr>
        <p:spPr>
          <a:xfrm>
            <a:off x="6627812" y="1905000"/>
            <a:ext cx="2742486" cy="369332"/>
          </a:xfrm>
          <a:prstGeom prst="rect">
            <a:avLst/>
          </a:prstGeom>
        </p:spPr>
        <p:txBody>
          <a:bodyPr wrap="square">
            <a:spAutoFit/>
          </a:bodyPr>
          <a:lstStyle/>
          <a:p>
            <a:r>
              <a:rPr lang="en-US" b="1" dirty="0">
                <a:solidFill>
                  <a:srgbClr val="FF0000"/>
                </a:solidFill>
              </a:rPr>
              <a:t>RU-1234</a:t>
            </a:r>
          </a:p>
        </p:txBody>
      </p:sp>
      <p:sp>
        <p:nvSpPr>
          <p:cNvPr id="17" name="TextBox 16"/>
          <p:cNvSpPr txBox="1"/>
          <p:nvPr/>
        </p:nvSpPr>
        <p:spPr>
          <a:xfrm>
            <a:off x="8227457" y="838200"/>
            <a:ext cx="3453500" cy="400110"/>
          </a:xfrm>
          <a:prstGeom prst="rect">
            <a:avLst/>
          </a:prstGeom>
          <a:solidFill>
            <a:schemeClr val="accent6">
              <a:lumMod val="75000"/>
            </a:schemeClr>
          </a:solidFill>
          <a:ln w="38100">
            <a:solidFill>
              <a:srgbClr val="FF9933"/>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solidFill>
                  <a:srgbClr val="FFFFFF"/>
                </a:solidFill>
                <a:latin typeface="+mj-lt"/>
              </a:rPr>
              <a:t>Payment for Transport</a:t>
            </a:r>
          </a:p>
        </p:txBody>
      </p:sp>
      <p:sp>
        <p:nvSpPr>
          <p:cNvPr id="18" name="TextBox 17"/>
          <p:cNvSpPr txBox="1"/>
          <p:nvPr/>
        </p:nvSpPr>
        <p:spPr>
          <a:xfrm>
            <a:off x="6932613" y="4572000"/>
            <a:ext cx="4343399" cy="400110"/>
          </a:xfrm>
          <a:prstGeom prst="rect">
            <a:avLst/>
          </a:prstGeom>
          <a:solidFill>
            <a:schemeClr val="accent6">
              <a:lumMod val="75000"/>
            </a:schemeClr>
          </a:solidFill>
          <a:ln w="38100">
            <a:solidFill>
              <a:srgbClr val="FF9933"/>
            </a:solidFill>
          </a:ln>
        </p:spPr>
        <p:txBody>
          <a:bodyPr wrap="square" rtlCol="0">
            <a:spAutoFit/>
          </a:bodyPr>
          <a:lstStyle/>
          <a:p>
            <a:r>
              <a:rPr lang="en-US" sz="2000" b="1" dirty="0">
                <a:solidFill>
                  <a:srgbClr val="FFFFFF"/>
                </a:solidFill>
                <a:latin typeface="+mj-lt"/>
              </a:rPr>
              <a:t>Payment for Custom Duties &amp; taxes</a:t>
            </a:r>
          </a:p>
        </p:txBody>
      </p:sp>
      <p:cxnSp>
        <p:nvCxnSpPr>
          <p:cNvPr id="20" name="Straight Arrow Connector 19"/>
          <p:cNvCxnSpPr/>
          <p:nvPr/>
        </p:nvCxnSpPr>
        <p:spPr>
          <a:xfrm rot="5400000" flipH="1" flipV="1">
            <a:off x="9891646" y="3898966"/>
            <a:ext cx="838200" cy="507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10374378" y="1231966"/>
            <a:ext cx="533400" cy="507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Multiply 20"/>
          <p:cNvSpPr/>
          <p:nvPr/>
        </p:nvSpPr>
        <p:spPr>
          <a:xfrm>
            <a:off x="7847091" y="2438400"/>
            <a:ext cx="304721" cy="304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E3233F-80F1-36A0-2028-F5EBFFAC5EA5}"/>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1E4EBAF2-4419-7192-8409-8C20705B1D1B}"/>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
        <p:nvSpPr>
          <p:cNvPr id="27" name="Rounded Rectangle 26"/>
          <p:cNvSpPr/>
          <p:nvPr/>
        </p:nvSpPr>
        <p:spPr>
          <a:xfrm>
            <a:off x="3351927" y="5257800"/>
            <a:ext cx="8836898" cy="1524000"/>
          </a:xfrm>
          <a:prstGeom prst="round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http://ksamap.mobi/tips/1307705143saudicurr.jpg"/>
          <p:cNvPicPr>
            <a:picLocks noChangeAspect="1" noChangeArrowheads="1"/>
          </p:cNvPicPr>
          <p:nvPr/>
        </p:nvPicPr>
        <p:blipFill>
          <a:blip r:embed="rId7" cstate="print"/>
          <a:srcRect/>
          <a:stretch>
            <a:fillRect/>
          </a:stretch>
        </p:blipFill>
        <p:spPr bwMode="auto">
          <a:xfrm>
            <a:off x="10209212" y="5410200"/>
            <a:ext cx="1726750" cy="1000760"/>
          </a:xfrm>
          <a:prstGeom prst="rect">
            <a:avLst/>
          </a:prstGeom>
          <a:noFill/>
          <a:effectLst>
            <a:reflection blurRad="6350" stA="52000" endA="300" endPos="35000" dir="5400000" sy="-100000" algn="bl" rotWithShape="0"/>
          </a:effectLst>
        </p:spPr>
      </p:pic>
      <p:pic>
        <p:nvPicPr>
          <p:cNvPr id="28676" name="Picture 4" descr="http://upload.wikimedia.org/wikipedia/commons/4/4f/Credit-cards.jpg"/>
          <p:cNvPicPr>
            <a:picLocks noChangeAspect="1" noChangeArrowheads="1"/>
          </p:cNvPicPr>
          <p:nvPr/>
        </p:nvPicPr>
        <p:blipFill>
          <a:blip r:embed="rId8" cstate="print"/>
          <a:srcRect/>
          <a:stretch>
            <a:fillRect/>
          </a:stretch>
        </p:blipFill>
        <p:spPr bwMode="auto">
          <a:xfrm>
            <a:off x="8227457" y="5410200"/>
            <a:ext cx="1760608" cy="990600"/>
          </a:xfrm>
          <a:prstGeom prst="rect">
            <a:avLst/>
          </a:prstGeom>
          <a:noFill/>
          <a:effectLst>
            <a:reflection blurRad="6350" stA="52000" endA="300" endPos="35000" dir="5400000" sy="-100000" algn="bl" rotWithShape="0"/>
          </a:effectLst>
        </p:spPr>
      </p:pic>
      <p:pic>
        <p:nvPicPr>
          <p:cNvPr id="28678" name="Picture 6" descr="http://www.astea.com/en/images/usr/sub-solutions-third-party-vendor-management.jpg"/>
          <p:cNvPicPr>
            <a:picLocks noChangeAspect="1" noChangeArrowheads="1"/>
          </p:cNvPicPr>
          <p:nvPr/>
        </p:nvPicPr>
        <p:blipFill>
          <a:blip r:embed="rId9" cstate="print"/>
          <a:srcRect/>
          <a:stretch>
            <a:fillRect/>
          </a:stretch>
        </p:blipFill>
        <p:spPr bwMode="auto">
          <a:xfrm>
            <a:off x="4247296" y="5410200"/>
            <a:ext cx="1643969" cy="990600"/>
          </a:xfrm>
          <a:prstGeom prst="rect">
            <a:avLst/>
          </a:prstGeom>
          <a:noFill/>
          <a:effectLst>
            <a:reflection blurRad="6350" stA="52000" endA="300" endPos="35000" dir="5400000" sy="-100000" algn="bl" rotWithShape="0"/>
          </a:effectLst>
        </p:spPr>
      </p:pic>
      <p:pic>
        <p:nvPicPr>
          <p:cNvPr id="28680" name="Picture 8" descr="http://top10funding.com/news/wp-content/uploads/2014/01/send-the-package.jpg"/>
          <p:cNvPicPr>
            <a:picLocks noChangeAspect="1" noChangeArrowheads="1"/>
          </p:cNvPicPr>
          <p:nvPr/>
        </p:nvPicPr>
        <p:blipFill>
          <a:blip r:embed="rId10" cstate="print"/>
          <a:srcRect/>
          <a:stretch>
            <a:fillRect/>
          </a:stretch>
        </p:blipFill>
        <p:spPr bwMode="auto">
          <a:xfrm>
            <a:off x="6195986" y="5410201"/>
            <a:ext cx="1828324" cy="1005143"/>
          </a:xfrm>
          <a:prstGeom prst="rect">
            <a:avLst/>
          </a:prstGeom>
          <a:noFill/>
          <a:effectLst>
            <a:reflection blurRad="6350" stA="52000" endA="300" endPos="3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500" fill="hold"/>
                                        <p:tgtEl>
                                          <p:spTgt spid="5122"/>
                                        </p:tgtEl>
                                        <p:attrNameLst>
                                          <p:attrName>ppt_w</p:attrName>
                                        </p:attrNameLst>
                                      </p:cBhvr>
                                      <p:tavLst>
                                        <p:tav tm="0">
                                          <p:val>
                                            <p:fltVal val="0"/>
                                          </p:val>
                                        </p:tav>
                                        <p:tav tm="100000">
                                          <p:val>
                                            <p:strVal val="#ppt_w"/>
                                          </p:val>
                                        </p:tav>
                                      </p:tavLst>
                                    </p:anim>
                                    <p:anim calcmode="lin" valueType="num">
                                      <p:cBhvr>
                                        <p:cTn id="18" dur="500" fill="hold"/>
                                        <p:tgtEl>
                                          <p:spTgt spid="512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ppt_x</p:attrName>
                                        </p:attrNameLst>
                                      </p:cBhvr>
                                      <p:tavLst>
                                        <p:tav tm="0">
                                          <p:val>
                                            <p:strVal val="#ppt_x-.2"/>
                                          </p:val>
                                        </p:tav>
                                        <p:tav tm="100000">
                                          <p:val>
                                            <p:strVal val="#ppt_x"/>
                                          </p:val>
                                        </p:tav>
                                      </p:tavLst>
                                    </p:anim>
                                    <p:anim calcmode="lin" valueType="num">
                                      <p:cBhvr>
                                        <p:cTn id="46" dur="5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childTnLst>
                                </p:cTn>
                              </p:par>
                              <p:par>
                                <p:cTn id="52" presetID="29" presetClass="entr" presetSubtype="0" fill="hold" nodeType="withEffect">
                                  <p:stCondLst>
                                    <p:cond delay="0"/>
                                  </p:stCondLst>
                                  <p:childTnLst>
                                    <p:set>
                                      <p:cBhvr>
                                        <p:cTn id="53" dur="1" fill="hold">
                                          <p:stCondLst>
                                            <p:cond delay="0"/>
                                          </p:stCondLst>
                                        </p:cTn>
                                        <p:tgtEl>
                                          <p:spTgt spid="28674"/>
                                        </p:tgtEl>
                                        <p:attrNameLst>
                                          <p:attrName>style.visibility</p:attrName>
                                        </p:attrNameLst>
                                      </p:cBhvr>
                                      <p:to>
                                        <p:strVal val="visible"/>
                                      </p:to>
                                    </p:set>
                                    <p:anim calcmode="lin" valueType="num">
                                      <p:cBhvr>
                                        <p:cTn id="54" dur="1000" fill="hold"/>
                                        <p:tgtEl>
                                          <p:spTgt spid="28674"/>
                                        </p:tgtEl>
                                        <p:attrNameLst>
                                          <p:attrName>ppt_x</p:attrName>
                                        </p:attrNameLst>
                                      </p:cBhvr>
                                      <p:tavLst>
                                        <p:tav tm="0">
                                          <p:val>
                                            <p:strVal val="#ppt_x-.2"/>
                                          </p:val>
                                        </p:tav>
                                        <p:tav tm="100000">
                                          <p:val>
                                            <p:strVal val="#ppt_x"/>
                                          </p:val>
                                        </p:tav>
                                      </p:tavLst>
                                    </p:anim>
                                    <p:anim calcmode="lin" valueType="num">
                                      <p:cBhvr>
                                        <p:cTn id="55"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867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29" presetClass="entr" presetSubtype="0" fill="hold" nodeType="withEffect">
                                  <p:stCondLst>
                                    <p:cond delay="0"/>
                                  </p:stCondLst>
                                  <p:childTnLst>
                                    <p:set>
                                      <p:cBhvr>
                                        <p:cTn id="62" dur="1" fill="hold">
                                          <p:stCondLst>
                                            <p:cond delay="0"/>
                                          </p:stCondLst>
                                        </p:cTn>
                                        <p:tgtEl>
                                          <p:spTgt spid="28676"/>
                                        </p:tgtEl>
                                        <p:attrNameLst>
                                          <p:attrName>style.visibility</p:attrName>
                                        </p:attrNameLst>
                                      </p:cBhvr>
                                      <p:to>
                                        <p:strVal val="visible"/>
                                      </p:to>
                                    </p:set>
                                    <p:anim calcmode="lin" valueType="num">
                                      <p:cBhvr>
                                        <p:cTn id="63" dur="1000" fill="hold"/>
                                        <p:tgtEl>
                                          <p:spTgt spid="28676"/>
                                        </p:tgtEl>
                                        <p:attrNameLst>
                                          <p:attrName>ppt_x</p:attrName>
                                        </p:attrNameLst>
                                      </p:cBhvr>
                                      <p:tavLst>
                                        <p:tav tm="0">
                                          <p:val>
                                            <p:strVal val="#ppt_x-.2"/>
                                          </p:val>
                                        </p:tav>
                                        <p:tav tm="100000">
                                          <p:val>
                                            <p:strVal val="#ppt_x"/>
                                          </p:val>
                                        </p:tav>
                                      </p:tavLst>
                                    </p:anim>
                                    <p:anim calcmode="lin" valueType="num">
                                      <p:cBhvr>
                                        <p:cTn id="64" dur="1000" fill="hold"/>
                                        <p:tgtEl>
                                          <p:spTgt spid="28676"/>
                                        </p:tgtEl>
                                        <p:attrNameLst>
                                          <p:attrName>ppt_y</p:attrName>
                                        </p:attrNameLst>
                                      </p:cBhvr>
                                      <p:tavLst>
                                        <p:tav tm="0">
                                          <p:val>
                                            <p:strVal val="#ppt_y"/>
                                          </p:val>
                                        </p:tav>
                                        <p:tav tm="100000">
                                          <p:val>
                                            <p:strVal val="#ppt_y"/>
                                          </p:val>
                                        </p:tav>
                                      </p:tavLst>
                                    </p:anim>
                                    <p:animEffect transition="in" filter="wipe(right)" prLst="gradientSize: 0.1">
                                      <p:cBhvr>
                                        <p:cTn id="65" dur="1000"/>
                                        <p:tgtEl>
                                          <p:spTgt spid="2867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9">
                                            <p:txEl>
                                              <p:pRg st="4" end="4"/>
                                            </p:txEl>
                                          </p:spTgt>
                                        </p:tgtEl>
                                        <p:attrNameLst>
                                          <p:attrName>style.visibility</p:attrName>
                                        </p:attrNameLst>
                                      </p:cBhvr>
                                      <p:to>
                                        <p:strVal val="visible"/>
                                      </p:to>
                                    </p:set>
                                  </p:childTnLst>
                                </p:cTn>
                              </p:par>
                              <p:par>
                                <p:cTn id="70" presetID="29" presetClass="entr" presetSubtype="0" fill="hold" nodeType="withEffect">
                                  <p:stCondLst>
                                    <p:cond delay="0"/>
                                  </p:stCondLst>
                                  <p:childTnLst>
                                    <p:set>
                                      <p:cBhvr>
                                        <p:cTn id="71" dur="1" fill="hold">
                                          <p:stCondLst>
                                            <p:cond delay="0"/>
                                          </p:stCondLst>
                                        </p:cTn>
                                        <p:tgtEl>
                                          <p:spTgt spid="28680"/>
                                        </p:tgtEl>
                                        <p:attrNameLst>
                                          <p:attrName>style.visibility</p:attrName>
                                        </p:attrNameLst>
                                      </p:cBhvr>
                                      <p:to>
                                        <p:strVal val="visible"/>
                                      </p:to>
                                    </p:set>
                                    <p:anim calcmode="lin" valueType="num">
                                      <p:cBhvr>
                                        <p:cTn id="72" dur="1000" fill="hold"/>
                                        <p:tgtEl>
                                          <p:spTgt spid="28680"/>
                                        </p:tgtEl>
                                        <p:attrNameLst>
                                          <p:attrName>ppt_x</p:attrName>
                                        </p:attrNameLst>
                                      </p:cBhvr>
                                      <p:tavLst>
                                        <p:tav tm="0">
                                          <p:val>
                                            <p:strVal val="#ppt_x-.2"/>
                                          </p:val>
                                        </p:tav>
                                        <p:tav tm="100000">
                                          <p:val>
                                            <p:strVal val="#ppt_x"/>
                                          </p:val>
                                        </p:tav>
                                      </p:tavLst>
                                    </p:anim>
                                    <p:anim calcmode="lin" valueType="num">
                                      <p:cBhvr>
                                        <p:cTn id="73" dur="1000" fill="hold"/>
                                        <p:tgtEl>
                                          <p:spTgt spid="28680"/>
                                        </p:tgtEl>
                                        <p:attrNameLst>
                                          <p:attrName>ppt_y</p:attrName>
                                        </p:attrNameLst>
                                      </p:cBhvr>
                                      <p:tavLst>
                                        <p:tav tm="0">
                                          <p:val>
                                            <p:strVal val="#ppt_y"/>
                                          </p:val>
                                        </p:tav>
                                        <p:tav tm="100000">
                                          <p:val>
                                            <p:strVal val="#ppt_y"/>
                                          </p:val>
                                        </p:tav>
                                      </p:tavLst>
                                    </p:anim>
                                    <p:animEffect transition="in" filter="wipe(right)" prLst="gradientSize: 0.1">
                                      <p:cBhvr>
                                        <p:cTn id="74" dur="1000"/>
                                        <p:tgtEl>
                                          <p:spTgt spid="2868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nodeType="clickEffect">
                                  <p:stCondLst>
                                    <p:cond delay="0"/>
                                  </p:stCondLst>
                                  <p:childTnLst>
                                    <p:set>
                                      <p:cBhvr>
                                        <p:cTn id="82" dur="1" fill="hold">
                                          <p:stCondLst>
                                            <p:cond delay="0"/>
                                          </p:stCondLst>
                                        </p:cTn>
                                        <p:tgtEl>
                                          <p:spTgt spid="4099"/>
                                        </p:tgtEl>
                                        <p:attrNameLst>
                                          <p:attrName>style.visibility</p:attrName>
                                        </p:attrNameLst>
                                      </p:cBhvr>
                                      <p:to>
                                        <p:strVal val="visible"/>
                                      </p:to>
                                    </p:set>
                                    <p:anim calcmode="lin" valueType="num">
                                      <p:cBhvr>
                                        <p:cTn id="83" dur="500" fill="hold"/>
                                        <p:tgtEl>
                                          <p:spTgt spid="4099"/>
                                        </p:tgtEl>
                                        <p:attrNameLst>
                                          <p:attrName>ppt_w</p:attrName>
                                        </p:attrNameLst>
                                      </p:cBhvr>
                                      <p:tavLst>
                                        <p:tav tm="0">
                                          <p:val>
                                            <p:fltVal val="0"/>
                                          </p:val>
                                        </p:tav>
                                        <p:tav tm="100000">
                                          <p:val>
                                            <p:strVal val="#ppt_w"/>
                                          </p:val>
                                        </p:tav>
                                      </p:tavLst>
                                    </p:anim>
                                    <p:anim calcmode="lin" valueType="num">
                                      <p:cBhvr>
                                        <p:cTn id="84" dur="500" fill="hold"/>
                                        <p:tgtEl>
                                          <p:spTgt spid="4099"/>
                                        </p:tgtEl>
                                        <p:attrNameLst>
                                          <p:attrName>ppt_h</p:attrName>
                                        </p:attrNameLst>
                                      </p:cBhvr>
                                      <p:tavLst>
                                        <p:tav tm="0">
                                          <p:val>
                                            <p:fltVal val="0"/>
                                          </p:val>
                                        </p:tav>
                                        <p:tav tm="100000">
                                          <p:val>
                                            <p:strVal val="#ppt_h"/>
                                          </p:val>
                                        </p:tav>
                                      </p:tavLst>
                                    </p:anim>
                                    <p:animEffect transition="in" filter="fade">
                                      <p:cBhvr>
                                        <p:cTn id="85" dur="500"/>
                                        <p:tgtEl>
                                          <p:spTgt spid="4099"/>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500" fill="hold"/>
                                        <p:tgtEl>
                                          <p:spTgt spid="11"/>
                                        </p:tgtEl>
                                        <p:attrNameLst>
                                          <p:attrName>ppt_w</p:attrName>
                                        </p:attrNameLst>
                                      </p:cBhvr>
                                      <p:tavLst>
                                        <p:tav tm="0">
                                          <p:val>
                                            <p:fltVal val="0"/>
                                          </p:val>
                                        </p:tav>
                                        <p:tav tm="100000">
                                          <p:val>
                                            <p:strVal val="#ppt_w"/>
                                          </p:val>
                                        </p:tav>
                                      </p:tavLst>
                                    </p:anim>
                                    <p:anim calcmode="lin" valueType="num">
                                      <p:cBhvr>
                                        <p:cTn id="89" dur="500" fill="hold"/>
                                        <p:tgtEl>
                                          <p:spTgt spid="11"/>
                                        </p:tgtEl>
                                        <p:attrNameLst>
                                          <p:attrName>ppt_h</p:attrName>
                                        </p:attrNameLst>
                                      </p:cBhvr>
                                      <p:tavLst>
                                        <p:tav tm="0">
                                          <p:val>
                                            <p:fltVal val="0"/>
                                          </p:val>
                                        </p:tav>
                                        <p:tav tm="100000">
                                          <p:val>
                                            <p:strVal val="#ppt_h"/>
                                          </p:val>
                                        </p:tav>
                                      </p:tavLst>
                                    </p:anim>
                                    <p:animEffect transition="in" filter="fade">
                                      <p:cBhvr>
                                        <p:cTn id="90" dur="500"/>
                                        <p:tgtEl>
                                          <p:spTgt spid="11"/>
                                        </p:tgtEl>
                                      </p:cBhvr>
                                    </p:animEffect>
                                  </p:childTnLst>
                                </p:cTn>
                              </p:par>
                              <p:par>
                                <p:cTn id="91" presetID="53" presetClass="entr" presetSubtype="0"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fltVal val="0"/>
                                          </p:val>
                                        </p:tav>
                                        <p:tav tm="100000">
                                          <p:val>
                                            <p:strVal val="#ppt_h"/>
                                          </p:val>
                                        </p:tav>
                                      </p:tavLst>
                                    </p:anim>
                                    <p:animEffect transition="in" filter="fade">
                                      <p:cBhvr>
                                        <p:cTn id="95" dur="500"/>
                                        <p:tgtEl>
                                          <p:spTgt spid="10"/>
                                        </p:tgtEl>
                                      </p:cBhvr>
                                    </p:animEffect>
                                  </p:childTnLst>
                                </p:cTn>
                              </p:par>
                              <p:par>
                                <p:cTn id="96" presetID="29" presetClass="entr" presetSubtype="0" fill="hold" nodeType="withEffect">
                                  <p:stCondLst>
                                    <p:cond delay="0"/>
                                  </p:stCondLst>
                                  <p:childTnLst>
                                    <p:set>
                                      <p:cBhvr>
                                        <p:cTn id="97" dur="1" fill="hold">
                                          <p:stCondLst>
                                            <p:cond delay="0"/>
                                          </p:stCondLst>
                                        </p:cTn>
                                        <p:tgtEl>
                                          <p:spTgt spid="28678"/>
                                        </p:tgtEl>
                                        <p:attrNameLst>
                                          <p:attrName>style.visibility</p:attrName>
                                        </p:attrNameLst>
                                      </p:cBhvr>
                                      <p:to>
                                        <p:strVal val="visible"/>
                                      </p:to>
                                    </p:set>
                                    <p:anim calcmode="lin" valueType="num">
                                      <p:cBhvr>
                                        <p:cTn id="98" dur="1000" fill="hold"/>
                                        <p:tgtEl>
                                          <p:spTgt spid="28678"/>
                                        </p:tgtEl>
                                        <p:attrNameLst>
                                          <p:attrName>ppt_x</p:attrName>
                                        </p:attrNameLst>
                                      </p:cBhvr>
                                      <p:tavLst>
                                        <p:tav tm="0">
                                          <p:val>
                                            <p:strVal val="#ppt_x-.2"/>
                                          </p:val>
                                        </p:tav>
                                        <p:tav tm="100000">
                                          <p:val>
                                            <p:strVal val="#ppt_x"/>
                                          </p:val>
                                        </p:tav>
                                      </p:tavLst>
                                    </p:anim>
                                    <p:anim calcmode="lin" valueType="num">
                                      <p:cBhvr>
                                        <p:cTn id="99" dur="1000" fill="hold"/>
                                        <p:tgtEl>
                                          <p:spTgt spid="28678"/>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28678"/>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nodeType="click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500" fill="hold"/>
                                        <p:tgtEl>
                                          <p:spTgt spid="20"/>
                                        </p:tgtEl>
                                        <p:attrNameLst>
                                          <p:attrName>ppt_w</p:attrName>
                                        </p:attrNameLst>
                                      </p:cBhvr>
                                      <p:tavLst>
                                        <p:tav tm="0">
                                          <p:val>
                                            <p:fltVal val="0"/>
                                          </p:val>
                                        </p:tav>
                                        <p:tav tm="100000">
                                          <p:val>
                                            <p:strVal val="#ppt_w"/>
                                          </p:val>
                                        </p:tav>
                                      </p:tavLst>
                                    </p:anim>
                                    <p:anim calcmode="lin" valueType="num">
                                      <p:cBhvr>
                                        <p:cTn id="110" dur="500" fill="hold"/>
                                        <p:tgtEl>
                                          <p:spTgt spid="20"/>
                                        </p:tgtEl>
                                        <p:attrNameLst>
                                          <p:attrName>ppt_h</p:attrName>
                                        </p:attrNameLst>
                                      </p:cBhvr>
                                      <p:tavLst>
                                        <p:tav tm="0">
                                          <p:val>
                                            <p:fltVal val="0"/>
                                          </p:val>
                                        </p:tav>
                                        <p:tav tm="100000">
                                          <p:val>
                                            <p:strVal val="#ppt_h"/>
                                          </p:val>
                                        </p:tav>
                                      </p:tavLst>
                                    </p:anim>
                                    <p:animEffect transition="in" filter="fade">
                                      <p:cBhvr>
                                        <p:cTn id="111" dur="500"/>
                                        <p:tgtEl>
                                          <p:spTgt spid="20"/>
                                        </p:tgtEl>
                                      </p:cBhvr>
                                    </p:animEffect>
                                  </p:childTnLst>
                                </p:cTn>
                              </p:par>
                              <p:par>
                                <p:cTn id="112" presetID="53" presetClass="entr" presetSubtype="0" fill="hold" grpId="0" nodeType="with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p:cTn id="114" dur="500" fill="hold"/>
                                        <p:tgtEl>
                                          <p:spTgt spid="18"/>
                                        </p:tgtEl>
                                        <p:attrNameLst>
                                          <p:attrName>ppt_w</p:attrName>
                                        </p:attrNameLst>
                                      </p:cBhvr>
                                      <p:tavLst>
                                        <p:tav tm="0">
                                          <p:val>
                                            <p:fltVal val="0"/>
                                          </p:val>
                                        </p:tav>
                                        <p:tav tm="100000">
                                          <p:val>
                                            <p:strVal val="#ppt_w"/>
                                          </p:val>
                                        </p:tav>
                                      </p:tavLst>
                                    </p:anim>
                                    <p:anim calcmode="lin" valueType="num">
                                      <p:cBhvr>
                                        <p:cTn id="115" dur="500" fill="hold"/>
                                        <p:tgtEl>
                                          <p:spTgt spid="18"/>
                                        </p:tgtEl>
                                        <p:attrNameLst>
                                          <p:attrName>ppt_h</p:attrName>
                                        </p:attrNameLst>
                                      </p:cBhvr>
                                      <p:tavLst>
                                        <p:tav tm="0">
                                          <p:val>
                                            <p:fltVal val="0"/>
                                          </p:val>
                                        </p:tav>
                                        <p:tav tm="100000">
                                          <p:val>
                                            <p:strVal val="#ppt_h"/>
                                          </p:val>
                                        </p:tav>
                                      </p:tavLst>
                                    </p:anim>
                                    <p:animEffect transition="in" filter="fade">
                                      <p:cBhvr>
                                        <p:cTn id="116" dur="500"/>
                                        <p:tgtEl>
                                          <p:spTgt spid="18"/>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P spid="11" grpId="0"/>
      <p:bldP spid="26" grpId="0"/>
      <p:bldP spid="17" grpId="0" animBg="1"/>
      <p:bldP spid="18" grpId="0" animBg="1"/>
      <p:bldP spid="21"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3" y="228600"/>
            <a:ext cx="6399369" cy="1886712"/>
          </a:xfrm>
        </p:spPr>
        <p:txBody>
          <a:bodyPr>
            <a:normAutofit/>
          </a:bodyPr>
          <a:lstStyle/>
          <a:p>
            <a:r>
              <a:rPr lang="en-US" sz="3600" b="1" dirty="0">
                <a:solidFill>
                  <a:srgbClr val="33309C"/>
                </a:solidFill>
              </a:rPr>
              <a:t>SM</a:t>
            </a:r>
            <a:r>
              <a:rPr lang="en-US" sz="3600" b="1" dirty="0">
                <a:solidFill>
                  <a:srgbClr val="F68426"/>
                </a:solidFill>
              </a:rPr>
              <a:t>SA</a:t>
            </a:r>
            <a:r>
              <a:rPr lang="en-US" sz="3600" b="1" dirty="0">
                <a:solidFill>
                  <a:srgbClr val="FF9933"/>
                </a:solidFill>
              </a:rPr>
              <a:t> Unmarked 10 &amp; 25 Kg Boxes (Used for SPOP only)</a:t>
            </a:r>
            <a:endParaRPr lang="en-US" sz="3600" b="1" dirty="0">
              <a:solidFill>
                <a:srgbClr val="FF0000"/>
              </a:solidFill>
            </a:endParaRPr>
          </a:p>
        </p:txBody>
      </p:sp>
      <p:sp>
        <p:nvSpPr>
          <p:cNvPr id="3" name="Content Placeholder 2"/>
          <p:cNvSpPr>
            <a:spLocks noGrp="1"/>
          </p:cNvSpPr>
          <p:nvPr>
            <p:ph sz="half" idx="1"/>
          </p:nvPr>
        </p:nvSpPr>
        <p:spPr>
          <a:xfrm>
            <a:off x="455612" y="2346960"/>
            <a:ext cx="7162800" cy="4434840"/>
          </a:xfrm>
        </p:spPr>
        <p:txBody>
          <a:bodyPr>
            <a:normAutofit fontScale="92500" lnSpcReduction="10000"/>
          </a:bodyPr>
          <a:lstStyle/>
          <a:p>
            <a:endParaRPr lang="en-US" b="1" dirty="0"/>
          </a:p>
          <a:p>
            <a:pPr>
              <a:lnSpc>
                <a:spcPct val="80000"/>
              </a:lnSpc>
            </a:pPr>
            <a:r>
              <a:rPr lang="en-GB" sz="2600" b="1" dirty="0">
                <a:latin typeface="+mj-lt"/>
              </a:rPr>
              <a:t>Max Weight: </a:t>
            </a:r>
          </a:p>
          <a:p>
            <a:pPr>
              <a:lnSpc>
                <a:spcPct val="80000"/>
              </a:lnSpc>
              <a:buNone/>
            </a:pPr>
            <a:r>
              <a:rPr lang="en-GB" sz="2600" b="1" dirty="0">
                <a:solidFill>
                  <a:srgbClr val="F68426"/>
                </a:solidFill>
                <a:latin typeface="+mj-lt"/>
              </a:rPr>
              <a:t>	10 kg Box = </a:t>
            </a:r>
            <a:r>
              <a:rPr lang="en-GB" sz="2600" b="1" dirty="0">
                <a:solidFill>
                  <a:srgbClr val="FF0000"/>
                </a:solidFill>
                <a:latin typeface="+mj-lt"/>
              </a:rPr>
              <a:t>up to</a:t>
            </a:r>
            <a:r>
              <a:rPr lang="en-GB" sz="2600" b="1" dirty="0">
                <a:solidFill>
                  <a:srgbClr val="F68426"/>
                </a:solidFill>
                <a:latin typeface="+mj-lt"/>
              </a:rPr>
              <a:t> </a:t>
            </a:r>
            <a:r>
              <a:rPr lang="en-GB" sz="2600" b="1" dirty="0">
                <a:solidFill>
                  <a:srgbClr val="FF0000"/>
                </a:solidFill>
                <a:latin typeface="+mj-lt"/>
              </a:rPr>
              <a:t>15 kgs.</a:t>
            </a:r>
          </a:p>
          <a:p>
            <a:pPr>
              <a:lnSpc>
                <a:spcPct val="80000"/>
              </a:lnSpc>
              <a:buNone/>
            </a:pPr>
            <a:r>
              <a:rPr lang="en-GB" sz="2600" b="1" dirty="0">
                <a:solidFill>
                  <a:srgbClr val="F68426"/>
                </a:solidFill>
                <a:latin typeface="+mj-lt"/>
              </a:rPr>
              <a:t>	25 kg Box= </a:t>
            </a:r>
            <a:r>
              <a:rPr lang="en-GB" sz="2600" b="1" dirty="0">
                <a:solidFill>
                  <a:srgbClr val="FF0000"/>
                </a:solidFill>
                <a:latin typeface="+mj-lt"/>
              </a:rPr>
              <a:t>up to 30 kgs.</a:t>
            </a:r>
          </a:p>
          <a:p>
            <a:endParaRPr lang="en-US" sz="2600" b="1" dirty="0">
              <a:latin typeface="+mj-lt"/>
            </a:endParaRPr>
          </a:p>
          <a:p>
            <a:r>
              <a:rPr lang="en-US" sz="2600" b="1" dirty="0">
                <a:latin typeface="+mj-lt"/>
              </a:rPr>
              <a:t>No Max Customs Value</a:t>
            </a:r>
          </a:p>
          <a:p>
            <a:endParaRPr lang="en-US" sz="2600" b="1" dirty="0">
              <a:latin typeface="+mj-lt"/>
            </a:endParaRPr>
          </a:p>
          <a:p>
            <a:r>
              <a:rPr lang="en-US" sz="2600" b="1" dirty="0">
                <a:latin typeface="+mj-lt"/>
              </a:rPr>
              <a:t>Maximum Carriage Value Limited to: </a:t>
            </a:r>
            <a:r>
              <a:rPr lang="en-US" sz="2600" b="1" dirty="0">
                <a:solidFill>
                  <a:srgbClr val="FF0000"/>
                </a:solidFill>
                <a:latin typeface="+mj-lt"/>
              </a:rPr>
              <a:t>SAR 187,500</a:t>
            </a:r>
          </a:p>
          <a:p>
            <a:pPr>
              <a:buNone/>
            </a:pPr>
            <a:r>
              <a:rPr lang="en-GB" sz="2600" b="1" i="1" dirty="0">
                <a:solidFill>
                  <a:srgbClr val="FF0000"/>
                </a:solidFill>
                <a:latin typeface="+mj-lt"/>
              </a:rPr>
              <a:t>** with corresponding insurance charges</a:t>
            </a:r>
          </a:p>
          <a:p>
            <a:endParaRPr lang="en-US" sz="2600" b="1" dirty="0">
              <a:latin typeface="+mj-lt"/>
            </a:endParaRPr>
          </a:p>
          <a:p>
            <a:pPr>
              <a:lnSpc>
                <a:spcPct val="90000"/>
              </a:lnSpc>
            </a:pPr>
            <a:r>
              <a:rPr lang="en-GB" sz="2600" b="1" dirty="0">
                <a:latin typeface="+mj-lt"/>
              </a:rPr>
              <a:t>MPS (Multiple Piece Shipment):  </a:t>
            </a:r>
            <a:r>
              <a:rPr lang="en-GB" sz="2600" b="1" dirty="0">
                <a:solidFill>
                  <a:srgbClr val="FF0000"/>
                </a:solidFill>
                <a:latin typeface="+mj-lt"/>
              </a:rPr>
              <a:t>Available</a:t>
            </a:r>
          </a:p>
          <a:p>
            <a:endParaRPr lang="en-US" b="1" dirty="0"/>
          </a:p>
        </p:txBody>
      </p:sp>
      <p:pic>
        <p:nvPicPr>
          <p:cNvPr id="1026" name="Picture 2" descr="D:\Documents\2018 Projects\ISO 10015\Training Materials Revised\SGO\Pics\SMSA Unmarked Boxes.jpg"/>
          <p:cNvPicPr>
            <a:picLocks noChangeAspect="1" noChangeArrowheads="1"/>
          </p:cNvPicPr>
          <p:nvPr/>
        </p:nvPicPr>
        <p:blipFill>
          <a:blip r:embed="rId2" cstate="print"/>
          <a:srcRect/>
          <a:stretch>
            <a:fillRect/>
          </a:stretch>
        </p:blipFill>
        <p:spPr bwMode="auto">
          <a:xfrm>
            <a:off x="6551612" y="1524000"/>
            <a:ext cx="2761979" cy="2438400"/>
          </a:xfrm>
          <a:prstGeom prst="rect">
            <a:avLst/>
          </a:prstGeom>
          <a:noFill/>
        </p:spPr>
      </p:pic>
      <p:sp>
        <p:nvSpPr>
          <p:cNvPr id="4" name="TextBox 3">
            <a:extLst>
              <a:ext uri="{FF2B5EF4-FFF2-40B4-BE49-F238E27FC236}">
                <a16:creationId xmlns:a16="http://schemas.microsoft.com/office/drawing/2014/main" id="{F6D237FC-DF0B-2822-B98D-681ED9580AEF}"/>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A64D0F75-AAF7-1B7C-FFC8-2CACE69E1E3C}"/>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1027" name="Picture 3" descr="D:\Documents\2018 Projects\ISO 10015\Training Materials Revised\SGO\Pics\SMSA Unmarked Box 1.jpg"/>
          <p:cNvPicPr>
            <a:picLocks noChangeAspect="1" noChangeArrowheads="1"/>
          </p:cNvPicPr>
          <p:nvPr/>
        </p:nvPicPr>
        <p:blipFill>
          <a:blip r:embed="rId4" cstate="print"/>
          <a:srcRect/>
          <a:stretch>
            <a:fillRect/>
          </a:stretch>
        </p:blipFill>
        <p:spPr bwMode="auto">
          <a:xfrm>
            <a:off x="9066212" y="3733800"/>
            <a:ext cx="2371725" cy="2371725"/>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027"/>
                                        </p:tgtEl>
                                        <p:attrNameLst>
                                          <p:attrName>style.visibility</p:attrName>
                                        </p:attrNameLst>
                                      </p:cBhvr>
                                      <p:to>
                                        <p:strVal val="visible"/>
                                      </p:to>
                                    </p:set>
                                    <p:anim calcmode="lin" valueType="num">
                                      <p:cBhvr>
                                        <p:cTn id="43" dur="500" fill="hold"/>
                                        <p:tgtEl>
                                          <p:spTgt spid="1027"/>
                                        </p:tgtEl>
                                        <p:attrNameLst>
                                          <p:attrName>ppt_w</p:attrName>
                                        </p:attrNameLst>
                                      </p:cBhvr>
                                      <p:tavLst>
                                        <p:tav tm="0">
                                          <p:val>
                                            <p:fltVal val="0"/>
                                          </p:val>
                                        </p:tav>
                                        <p:tav tm="100000">
                                          <p:val>
                                            <p:strVal val="#ppt_w"/>
                                          </p:val>
                                        </p:tav>
                                      </p:tavLst>
                                    </p:anim>
                                    <p:anim calcmode="lin" valueType="num">
                                      <p:cBhvr>
                                        <p:cTn id="44" dur="500" fill="hold"/>
                                        <p:tgtEl>
                                          <p:spTgt spid="1027"/>
                                        </p:tgtEl>
                                        <p:attrNameLst>
                                          <p:attrName>ppt_h</p:attrName>
                                        </p:attrNameLst>
                                      </p:cBhvr>
                                      <p:tavLst>
                                        <p:tav tm="0">
                                          <p:val>
                                            <p:fltVal val="0"/>
                                          </p:val>
                                        </p:tav>
                                        <p:tav tm="100000">
                                          <p:val>
                                            <p:strVal val="#ppt_h"/>
                                          </p:val>
                                        </p:tav>
                                      </p:tavLst>
                                    </p:anim>
                                    <p:animEffect transition="in" filter="fade">
                                      <p:cBhvr>
                                        <p:cTn id="45" dur="500"/>
                                        <p:tgtEl>
                                          <p:spTgt spid="10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D:\Documents\2018 Projects\ISO 10015\Training Materials Revised\SGO\Pics\AWB - Section 6.jpg"/>
          <p:cNvPicPr>
            <a:picLocks noChangeAspect="1" noChangeArrowheads="1"/>
          </p:cNvPicPr>
          <p:nvPr/>
        </p:nvPicPr>
        <p:blipFill>
          <a:blip r:embed="rId2" cstate="print"/>
          <a:srcRect/>
          <a:stretch>
            <a:fillRect/>
          </a:stretch>
        </p:blipFill>
        <p:spPr bwMode="auto">
          <a:xfrm>
            <a:off x="3435350" y="1676400"/>
            <a:ext cx="8753475" cy="3055863"/>
          </a:xfrm>
          <a:prstGeom prst="rect">
            <a:avLst/>
          </a:prstGeom>
          <a:noFill/>
        </p:spPr>
      </p:pic>
      <p:sp>
        <p:nvSpPr>
          <p:cNvPr id="2" name="Title 1"/>
          <p:cNvSpPr>
            <a:spLocks noGrp="1"/>
          </p:cNvSpPr>
          <p:nvPr>
            <p:ph type="title"/>
          </p:nvPr>
        </p:nvSpPr>
        <p:spPr/>
        <p:txBody>
          <a:bodyPr>
            <a:normAutofit/>
          </a:bodyPr>
          <a:lstStyle/>
          <a:p>
            <a:r>
              <a:rPr lang="en-US" b="1" dirty="0">
                <a:solidFill>
                  <a:srgbClr val="FF0000"/>
                </a:solidFill>
              </a:rPr>
              <a:t>Section 6 (Shipment’s Information)</a:t>
            </a:r>
          </a:p>
        </p:txBody>
      </p:sp>
      <p:sp>
        <p:nvSpPr>
          <p:cNvPr id="9" name="Content Placeholder 8"/>
          <p:cNvSpPr>
            <a:spLocks noGrp="1"/>
          </p:cNvSpPr>
          <p:nvPr>
            <p:ph idx="1"/>
          </p:nvPr>
        </p:nvSpPr>
        <p:spPr>
          <a:xfrm>
            <a:off x="-304800" y="1600200"/>
            <a:ext cx="3808412" cy="4724400"/>
          </a:xfrm>
        </p:spPr>
        <p:txBody>
          <a:bodyPr>
            <a:normAutofit/>
          </a:bodyPr>
          <a:lstStyle/>
          <a:p>
            <a:pPr marL="736092" lvl="1" indent="-342900">
              <a:buFont typeface="+mj-lt"/>
              <a:buAutoNum type="arabicPeriod"/>
            </a:pPr>
            <a:endParaRPr lang="en-US" sz="1800" dirty="0">
              <a:latin typeface="+mj-lt"/>
            </a:endParaRPr>
          </a:p>
          <a:p>
            <a:pPr marL="736092" lvl="1" indent="-342900">
              <a:buFont typeface="+mj-lt"/>
              <a:buAutoNum type="arabicPeriod"/>
            </a:pPr>
            <a:r>
              <a:rPr lang="en-US" sz="1800" dirty="0">
                <a:latin typeface="+mj-lt"/>
              </a:rPr>
              <a:t>Total Packages</a:t>
            </a:r>
          </a:p>
          <a:p>
            <a:pPr marL="736092" lvl="1" indent="-342900">
              <a:buFont typeface="+mj-lt"/>
              <a:buAutoNum type="arabicPeriod"/>
            </a:pPr>
            <a:r>
              <a:rPr lang="en-US" sz="1800" dirty="0">
                <a:latin typeface="+mj-lt"/>
              </a:rPr>
              <a:t>Total Weight (</a:t>
            </a:r>
            <a:r>
              <a:rPr lang="en-US" sz="1800" dirty="0" err="1">
                <a:latin typeface="+mj-lt"/>
              </a:rPr>
              <a:t>Kgs</a:t>
            </a:r>
            <a:r>
              <a:rPr lang="en-US" sz="1800" dirty="0">
                <a:latin typeface="+mj-lt"/>
              </a:rPr>
              <a:t>)</a:t>
            </a:r>
          </a:p>
          <a:p>
            <a:pPr marL="736092" lvl="1" indent="-342900">
              <a:buFont typeface="+mj-lt"/>
              <a:buAutoNum type="arabicPeriod"/>
            </a:pPr>
            <a:r>
              <a:rPr lang="en-US" sz="1800" dirty="0">
                <a:latin typeface="+mj-lt"/>
              </a:rPr>
              <a:t>Dimensions (cm)</a:t>
            </a:r>
          </a:p>
          <a:p>
            <a:pPr marL="736092" lvl="1" indent="-342900">
              <a:buFont typeface="+mj-lt"/>
              <a:buAutoNum type="arabicPeriod"/>
            </a:pPr>
            <a:r>
              <a:rPr lang="en-US" sz="1800" dirty="0">
                <a:latin typeface="+mj-lt"/>
              </a:rPr>
              <a:t>Commodity Description</a:t>
            </a:r>
          </a:p>
          <a:p>
            <a:pPr marL="736092" lvl="1" indent="-342900">
              <a:buFont typeface="+mj-lt"/>
              <a:buAutoNum type="arabicPeriod"/>
            </a:pPr>
            <a:r>
              <a:rPr lang="en-US" sz="1800" dirty="0">
                <a:latin typeface="+mj-lt"/>
              </a:rPr>
              <a:t>Harmonized Code (HTC Code)</a:t>
            </a:r>
          </a:p>
          <a:p>
            <a:pPr marL="736092" lvl="1" indent="-342900">
              <a:buFont typeface="+mj-lt"/>
              <a:buAutoNum type="arabicPeriod"/>
            </a:pPr>
            <a:r>
              <a:rPr lang="en-US" sz="1800" dirty="0">
                <a:latin typeface="+mj-lt"/>
              </a:rPr>
              <a:t>Country of Manufacture</a:t>
            </a:r>
          </a:p>
          <a:p>
            <a:pPr marL="736092" lvl="1" indent="-342900">
              <a:buFont typeface="+mj-lt"/>
              <a:buAutoNum type="arabicPeriod"/>
            </a:pPr>
            <a:r>
              <a:rPr lang="en-US" sz="1800" b="1" dirty="0">
                <a:latin typeface="+mj-lt"/>
              </a:rPr>
              <a:t>Value for Customs</a:t>
            </a:r>
          </a:p>
          <a:p>
            <a:pPr marL="736092" lvl="1" indent="-342900">
              <a:buFont typeface="+mj-lt"/>
              <a:buAutoNum type="arabicPeriod"/>
            </a:pPr>
            <a:r>
              <a:rPr lang="en-US" sz="1800" dirty="0">
                <a:latin typeface="+mj-lt"/>
              </a:rPr>
              <a:t>Total Value for Customs</a:t>
            </a:r>
          </a:p>
          <a:p>
            <a:pPr marL="736092" lvl="1" indent="-342900">
              <a:buFont typeface="+mj-lt"/>
              <a:buAutoNum type="arabicPeriod"/>
            </a:pPr>
            <a:r>
              <a:rPr lang="en-US" sz="1800" dirty="0">
                <a:latin typeface="+mj-lt"/>
              </a:rPr>
              <a:t>Total Declared </a:t>
            </a:r>
            <a:r>
              <a:rPr lang="en-US" sz="1800" b="1" dirty="0">
                <a:latin typeface="+mj-lt"/>
              </a:rPr>
              <a:t>value for Carriage</a:t>
            </a:r>
            <a:endParaRPr lang="en-US" sz="1800" dirty="0">
              <a:latin typeface="+mj-lt"/>
            </a:endParaRPr>
          </a:p>
          <a:p>
            <a:pPr marL="736092" lvl="1" indent="-342900">
              <a:buFont typeface="+mj-lt"/>
              <a:buAutoNum type="arabicPeriod"/>
            </a:pPr>
            <a:endParaRPr lang="en-US" sz="1800" dirty="0">
              <a:latin typeface="+mj-lt"/>
            </a:endParaRPr>
          </a:p>
          <a:p>
            <a:pPr marL="736092" lvl="1" indent="-342900">
              <a:buFont typeface="+mj-lt"/>
              <a:buAutoNum type="arabicPeriod"/>
            </a:pPr>
            <a:endParaRPr lang="en-US" sz="1800" dirty="0">
              <a:latin typeface="+mj-lt"/>
            </a:endParaRPr>
          </a:p>
        </p:txBody>
      </p:sp>
      <p:sp>
        <p:nvSpPr>
          <p:cNvPr id="8" name="TextBox 7"/>
          <p:cNvSpPr txBox="1"/>
          <p:nvPr/>
        </p:nvSpPr>
        <p:spPr>
          <a:xfrm>
            <a:off x="5027612" y="2069068"/>
            <a:ext cx="711015" cy="369332"/>
          </a:xfrm>
          <a:prstGeom prst="rect">
            <a:avLst/>
          </a:prstGeom>
          <a:noFill/>
        </p:spPr>
        <p:txBody>
          <a:bodyPr wrap="square" rtlCol="0">
            <a:spAutoFit/>
          </a:bodyPr>
          <a:lstStyle/>
          <a:p>
            <a:r>
              <a:rPr lang="en-US" b="1" dirty="0">
                <a:solidFill>
                  <a:srgbClr val="FF0000"/>
                </a:solidFill>
              </a:rPr>
              <a:t>3</a:t>
            </a:r>
          </a:p>
        </p:txBody>
      </p:sp>
      <p:sp>
        <p:nvSpPr>
          <p:cNvPr id="10" name="Rectangle 9"/>
          <p:cNvSpPr/>
          <p:nvPr/>
        </p:nvSpPr>
        <p:spPr>
          <a:xfrm>
            <a:off x="7389812" y="2057400"/>
            <a:ext cx="813043" cy="369332"/>
          </a:xfrm>
          <a:prstGeom prst="rect">
            <a:avLst/>
          </a:prstGeom>
        </p:spPr>
        <p:txBody>
          <a:bodyPr wrap="none">
            <a:spAutoFit/>
          </a:bodyPr>
          <a:lstStyle/>
          <a:p>
            <a:r>
              <a:rPr lang="en-US" b="1" dirty="0">
                <a:solidFill>
                  <a:srgbClr val="FF0000"/>
                </a:solidFill>
              </a:rPr>
              <a:t>3 </a:t>
            </a:r>
            <a:r>
              <a:rPr lang="en-US" b="1" dirty="0" err="1">
                <a:solidFill>
                  <a:srgbClr val="FF0000"/>
                </a:solidFill>
              </a:rPr>
              <a:t>Kgs</a:t>
            </a:r>
            <a:endParaRPr lang="en-US" b="1" dirty="0">
              <a:solidFill>
                <a:srgbClr val="FF0000"/>
              </a:solidFill>
            </a:endParaRPr>
          </a:p>
        </p:txBody>
      </p:sp>
      <p:sp>
        <p:nvSpPr>
          <p:cNvPr id="16" name="TextBox 15"/>
          <p:cNvSpPr txBox="1"/>
          <p:nvPr/>
        </p:nvSpPr>
        <p:spPr>
          <a:xfrm>
            <a:off x="3859795" y="3124200"/>
            <a:ext cx="3453500" cy="276999"/>
          </a:xfrm>
          <a:prstGeom prst="rect">
            <a:avLst/>
          </a:prstGeom>
          <a:noFill/>
        </p:spPr>
        <p:txBody>
          <a:bodyPr wrap="square" rtlCol="0">
            <a:spAutoFit/>
          </a:bodyPr>
          <a:lstStyle/>
          <a:p>
            <a:r>
              <a:rPr lang="en-US" sz="1200" b="1" i="0" dirty="0">
                <a:solidFill>
                  <a:srgbClr val="FF0000"/>
                </a:solidFill>
              </a:rPr>
              <a:t>Hp 2014 DV4 Laptop New Not for resale</a:t>
            </a:r>
          </a:p>
        </p:txBody>
      </p:sp>
      <p:sp>
        <p:nvSpPr>
          <p:cNvPr id="17" name="TextBox 16"/>
          <p:cNvSpPr txBox="1"/>
          <p:nvPr/>
        </p:nvSpPr>
        <p:spPr>
          <a:xfrm>
            <a:off x="3859795" y="3352800"/>
            <a:ext cx="3453500" cy="276999"/>
          </a:xfrm>
          <a:prstGeom prst="rect">
            <a:avLst/>
          </a:prstGeom>
          <a:noFill/>
        </p:spPr>
        <p:txBody>
          <a:bodyPr wrap="square" rtlCol="0">
            <a:spAutoFit/>
          </a:bodyPr>
          <a:lstStyle/>
          <a:p>
            <a:r>
              <a:rPr lang="en-US" sz="1200" b="1" i="0" dirty="0">
                <a:solidFill>
                  <a:srgbClr val="FF0000"/>
                </a:solidFill>
              </a:rPr>
              <a:t>Canon Camera 40 Megapixel (Used)</a:t>
            </a:r>
          </a:p>
        </p:txBody>
      </p:sp>
      <p:sp>
        <p:nvSpPr>
          <p:cNvPr id="18" name="TextBox 17"/>
          <p:cNvSpPr txBox="1"/>
          <p:nvPr/>
        </p:nvSpPr>
        <p:spPr>
          <a:xfrm>
            <a:off x="3961368" y="3609201"/>
            <a:ext cx="3453500" cy="276999"/>
          </a:xfrm>
          <a:prstGeom prst="rect">
            <a:avLst/>
          </a:prstGeom>
          <a:noFill/>
        </p:spPr>
        <p:txBody>
          <a:bodyPr wrap="square" rtlCol="0">
            <a:spAutoFit/>
          </a:bodyPr>
          <a:lstStyle/>
          <a:p>
            <a:r>
              <a:rPr lang="en-US" sz="1200" b="1" i="0" dirty="0">
                <a:solidFill>
                  <a:srgbClr val="FF0000"/>
                </a:solidFill>
              </a:rPr>
              <a:t>Graduation Certificate</a:t>
            </a:r>
          </a:p>
        </p:txBody>
      </p:sp>
      <p:sp>
        <p:nvSpPr>
          <p:cNvPr id="19" name="TextBox 18"/>
          <p:cNvSpPr txBox="1"/>
          <p:nvPr/>
        </p:nvSpPr>
        <p:spPr>
          <a:xfrm>
            <a:off x="8482382" y="3121223"/>
            <a:ext cx="1422030" cy="307777"/>
          </a:xfrm>
          <a:prstGeom prst="rect">
            <a:avLst/>
          </a:prstGeom>
          <a:noFill/>
        </p:spPr>
        <p:txBody>
          <a:bodyPr wrap="square" rtlCol="0">
            <a:spAutoFit/>
          </a:bodyPr>
          <a:lstStyle/>
          <a:p>
            <a:r>
              <a:rPr lang="en-US" sz="1400" b="1" dirty="0">
                <a:solidFill>
                  <a:srgbClr val="FF0000"/>
                </a:solidFill>
              </a:rPr>
              <a:t>US</a:t>
            </a:r>
          </a:p>
        </p:txBody>
      </p:sp>
      <p:sp>
        <p:nvSpPr>
          <p:cNvPr id="20" name="TextBox 19"/>
          <p:cNvSpPr txBox="1"/>
          <p:nvPr/>
        </p:nvSpPr>
        <p:spPr>
          <a:xfrm>
            <a:off x="8430604" y="3349823"/>
            <a:ext cx="1422030" cy="307777"/>
          </a:xfrm>
          <a:prstGeom prst="rect">
            <a:avLst/>
          </a:prstGeom>
          <a:noFill/>
        </p:spPr>
        <p:txBody>
          <a:bodyPr wrap="square" rtlCol="0">
            <a:spAutoFit/>
          </a:bodyPr>
          <a:lstStyle/>
          <a:p>
            <a:r>
              <a:rPr lang="en-US" sz="1400" b="1" dirty="0">
                <a:solidFill>
                  <a:srgbClr val="FF0000"/>
                </a:solidFill>
              </a:rPr>
              <a:t>China</a:t>
            </a:r>
          </a:p>
        </p:txBody>
      </p:sp>
      <p:sp>
        <p:nvSpPr>
          <p:cNvPr id="22" name="TextBox 21"/>
          <p:cNvSpPr txBox="1"/>
          <p:nvPr/>
        </p:nvSpPr>
        <p:spPr>
          <a:xfrm>
            <a:off x="9904412" y="3121223"/>
            <a:ext cx="1422030" cy="307777"/>
          </a:xfrm>
          <a:prstGeom prst="rect">
            <a:avLst/>
          </a:prstGeom>
          <a:noFill/>
        </p:spPr>
        <p:txBody>
          <a:bodyPr wrap="square" rtlCol="0">
            <a:spAutoFit/>
          </a:bodyPr>
          <a:lstStyle/>
          <a:p>
            <a:r>
              <a:rPr lang="en-US" sz="1400" b="1" dirty="0">
                <a:solidFill>
                  <a:srgbClr val="FF0000"/>
                </a:solidFill>
              </a:rPr>
              <a:t>SAR 3,750</a:t>
            </a:r>
          </a:p>
        </p:txBody>
      </p:sp>
      <p:sp>
        <p:nvSpPr>
          <p:cNvPr id="23" name="TextBox 22"/>
          <p:cNvSpPr txBox="1"/>
          <p:nvPr/>
        </p:nvSpPr>
        <p:spPr>
          <a:xfrm>
            <a:off x="9930182" y="3352800"/>
            <a:ext cx="1422030" cy="307777"/>
          </a:xfrm>
          <a:prstGeom prst="rect">
            <a:avLst/>
          </a:prstGeom>
          <a:noFill/>
        </p:spPr>
        <p:txBody>
          <a:bodyPr wrap="square" rtlCol="0">
            <a:spAutoFit/>
          </a:bodyPr>
          <a:lstStyle/>
          <a:p>
            <a:r>
              <a:rPr lang="en-US" sz="1400" b="1" i="0" dirty="0">
                <a:solidFill>
                  <a:srgbClr val="FF0000"/>
                </a:solidFill>
              </a:rPr>
              <a:t>SAR 750</a:t>
            </a:r>
          </a:p>
        </p:txBody>
      </p:sp>
      <p:sp>
        <p:nvSpPr>
          <p:cNvPr id="24" name="TextBox 23"/>
          <p:cNvSpPr txBox="1"/>
          <p:nvPr/>
        </p:nvSpPr>
        <p:spPr>
          <a:xfrm>
            <a:off x="9752012" y="3657600"/>
            <a:ext cx="1523603" cy="307777"/>
          </a:xfrm>
          <a:prstGeom prst="rect">
            <a:avLst/>
          </a:prstGeom>
          <a:noFill/>
        </p:spPr>
        <p:txBody>
          <a:bodyPr wrap="square" rtlCol="0">
            <a:spAutoFit/>
          </a:bodyPr>
          <a:lstStyle/>
          <a:p>
            <a:r>
              <a:rPr lang="en-US" sz="1400" b="1" i="0" dirty="0">
                <a:solidFill>
                  <a:srgbClr val="FF0000"/>
                </a:solidFill>
              </a:rPr>
              <a:t>NCV / 1$ USD</a:t>
            </a:r>
          </a:p>
        </p:txBody>
      </p:sp>
      <p:sp>
        <p:nvSpPr>
          <p:cNvPr id="25" name="TextBox 24"/>
          <p:cNvSpPr txBox="1"/>
          <p:nvPr/>
        </p:nvSpPr>
        <p:spPr>
          <a:xfrm>
            <a:off x="9853982" y="4191000"/>
            <a:ext cx="1422030" cy="307777"/>
          </a:xfrm>
          <a:prstGeom prst="rect">
            <a:avLst/>
          </a:prstGeom>
          <a:noFill/>
        </p:spPr>
        <p:txBody>
          <a:bodyPr wrap="square" rtlCol="0">
            <a:spAutoFit/>
          </a:bodyPr>
          <a:lstStyle/>
          <a:p>
            <a:r>
              <a:rPr lang="en-US" sz="1400" b="1" i="0" dirty="0">
                <a:solidFill>
                  <a:srgbClr val="FF0000"/>
                </a:solidFill>
              </a:rPr>
              <a:t>SAR 4,500</a:t>
            </a:r>
          </a:p>
        </p:txBody>
      </p:sp>
      <p:sp>
        <p:nvSpPr>
          <p:cNvPr id="26" name="TextBox 25"/>
          <p:cNvSpPr txBox="1"/>
          <p:nvPr/>
        </p:nvSpPr>
        <p:spPr>
          <a:xfrm>
            <a:off x="5942647" y="4114800"/>
            <a:ext cx="2209165" cy="523220"/>
          </a:xfrm>
          <a:prstGeom prst="rect">
            <a:avLst/>
          </a:prstGeom>
          <a:noFill/>
        </p:spPr>
        <p:txBody>
          <a:bodyPr wrap="square" rtlCol="0">
            <a:spAutoFit/>
          </a:bodyPr>
          <a:lstStyle/>
          <a:p>
            <a:r>
              <a:rPr lang="en-US" sz="1400" b="1" i="0" dirty="0">
                <a:solidFill>
                  <a:srgbClr val="FF0000"/>
                </a:solidFill>
              </a:rPr>
              <a:t>SAR 4,500 or / NVD (if No insurance required)</a:t>
            </a:r>
          </a:p>
        </p:txBody>
      </p:sp>
      <p:sp>
        <p:nvSpPr>
          <p:cNvPr id="3" name="TextBox 2">
            <a:extLst>
              <a:ext uri="{FF2B5EF4-FFF2-40B4-BE49-F238E27FC236}">
                <a16:creationId xmlns:a16="http://schemas.microsoft.com/office/drawing/2014/main" id="{C6E2034D-9B4B-0203-21BD-5C77FE475AF5}"/>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EDE6643D-B697-CA90-52D6-55D475F5B7CD}"/>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
        <p:nvSpPr>
          <p:cNvPr id="27" name="Rounded Rectangle 26"/>
          <p:cNvSpPr/>
          <p:nvPr/>
        </p:nvSpPr>
        <p:spPr>
          <a:xfrm>
            <a:off x="3351927" y="5257800"/>
            <a:ext cx="8836898" cy="1524000"/>
          </a:xfrm>
          <a:prstGeom prst="round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http://thumbs3.ebaystatic.com/d/l225/m/mOFcMCgXJ2AWRF_kJBWyWPg.jpg"/>
          <p:cNvPicPr>
            <a:picLocks noChangeAspect="1" noChangeArrowheads="1"/>
          </p:cNvPicPr>
          <p:nvPr/>
        </p:nvPicPr>
        <p:blipFill>
          <a:blip r:embed="rId4" cstate="print"/>
          <a:srcRect/>
          <a:stretch>
            <a:fillRect/>
          </a:stretch>
        </p:blipFill>
        <p:spPr bwMode="auto">
          <a:xfrm>
            <a:off x="3859795" y="5410200"/>
            <a:ext cx="1523603" cy="1143000"/>
          </a:xfrm>
          <a:prstGeom prst="rect">
            <a:avLst/>
          </a:prstGeom>
          <a:noFill/>
        </p:spPr>
      </p:pic>
      <p:pic>
        <p:nvPicPr>
          <p:cNvPr id="27652" name="Picture 4" descr="http://shop.usa.canon.com/wcsstore/ExtendedSitesCatalogAssetStore/sx40_1_xl.jpg"/>
          <p:cNvPicPr>
            <a:picLocks noChangeAspect="1" noChangeArrowheads="1"/>
          </p:cNvPicPr>
          <p:nvPr/>
        </p:nvPicPr>
        <p:blipFill>
          <a:blip r:embed="rId5" cstate="print"/>
          <a:srcRect/>
          <a:stretch>
            <a:fillRect/>
          </a:stretch>
        </p:blipFill>
        <p:spPr bwMode="auto">
          <a:xfrm>
            <a:off x="5688118" y="5410200"/>
            <a:ext cx="1828324" cy="1143000"/>
          </a:xfrm>
          <a:prstGeom prst="rect">
            <a:avLst/>
          </a:prstGeom>
          <a:noFill/>
        </p:spPr>
      </p:pic>
      <p:pic>
        <p:nvPicPr>
          <p:cNvPr id="27654" name="Picture 6" descr="http://ecx.images-amazon.com/images/I/51Dyk4aOn0L._SX300_.jpg"/>
          <p:cNvPicPr>
            <a:picLocks noChangeAspect="1" noChangeArrowheads="1"/>
          </p:cNvPicPr>
          <p:nvPr/>
        </p:nvPicPr>
        <p:blipFill>
          <a:blip r:embed="rId6" cstate="print"/>
          <a:srcRect/>
          <a:stretch>
            <a:fillRect/>
          </a:stretch>
        </p:blipFill>
        <p:spPr bwMode="auto">
          <a:xfrm>
            <a:off x="7618016" y="5426457"/>
            <a:ext cx="2031471" cy="1178561"/>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p:cTn id="13" dur="500" fill="hold"/>
                                        <p:tgtEl>
                                          <p:spTgt spid="6146"/>
                                        </p:tgtEl>
                                        <p:attrNameLst>
                                          <p:attrName>ppt_w</p:attrName>
                                        </p:attrNameLst>
                                      </p:cBhvr>
                                      <p:tavLst>
                                        <p:tav tm="0">
                                          <p:val>
                                            <p:fltVal val="0"/>
                                          </p:val>
                                        </p:tav>
                                        <p:tav tm="100000">
                                          <p:val>
                                            <p:strVal val="#ppt_w"/>
                                          </p:val>
                                        </p:tav>
                                      </p:tavLst>
                                    </p:anim>
                                    <p:anim calcmode="lin" valueType="num">
                                      <p:cBhvr>
                                        <p:cTn id="14" dur="500" fill="hold"/>
                                        <p:tgtEl>
                                          <p:spTgt spid="6146"/>
                                        </p:tgtEl>
                                        <p:attrNameLst>
                                          <p:attrName>ppt_h</p:attrName>
                                        </p:attrNameLst>
                                      </p:cBhvr>
                                      <p:tavLst>
                                        <p:tav tm="0">
                                          <p:val>
                                            <p:fltVal val="0"/>
                                          </p:val>
                                        </p:tav>
                                        <p:tav tm="100000">
                                          <p:val>
                                            <p:strVal val="#ppt_h"/>
                                          </p:val>
                                        </p:tav>
                                      </p:tavLst>
                                    </p:anim>
                                    <p:animEffect transition="in" filter="fad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childTnLst>
                                </p:cTn>
                              </p:par>
                              <p:par>
                                <p:cTn id="36" presetID="2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1000" fill="hold"/>
                                        <p:tgtEl>
                                          <p:spTgt spid="27"/>
                                        </p:tgtEl>
                                        <p:attrNameLst>
                                          <p:attrName>ppt_x</p:attrName>
                                        </p:attrNameLst>
                                      </p:cBhvr>
                                      <p:tavLst>
                                        <p:tav tm="0">
                                          <p:val>
                                            <p:strVal val="#ppt_x-.2"/>
                                          </p:val>
                                        </p:tav>
                                        <p:tav tm="100000">
                                          <p:val>
                                            <p:strVal val="#ppt_x"/>
                                          </p:val>
                                        </p:tav>
                                      </p:tavLst>
                                    </p:anim>
                                    <p:anim calcmode="lin" valueType="num">
                                      <p:cBhvr>
                                        <p:cTn id="39"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7"/>
                                        </p:tgtEl>
                                      </p:cBhvr>
                                    </p:animEffect>
                                  </p:childTnLst>
                                </p:cTn>
                              </p:par>
                              <p:par>
                                <p:cTn id="41" presetID="29" presetClass="entr" presetSubtype="0" fill="hold" nodeType="withEffect">
                                  <p:stCondLst>
                                    <p:cond delay="0"/>
                                  </p:stCondLst>
                                  <p:childTnLst>
                                    <p:set>
                                      <p:cBhvr>
                                        <p:cTn id="42" dur="1" fill="hold">
                                          <p:stCondLst>
                                            <p:cond delay="0"/>
                                          </p:stCondLst>
                                        </p:cTn>
                                        <p:tgtEl>
                                          <p:spTgt spid="27650"/>
                                        </p:tgtEl>
                                        <p:attrNameLst>
                                          <p:attrName>style.visibility</p:attrName>
                                        </p:attrNameLst>
                                      </p:cBhvr>
                                      <p:to>
                                        <p:strVal val="visible"/>
                                      </p:to>
                                    </p:set>
                                    <p:anim calcmode="lin" valueType="num">
                                      <p:cBhvr>
                                        <p:cTn id="43" dur="1000" fill="hold"/>
                                        <p:tgtEl>
                                          <p:spTgt spid="27650"/>
                                        </p:tgtEl>
                                        <p:attrNameLst>
                                          <p:attrName>ppt_x</p:attrName>
                                        </p:attrNameLst>
                                      </p:cBhvr>
                                      <p:tavLst>
                                        <p:tav tm="0">
                                          <p:val>
                                            <p:strVal val="#ppt_x-.2"/>
                                          </p:val>
                                        </p:tav>
                                        <p:tav tm="100000">
                                          <p:val>
                                            <p:strVal val="#ppt_x"/>
                                          </p:val>
                                        </p:tav>
                                      </p:tavLst>
                                    </p:anim>
                                    <p:anim calcmode="lin" valueType="num">
                                      <p:cBhvr>
                                        <p:cTn id="44" dur="1000" fill="hold"/>
                                        <p:tgtEl>
                                          <p:spTgt spid="2765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7650"/>
                                        </p:tgtEl>
                                      </p:cBhvr>
                                    </p:animEffect>
                                  </p:childTnLst>
                                </p:cTn>
                              </p:par>
                              <p:par>
                                <p:cTn id="46" presetID="29" presetClass="entr" presetSubtype="0" fill="hold" nodeType="withEffect">
                                  <p:stCondLst>
                                    <p:cond delay="0"/>
                                  </p:stCondLst>
                                  <p:childTnLst>
                                    <p:set>
                                      <p:cBhvr>
                                        <p:cTn id="47" dur="1" fill="hold">
                                          <p:stCondLst>
                                            <p:cond delay="0"/>
                                          </p:stCondLst>
                                        </p:cTn>
                                        <p:tgtEl>
                                          <p:spTgt spid="27652"/>
                                        </p:tgtEl>
                                        <p:attrNameLst>
                                          <p:attrName>style.visibility</p:attrName>
                                        </p:attrNameLst>
                                      </p:cBhvr>
                                      <p:to>
                                        <p:strVal val="visible"/>
                                      </p:to>
                                    </p:set>
                                    <p:anim calcmode="lin" valueType="num">
                                      <p:cBhvr>
                                        <p:cTn id="48" dur="1000" fill="hold"/>
                                        <p:tgtEl>
                                          <p:spTgt spid="27652"/>
                                        </p:tgtEl>
                                        <p:attrNameLst>
                                          <p:attrName>ppt_x</p:attrName>
                                        </p:attrNameLst>
                                      </p:cBhvr>
                                      <p:tavLst>
                                        <p:tav tm="0">
                                          <p:val>
                                            <p:strVal val="#ppt_x-.2"/>
                                          </p:val>
                                        </p:tav>
                                        <p:tav tm="100000">
                                          <p:val>
                                            <p:strVal val="#ppt_x"/>
                                          </p:val>
                                        </p:tav>
                                      </p:tavLst>
                                    </p:anim>
                                    <p:anim calcmode="lin" valueType="num">
                                      <p:cBhvr>
                                        <p:cTn id="49" dur="1000" fill="hold"/>
                                        <p:tgtEl>
                                          <p:spTgt spid="27652"/>
                                        </p:tgtEl>
                                        <p:attrNameLst>
                                          <p:attrName>ppt_y</p:attrName>
                                        </p:attrNameLst>
                                      </p:cBhvr>
                                      <p:tavLst>
                                        <p:tav tm="0">
                                          <p:val>
                                            <p:strVal val="#ppt_y"/>
                                          </p:val>
                                        </p:tav>
                                        <p:tav tm="100000">
                                          <p:val>
                                            <p:strVal val="#ppt_y"/>
                                          </p:val>
                                        </p:tav>
                                      </p:tavLst>
                                    </p:anim>
                                    <p:animEffect transition="in" filter="wipe(right)" prLst="gradientSize: 0.1">
                                      <p:cBhvr>
                                        <p:cTn id="50" dur="1000"/>
                                        <p:tgtEl>
                                          <p:spTgt spid="27652"/>
                                        </p:tgtEl>
                                      </p:cBhvr>
                                    </p:animEffect>
                                  </p:childTnLst>
                                </p:cTn>
                              </p:par>
                              <p:par>
                                <p:cTn id="51" presetID="29" presetClass="entr" presetSubtype="0" fill="hold" nodeType="withEffect">
                                  <p:stCondLst>
                                    <p:cond delay="0"/>
                                  </p:stCondLst>
                                  <p:childTnLst>
                                    <p:set>
                                      <p:cBhvr>
                                        <p:cTn id="52" dur="1" fill="hold">
                                          <p:stCondLst>
                                            <p:cond delay="0"/>
                                          </p:stCondLst>
                                        </p:cTn>
                                        <p:tgtEl>
                                          <p:spTgt spid="27654"/>
                                        </p:tgtEl>
                                        <p:attrNameLst>
                                          <p:attrName>style.visibility</p:attrName>
                                        </p:attrNameLst>
                                      </p:cBhvr>
                                      <p:to>
                                        <p:strVal val="visible"/>
                                      </p:to>
                                    </p:set>
                                    <p:anim calcmode="lin" valueType="num">
                                      <p:cBhvr>
                                        <p:cTn id="53" dur="1000" fill="hold"/>
                                        <p:tgtEl>
                                          <p:spTgt spid="27654"/>
                                        </p:tgtEl>
                                        <p:attrNameLst>
                                          <p:attrName>ppt_x</p:attrName>
                                        </p:attrNameLst>
                                      </p:cBhvr>
                                      <p:tavLst>
                                        <p:tav tm="0">
                                          <p:val>
                                            <p:strVal val="#ppt_x-.2"/>
                                          </p:val>
                                        </p:tav>
                                        <p:tav tm="100000">
                                          <p:val>
                                            <p:strVal val="#ppt_x"/>
                                          </p:val>
                                        </p:tav>
                                      </p:tavLst>
                                    </p:anim>
                                    <p:anim calcmode="lin" valueType="num">
                                      <p:cBhvr>
                                        <p:cTn id="54" dur="1000" fill="hold"/>
                                        <p:tgtEl>
                                          <p:spTgt spid="27654"/>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765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
                                            <p:txEl>
                                              <p:pRg st="6" end="6"/>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
                                            <p:txEl>
                                              <p:pRg st="7" end="7"/>
                                            </p:txEl>
                                          </p:spTgt>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
                                            <p:txEl>
                                              <p:pRg st="8" end="8"/>
                                            </p:txEl>
                                          </p:spTgt>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9">
                                            <p:txEl>
                                              <p:pRg st="9" end="9"/>
                                            </p:txEl>
                                          </p:spTgt>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6" grpId="0"/>
      <p:bldP spid="17" grpId="0"/>
      <p:bldP spid="18" grpId="0"/>
      <p:bldP spid="19" grpId="0"/>
      <p:bldP spid="20" grpId="0"/>
      <p:bldP spid="22" grpId="0"/>
      <p:bldP spid="23" grpId="0"/>
      <p:bldP spid="24" grpId="0"/>
      <p:bldP spid="25" grpId="0"/>
      <p:bldP spid="26" grpId="0"/>
      <p:bldP spid="2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macmillandictionaryblog.com/wp-content/uploads/2009/12/Fotolia_8765931_Subscription_L.jpg"/>
          <p:cNvPicPr>
            <a:picLocks noChangeAspect="1" noChangeArrowheads="1"/>
          </p:cNvPicPr>
          <p:nvPr/>
        </p:nvPicPr>
        <p:blipFill>
          <a:blip r:embed="rId2" cstate="print"/>
          <a:srcRect/>
          <a:stretch>
            <a:fillRect/>
          </a:stretch>
        </p:blipFill>
        <p:spPr bwMode="auto">
          <a:xfrm flipH="1">
            <a:off x="4570810" y="1371600"/>
            <a:ext cx="6805427" cy="1457326"/>
          </a:xfrm>
          <a:prstGeom prst="rect">
            <a:avLst/>
          </a:prstGeom>
          <a:noFill/>
        </p:spPr>
      </p:pic>
      <p:sp>
        <p:nvSpPr>
          <p:cNvPr id="2" name="Title 1"/>
          <p:cNvSpPr>
            <a:spLocks noGrp="1"/>
          </p:cNvSpPr>
          <p:nvPr>
            <p:ph type="title"/>
          </p:nvPr>
        </p:nvSpPr>
        <p:spPr/>
        <p:txBody>
          <a:bodyPr/>
          <a:lstStyle/>
          <a:p>
            <a:r>
              <a:rPr lang="en-US" dirty="0">
                <a:solidFill>
                  <a:srgbClr val="FF0000"/>
                </a:solidFill>
              </a:rPr>
              <a:t>Good Description for Items</a:t>
            </a:r>
          </a:p>
        </p:txBody>
      </p:sp>
      <p:sp>
        <p:nvSpPr>
          <p:cNvPr id="8" name="Content Placeholder 7"/>
          <p:cNvSpPr>
            <a:spLocks noGrp="1"/>
          </p:cNvSpPr>
          <p:nvPr>
            <p:ph idx="1"/>
          </p:nvPr>
        </p:nvSpPr>
        <p:spPr>
          <a:xfrm>
            <a:off x="227012" y="1600200"/>
            <a:ext cx="4114800" cy="4724400"/>
          </a:xfrm>
        </p:spPr>
        <p:txBody>
          <a:bodyPr>
            <a:normAutofit/>
          </a:bodyPr>
          <a:lstStyle/>
          <a:p>
            <a:pPr>
              <a:lnSpc>
                <a:spcPct val="80000"/>
              </a:lnSpc>
            </a:pPr>
            <a:r>
              <a:rPr lang="en-GB" sz="2000" dirty="0">
                <a:latin typeface="Calibri" pitchFamily="34" charset="0"/>
              </a:rPr>
              <a:t>From the description on the AWB and CI Customs will decide if this package can be cleared or will be held by customs</a:t>
            </a:r>
          </a:p>
          <a:p>
            <a:pPr>
              <a:lnSpc>
                <a:spcPct val="80000"/>
              </a:lnSpc>
            </a:pPr>
            <a:endParaRPr lang="en-GB" sz="2000" dirty="0">
              <a:latin typeface="Calibri" pitchFamily="34" charset="0"/>
            </a:endParaRPr>
          </a:p>
          <a:p>
            <a:pPr>
              <a:lnSpc>
                <a:spcPct val="80000"/>
              </a:lnSpc>
            </a:pPr>
            <a:r>
              <a:rPr lang="en-GB" sz="2000" dirty="0">
                <a:latin typeface="Calibri" pitchFamily="34" charset="0"/>
              </a:rPr>
              <a:t>To be a good description you must be able to tell the following:</a:t>
            </a:r>
          </a:p>
          <a:p>
            <a:pPr>
              <a:lnSpc>
                <a:spcPct val="80000"/>
              </a:lnSpc>
            </a:pPr>
            <a:endParaRPr lang="en-GB" sz="2000" dirty="0">
              <a:latin typeface="Calibri" pitchFamily="34" charset="0"/>
            </a:endParaRPr>
          </a:p>
          <a:p>
            <a:pPr lvl="1">
              <a:lnSpc>
                <a:spcPct val="80000"/>
              </a:lnSpc>
            </a:pPr>
            <a:r>
              <a:rPr lang="en-GB" sz="2000" dirty="0">
                <a:latin typeface="Calibri" pitchFamily="34" charset="0"/>
              </a:rPr>
              <a:t>What are the goods </a:t>
            </a:r>
            <a:r>
              <a:rPr lang="en-GB" sz="2000" b="1" dirty="0">
                <a:solidFill>
                  <a:srgbClr val="FF0000"/>
                </a:solidFill>
                <a:latin typeface="Calibri" pitchFamily="34" charset="0"/>
              </a:rPr>
              <a:t>made</a:t>
            </a:r>
            <a:r>
              <a:rPr lang="en-GB" sz="2000" dirty="0">
                <a:solidFill>
                  <a:srgbClr val="FF0000"/>
                </a:solidFill>
                <a:latin typeface="Calibri" pitchFamily="34" charset="0"/>
              </a:rPr>
              <a:t> </a:t>
            </a:r>
            <a:r>
              <a:rPr lang="en-GB" sz="2000" b="1" dirty="0">
                <a:solidFill>
                  <a:srgbClr val="FF0000"/>
                </a:solidFill>
                <a:latin typeface="Calibri" pitchFamily="34" charset="0"/>
              </a:rPr>
              <a:t>of</a:t>
            </a:r>
            <a:r>
              <a:rPr lang="en-GB" sz="2000" dirty="0">
                <a:latin typeface="Calibri" pitchFamily="34" charset="0"/>
              </a:rPr>
              <a:t>?</a:t>
            </a:r>
          </a:p>
          <a:p>
            <a:pPr lvl="1">
              <a:lnSpc>
                <a:spcPct val="80000"/>
              </a:lnSpc>
            </a:pPr>
            <a:r>
              <a:rPr lang="en-GB" sz="2000" dirty="0">
                <a:latin typeface="Calibri" pitchFamily="34" charset="0"/>
              </a:rPr>
              <a:t>What are the goods </a:t>
            </a:r>
            <a:r>
              <a:rPr lang="en-GB" sz="2000" b="1" dirty="0">
                <a:solidFill>
                  <a:srgbClr val="FF0000"/>
                </a:solidFill>
                <a:latin typeface="Calibri" pitchFamily="34" charset="0"/>
              </a:rPr>
              <a:t>to be used for</a:t>
            </a:r>
            <a:r>
              <a:rPr lang="en-GB" sz="2000" dirty="0">
                <a:solidFill>
                  <a:srgbClr val="FF0000"/>
                </a:solidFill>
                <a:latin typeface="Calibri" pitchFamily="34" charset="0"/>
              </a:rPr>
              <a:t>?</a:t>
            </a:r>
          </a:p>
          <a:p>
            <a:pPr lvl="1">
              <a:lnSpc>
                <a:spcPct val="80000"/>
              </a:lnSpc>
            </a:pPr>
            <a:r>
              <a:rPr lang="en-GB" sz="2000" dirty="0">
                <a:latin typeface="Calibri" pitchFamily="34" charset="0"/>
              </a:rPr>
              <a:t>How </a:t>
            </a:r>
            <a:r>
              <a:rPr lang="en-GB" sz="2000" b="1" dirty="0">
                <a:solidFill>
                  <a:srgbClr val="FF0000"/>
                </a:solidFill>
                <a:latin typeface="Calibri" pitchFamily="34" charset="0"/>
              </a:rPr>
              <a:t>many</a:t>
            </a:r>
            <a:r>
              <a:rPr lang="en-GB" sz="2000" dirty="0">
                <a:solidFill>
                  <a:srgbClr val="FF0000"/>
                </a:solidFill>
                <a:latin typeface="Calibri" pitchFamily="34" charset="0"/>
              </a:rPr>
              <a:t> </a:t>
            </a:r>
            <a:r>
              <a:rPr lang="en-GB" sz="2000" dirty="0">
                <a:latin typeface="Calibri" pitchFamily="34" charset="0"/>
              </a:rPr>
              <a:t>are there of them?</a:t>
            </a:r>
          </a:p>
          <a:p>
            <a:pPr lvl="1">
              <a:lnSpc>
                <a:spcPct val="80000"/>
              </a:lnSpc>
            </a:pPr>
            <a:r>
              <a:rPr lang="en-GB" sz="2000" dirty="0">
                <a:latin typeface="Calibri" pitchFamily="34" charset="0"/>
              </a:rPr>
              <a:t>Are they for </a:t>
            </a:r>
            <a:r>
              <a:rPr lang="en-GB" sz="2000" b="1" dirty="0">
                <a:solidFill>
                  <a:srgbClr val="FF0000"/>
                </a:solidFill>
                <a:latin typeface="Calibri" pitchFamily="34" charset="0"/>
              </a:rPr>
              <a:t>resale</a:t>
            </a:r>
            <a:r>
              <a:rPr lang="en-GB" sz="2000" dirty="0">
                <a:latin typeface="Calibri" pitchFamily="34" charset="0"/>
              </a:rPr>
              <a:t>?</a:t>
            </a:r>
          </a:p>
          <a:p>
            <a:endParaRPr lang="en-US" sz="2000" dirty="0"/>
          </a:p>
        </p:txBody>
      </p:sp>
      <p:sp>
        <p:nvSpPr>
          <p:cNvPr id="3" name="TextBox 2">
            <a:extLst>
              <a:ext uri="{FF2B5EF4-FFF2-40B4-BE49-F238E27FC236}">
                <a16:creationId xmlns:a16="http://schemas.microsoft.com/office/drawing/2014/main" id="{75FE2DF2-FC35-4716-109B-02230BD7109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52950C39-5FDB-384E-E072-9BEF3CCC7343}"/>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9" name="Picture 4"/>
          <p:cNvPicPr>
            <a:picLocks noChangeAspect="1" noChangeArrowheads="1"/>
          </p:cNvPicPr>
          <p:nvPr/>
        </p:nvPicPr>
        <p:blipFill>
          <a:blip r:embed="rId4" cstate="print"/>
          <a:srcRect/>
          <a:stretch>
            <a:fillRect/>
          </a:stretch>
        </p:blipFill>
        <p:spPr bwMode="auto">
          <a:xfrm>
            <a:off x="4770672" y="2819400"/>
            <a:ext cx="6808712" cy="3429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par>
                                <p:cTn id="19" presetID="1" presetClass="entr" presetSubtype="0" fill="hold" nodeType="withEffect">
                                  <p:stCondLst>
                                    <p:cond delay="0"/>
                                  </p:stCondLst>
                                  <p:childTnLst>
                                    <p:set>
                                      <p:cBhvr>
                                        <p:cTn id="20" dur="1" fill="hold">
                                          <p:stCondLst>
                                            <p:cond delay="0"/>
                                          </p:stCondLst>
                                        </p:cTn>
                                        <p:tgtEl>
                                          <p:spTgt spid="296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Dimensional Weight (How to Calculate)</a:t>
            </a:r>
          </a:p>
        </p:txBody>
      </p:sp>
      <p:pic>
        <p:nvPicPr>
          <p:cNvPr id="7" name="Picture 6" descr="http://www.ups.com/img/en/inf_dim_weight_lbs_kgs_2.gif"/>
          <p:cNvPicPr>
            <a:picLocks noChangeAspect="1" noChangeArrowheads="1"/>
          </p:cNvPicPr>
          <p:nvPr/>
        </p:nvPicPr>
        <p:blipFill>
          <a:blip r:embed="rId3" cstate="print"/>
          <a:srcRect l="44347" t="50602" r="-333"/>
          <a:stretch>
            <a:fillRect/>
          </a:stretch>
        </p:blipFill>
        <p:spPr bwMode="auto">
          <a:xfrm>
            <a:off x="2640912" y="1524001"/>
            <a:ext cx="6805427" cy="2324101"/>
          </a:xfrm>
          <a:prstGeom prst="rect">
            <a:avLst/>
          </a:prstGeom>
          <a:noFill/>
        </p:spPr>
      </p:pic>
      <p:pic>
        <p:nvPicPr>
          <p:cNvPr id="8" name="Picture 4"/>
          <p:cNvPicPr>
            <a:picLocks noChangeAspect="1" noChangeArrowheads="1"/>
          </p:cNvPicPr>
          <p:nvPr/>
        </p:nvPicPr>
        <p:blipFill>
          <a:blip r:embed="rId4" cstate="print"/>
          <a:srcRect/>
          <a:stretch>
            <a:fillRect/>
          </a:stretch>
        </p:blipFill>
        <p:spPr bwMode="auto">
          <a:xfrm>
            <a:off x="1726750" y="3886200"/>
            <a:ext cx="4367662" cy="2438400"/>
          </a:xfrm>
          <a:prstGeom prst="rect">
            <a:avLst/>
          </a:prstGeom>
          <a:noFill/>
          <a:ln w="9525">
            <a:noFill/>
            <a:miter lim="800000"/>
            <a:headEnd/>
            <a:tailEnd/>
          </a:ln>
        </p:spPr>
      </p:pic>
      <p:sp>
        <p:nvSpPr>
          <p:cNvPr id="59394" name="AutoShape 2" descr="http://academy.iglobalstores.com/wp-content/uploads/2011/09/Shipping-Box.jpg"/>
          <p:cNvSpPr>
            <a:spLocks noChangeAspect="1" noChangeArrowheads="1"/>
          </p:cNvSpPr>
          <p:nvPr/>
        </p:nvSpPr>
        <p:spPr bwMode="auto">
          <a:xfrm>
            <a:off x="207379" y="-144463"/>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6" name="Picture 4" descr="http://academy.iglobalstores.com/wp-content/uploads/2011/09/Shipping-Box.jpg"/>
          <p:cNvPicPr>
            <a:picLocks noChangeAspect="1" noChangeArrowheads="1"/>
          </p:cNvPicPr>
          <p:nvPr/>
        </p:nvPicPr>
        <p:blipFill>
          <a:blip r:embed="rId5" cstate="print"/>
          <a:srcRect/>
          <a:stretch>
            <a:fillRect/>
          </a:stretch>
        </p:blipFill>
        <p:spPr bwMode="auto">
          <a:xfrm>
            <a:off x="6805427" y="4038600"/>
            <a:ext cx="3638042" cy="2200276"/>
          </a:xfrm>
          <a:prstGeom prst="rect">
            <a:avLst/>
          </a:prstGeom>
          <a:noFill/>
        </p:spPr>
      </p:pic>
      <p:sp>
        <p:nvSpPr>
          <p:cNvPr id="3" name="TextBox 2">
            <a:extLst>
              <a:ext uri="{FF2B5EF4-FFF2-40B4-BE49-F238E27FC236}">
                <a16:creationId xmlns:a16="http://schemas.microsoft.com/office/drawing/2014/main" id="{C4A88A19-E2DA-0A7E-5A06-65CE40F2DA4C}"/>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80E13494-DE4A-AFF0-7587-B9BC28ABB7A0}"/>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59396"/>
                                        </p:tgtEl>
                                        <p:attrNameLst>
                                          <p:attrName>style.visibility</p:attrName>
                                        </p:attrNameLst>
                                      </p:cBhvr>
                                      <p:to>
                                        <p:strVal val="visible"/>
                                      </p:to>
                                    </p:set>
                                    <p:anim calcmode="lin" valueType="num">
                                      <p:cBhvr>
                                        <p:cTn id="20" dur="500" fill="hold"/>
                                        <p:tgtEl>
                                          <p:spTgt spid="59396"/>
                                        </p:tgtEl>
                                        <p:attrNameLst>
                                          <p:attrName>ppt_w</p:attrName>
                                        </p:attrNameLst>
                                      </p:cBhvr>
                                      <p:tavLst>
                                        <p:tav tm="0">
                                          <p:val>
                                            <p:fltVal val="0"/>
                                          </p:val>
                                        </p:tav>
                                        <p:tav tm="100000">
                                          <p:val>
                                            <p:strVal val="#ppt_w"/>
                                          </p:val>
                                        </p:tav>
                                      </p:tavLst>
                                    </p:anim>
                                    <p:anim calcmode="lin" valueType="num">
                                      <p:cBhvr>
                                        <p:cTn id="21" dur="500" fill="hold"/>
                                        <p:tgtEl>
                                          <p:spTgt spid="59396"/>
                                        </p:tgtEl>
                                        <p:attrNameLst>
                                          <p:attrName>ppt_h</p:attrName>
                                        </p:attrNameLst>
                                      </p:cBhvr>
                                      <p:tavLst>
                                        <p:tav tm="0">
                                          <p:val>
                                            <p:fltVal val="0"/>
                                          </p:val>
                                        </p:tav>
                                        <p:tav tm="100000">
                                          <p:val>
                                            <p:strVal val="#ppt_h"/>
                                          </p:val>
                                        </p:tav>
                                      </p:tavLst>
                                    </p:anim>
                                    <p:animEffect transition="in" filter="fade">
                                      <p:cBhvr>
                                        <p:cTn id="22" dur="500"/>
                                        <p:tgtEl>
                                          <p:spTgt spid="5939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838042" y="704088"/>
            <a:ext cx="7466170" cy="819912"/>
          </a:xfrm>
        </p:spPr>
        <p:txBody>
          <a:bodyPr/>
          <a:lstStyle/>
          <a:p>
            <a:r>
              <a:rPr lang="en-US" b="1" dirty="0">
                <a:solidFill>
                  <a:srgbClr val="FF0000"/>
                </a:solidFill>
              </a:rPr>
              <a:t>Describe the Following Items</a:t>
            </a:r>
          </a:p>
        </p:txBody>
      </p:sp>
      <p:graphicFrame>
        <p:nvGraphicFramePr>
          <p:cNvPr id="11" name="Content Placeholder 10"/>
          <p:cNvGraphicFramePr>
            <a:graphicFrameLocks noGrp="1"/>
          </p:cNvGraphicFramePr>
          <p:nvPr>
            <p:ph idx="1"/>
          </p:nvPr>
        </p:nvGraphicFramePr>
        <p:xfrm>
          <a:off x="609441" y="1600200"/>
          <a:ext cx="1096994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3234C79-6BF5-2D70-3F21-173F13232AF4}"/>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B8389A56-FC4E-F37C-1BBE-5DB928BECAB7}"/>
              </a:ext>
            </a:extLst>
          </p:cNvPr>
          <p:cNvPicPr>
            <a:picLocks noChangeAspect="1" noChangeArrowheads="1"/>
          </p:cNvPicPr>
          <p:nvPr/>
        </p:nvPicPr>
        <p:blipFill>
          <a:blip r:embed="rId7"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1">
                                            <p:graphicEl>
                                              <a:dgm id="{3DC1624B-B307-4FCA-87A4-DA29C4D32748}"/>
                                            </p:graphicEl>
                                          </p:spTgt>
                                        </p:tgtEl>
                                        <p:attrNameLst>
                                          <p:attrName>style.visibility</p:attrName>
                                        </p:attrNameLst>
                                      </p:cBhvr>
                                      <p:to>
                                        <p:strVal val="visible"/>
                                      </p:to>
                                    </p:set>
                                    <p:anim calcmode="lin" valueType="num">
                                      <p:cBhvr>
                                        <p:cTn id="13" dur="1000" fill="hold"/>
                                        <p:tgtEl>
                                          <p:spTgt spid="11">
                                            <p:graphicEl>
                                              <a:dgm id="{3DC1624B-B307-4FCA-87A4-DA29C4D32748}"/>
                                            </p:graphicEl>
                                          </p:spTgt>
                                        </p:tgtEl>
                                        <p:attrNameLst>
                                          <p:attrName>ppt_x</p:attrName>
                                        </p:attrNameLst>
                                      </p:cBhvr>
                                      <p:tavLst>
                                        <p:tav tm="0">
                                          <p:val>
                                            <p:strVal val="#ppt_x-.2"/>
                                          </p:val>
                                        </p:tav>
                                        <p:tav tm="100000">
                                          <p:val>
                                            <p:strVal val="#ppt_x"/>
                                          </p:val>
                                        </p:tav>
                                      </p:tavLst>
                                    </p:anim>
                                    <p:anim calcmode="lin" valueType="num">
                                      <p:cBhvr>
                                        <p:cTn id="14" dur="1000" fill="hold"/>
                                        <p:tgtEl>
                                          <p:spTgt spid="11">
                                            <p:graphicEl>
                                              <a:dgm id="{3DC1624B-B307-4FCA-87A4-DA29C4D32748}"/>
                                            </p:graphic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graphicEl>
                                              <a:dgm id="{3DC1624B-B307-4FCA-87A4-DA29C4D3274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1">
                                            <p:graphicEl>
                                              <a:dgm id="{1347721D-1A59-473D-AB1C-85EC20DE8C2B}"/>
                                            </p:graphicEl>
                                          </p:spTgt>
                                        </p:tgtEl>
                                        <p:attrNameLst>
                                          <p:attrName>style.visibility</p:attrName>
                                        </p:attrNameLst>
                                      </p:cBhvr>
                                      <p:to>
                                        <p:strVal val="visible"/>
                                      </p:to>
                                    </p:set>
                                    <p:anim calcmode="lin" valueType="num">
                                      <p:cBhvr>
                                        <p:cTn id="20" dur="1000" fill="hold"/>
                                        <p:tgtEl>
                                          <p:spTgt spid="11">
                                            <p:graphicEl>
                                              <a:dgm id="{1347721D-1A59-473D-AB1C-85EC20DE8C2B}"/>
                                            </p:graphicEl>
                                          </p:spTgt>
                                        </p:tgtEl>
                                        <p:attrNameLst>
                                          <p:attrName>ppt_x</p:attrName>
                                        </p:attrNameLst>
                                      </p:cBhvr>
                                      <p:tavLst>
                                        <p:tav tm="0">
                                          <p:val>
                                            <p:strVal val="#ppt_x-.2"/>
                                          </p:val>
                                        </p:tav>
                                        <p:tav tm="100000">
                                          <p:val>
                                            <p:strVal val="#ppt_x"/>
                                          </p:val>
                                        </p:tav>
                                      </p:tavLst>
                                    </p:anim>
                                    <p:anim calcmode="lin" valueType="num">
                                      <p:cBhvr>
                                        <p:cTn id="21" dur="1000" fill="hold"/>
                                        <p:tgtEl>
                                          <p:spTgt spid="11">
                                            <p:graphicEl>
                                              <a:dgm id="{1347721D-1A59-473D-AB1C-85EC20DE8C2B}"/>
                                            </p:graphic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
                                            <p:graphicEl>
                                              <a:dgm id="{1347721D-1A59-473D-AB1C-85EC20DE8C2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1">
                                            <p:graphicEl>
                                              <a:dgm id="{8D0A43D7-A26D-4532-A9B9-D25865D21B75}"/>
                                            </p:graphicEl>
                                          </p:spTgt>
                                        </p:tgtEl>
                                        <p:attrNameLst>
                                          <p:attrName>style.visibility</p:attrName>
                                        </p:attrNameLst>
                                      </p:cBhvr>
                                      <p:to>
                                        <p:strVal val="visible"/>
                                      </p:to>
                                    </p:set>
                                    <p:anim calcmode="lin" valueType="num">
                                      <p:cBhvr>
                                        <p:cTn id="27" dur="1000" fill="hold"/>
                                        <p:tgtEl>
                                          <p:spTgt spid="11">
                                            <p:graphicEl>
                                              <a:dgm id="{8D0A43D7-A26D-4532-A9B9-D25865D21B75}"/>
                                            </p:graphicEl>
                                          </p:spTgt>
                                        </p:tgtEl>
                                        <p:attrNameLst>
                                          <p:attrName>ppt_x</p:attrName>
                                        </p:attrNameLst>
                                      </p:cBhvr>
                                      <p:tavLst>
                                        <p:tav tm="0">
                                          <p:val>
                                            <p:strVal val="#ppt_x-.2"/>
                                          </p:val>
                                        </p:tav>
                                        <p:tav tm="100000">
                                          <p:val>
                                            <p:strVal val="#ppt_x"/>
                                          </p:val>
                                        </p:tav>
                                      </p:tavLst>
                                    </p:anim>
                                    <p:anim calcmode="lin" valueType="num">
                                      <p:cBhvr>
                                        <p:cTn id="28" dur="1000" fill="hold"/>
                                        <p:tgtEl>
                                          <p:spTgt spid="11">
                                            <p:graphicEl>
                                              <a:dgm id="{8D0A43D7-A26D-4532-A9B9-D25865D21B75}"/>
                                            </p:graphic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
                                            <p:graphicEl>
                                              <a:dgm id="{8D0A43D7-A26D-4532-A9B9-D25865D21B75}"/>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1">
                                            <p:graphicEl>
                                              <a:dgm id="{5E16A308-911B-4107-9EE4-57CBEE5F7761}"/>
                                            </p:graphicEl>
                                          </p:spTgt>
                                        </p:tgtEl>
                                        <p:attrNameLst>
                                          <p:attrName>style.visibility</p:attrName>
                                        </p:attrNameLst>
                                      </p:cBhvr>
                                      <p:to>
                                        <p:strVal val="visible"/>
                                      </p:to>
                                    </p:set>
                                    <p:anim calcmode="lin" valueType="num">
                                      <p:cBhvr>
                                        <p:cTn id="34" dur="1000" fill="hold"/>
                                        <p:tgtEl>
                                          <p:spTgt spid="11">
                                            <p:graphicEl>
                                              <a:dgm id="{5E16A308-911B-4107-9EE4-57CBEE5F7761}"/>
                                            </p:graphicEl>
                                          </p:spTgt>
                                        </p:tgtEl>
                                        <p:attrNameLst>
                                          <p:attrName>ppt_x</p:attrName>
                                        </p:attrNameLst>
                                      </p:cBhvr>
                                      <p:tavLst>
                                        <p:tav tm="0">
                                          <p:val>
                                            <p:strVal val="#ppt_x-.2"/>
                                          </p:val>
                                        </p:tav>
                                        <p:tav tm="100000">
                                          <p:val>
                                            <p:strVal val="#ppt_x"/>
                                          </p:val>
                                        </p:tav>
                                      </p:tavLst>
                                    </p:anim>
                                    <p:anim calcmode="lin" valueType="num">
                                      <p:cBhvr>
                                        <p:cTn id="35" dur="1000" fill="hold"/>
                                        <p:tgtEl>
                                          <p:spTgt spid="11">
                                            <p:graphicEl>
                                              <a:dgm id="{5E16A308-911B-4107-9EE4-57CBEE5F7761}"/>
                                            </p:graphic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1">
                                            <p:graphicEl>
                                              <a:dgm id="{5E16A308-911B-4107-9EE4-57CBEE5F7761}"/>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1">
                                            <p:graphicEl>
                                              <a:dgm id="{8CE83E22-B437-42F4-B410-5191729826D3}"/>
                                            </p:graphicEl>
                                          </p:spTgt>
                                        </p:tgtEl>
                                        <p:attrNameLst>
                                          <p:attrName>style.visibility</p:attrName>
                                        </p:attrNameLst>
                                      </p:cBhvr>
                                      <p:to>
                                        <p:strVal val="visible"/>
                                      </p:to>
                                    </p:set>
                                    <p:anim calcmode="lin" valueType="num">
                                      <p:cBhvr>
                                        <p:cTn id="41" dur="1000" fill="hold"/>
                                        <p:tgtEl>
                                          <p:spTgt spid="11">
                                            <p:graphicEl>
                                              <a:dgm id="{8CE83E22-B437-42F4-B410-5191729826D3}"/>
                                            </p:graphicEl>
                                          </p:spTgt>
                                        </p:tgtEl>
                                        <p:attrNameLst>
                                          <p:attrName>ppt_x</p:attrName>
                                        </p:attrNameLst>
                                      </p:cBhvr>
                                      <p:tavLst>
                                        <p:tav tm="0">
                                          <p:val>
                                            <p:strVal val="#ppt_x-.2"/>
                                          </p:val>
                                        </p:tav>
                                        <p:tav tm="100000">
                                          <p:val>
                                            <p:strVal val="#ppt_x"/>
                                          </p:val>
                                        </p:tav>
                                      </p:tavLst>
                                    </p:anim>
                                    <p:anim calcmode="lin" valueType="num">
                                      <p:cBhvr>
                                        <p:cTn id="42" dur="1000" fill="hold"/>
                                        <p:tgtEl>
                                          <p:spTgt spid="11">
                                            <p:graphicEl>
                                              <a:dgm id="{8CE83E22-B437-42F4-B410-5191729826D3}"/>
                                            </p:graphic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1">
                                            <p:graphicEl>
                                              <a:dgm id="{8CE83E22-B437-42F4-B410-5191729826D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11">
                                            <p:graphicEl>
                                              <a:dgm id="{57E406B7-6949-4894-B1DD-752932543845}"/>
                                            </p:graphicEl>
                                          </p:spTgt>
                                        </p:tgtEl>
                                        <p:attrNameLst>
                                          <p:attrName>style.visibility</p:attrName>
                                        </p:attrNameLst>
                                      </p:cBhvr>
                                      <p:to>
                                        <p:strVal val="visible"/>
                                      </p:to>
                                    </p:set>
                                    <p:anim calcmode="lin" valueType="num">
                                      <p:cBhvr>
                                        <p:cTn id="48" dur="1000" fill="hold"/>
                                        <p:tgtEl>
                                          <p:spTgt spid="11">
                                            <p:graphicEl>
                                              <a:dgm id="{57E406B7-6949-4894-B1DD-752932543845}"/>
                                            </p:graphicEl>
                                          </p:spTgt>
                                        </p:tgtEl>
                                        <p:attrNameLst>
                                          <p:attrName>ppt_x</p:attrName>
                                        </p:attrNameLst>
                                      </p:cBhvr>
                                      <p:tavLst>
                                        <p:tav tm="0">
                                          <p:val>
                                            <p:strVal val="#ppt_x-.2"/>
                                          </p:val>
                                        </p:tav>
                                        <p:tav tm="100000">
                                          <p:val>
                                            <p:strVal val="#ppt_x"/>
                                          </p:val>
                                        </p:tav>
                                      </p:tavLst>
                                    </p:anim>
                                    <p:anim calcmode="lin" valueType="num">
                                      <p:cBhvr>
                                        <p:cTn id="49" dur="1000" fill="hold"/>
                                        <p:tgtEl>
                                          <p:spTgt spid="11">
                                            <p:graphicEl>
                                              <a:dgm id="{57E406B7-6949-4894-B1DD-752932543845}"/>
                                            </p:graphicEl>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1">
                                            <p:graphicEl>
                                              <a:dgm id="{57E406B7-6949-4894-B1DD-75293254384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11">
                                            <p:graphicEl>
                                              <a:dgm id="{53F09015-F65D-404A-BD83-6451C4331B99}"/>
                                            </p:graphicEl>
                                          </p:spTgt>
                                        </p:tgtEl>
                                        <p:attrNameLst>
                                          <p:attrName>style.visibility</p:attrName>
                                        </p:attrNameLst>
                                      </p:cBhvr>
                                      <p:to>
                                        <p:strVal val="visible"/>
                                      </p:to>
                                    </p:set>
                                    <p:anim calcmode="lin" valueType="num">
                                      <p:cBhvr>
                                        <p:cTn id="55" dur="1000" fill="hold"/>
                                        <p:tgtEl>
                                          <p:spTgt spid="11">
                                            <p:graphicEl>
                                              <a:dgm id="{53F09015-F65D-404A-BD83-6451C4331B99}"/>
                                            </p:graphicEl>
                                          </p:spTgt>
                                        </p:tgtEl>
                                        <p:attrNameLst>
                                          <p:attrName>ppt_x</p:attrName>
                                        </p:attrNameLst>
                                      </p:cBhvr>
                                      <p:tavLst>
                                        <p:tav tm="0">
                                          <p:val>
                                            <p:strVal val="#ppt_x-.2"/>
                                          </p:val>
                                        </p:tav>
                                        <p:tav tm="100000">
                                          <p:val>
                                            <p:strVal val="#ppt_x"/>
                                          </p:val>
                                        </p:tav>
                                      </p:tavLst>
                                    </p:anim>
                                    <p:anim calcmode="lin" valueType="num">
                                      <p:cBhvr>
                                        <p:cTn id="56" dur="1000" fill="hold"/>
                                        <p:tgtEl>
                                          <p:spTgt spid="11">
                                            <p:graphicEl>
                                              <a:dgm id="{53F09015-F65D-404A-BD83-6451C4331B99}"/>
                                            </p:graphic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1">
                                            <p:graphicEl>
                                              <a:dgm id="{53F09015-F65D-404A-BD83-6451C4331B9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grpId="0" nodeType="clickEffect">
                                  <p:stCondLst>
                                    <p:cond delay="0"/>
                                  </p:stCondLst>
                                  <p:childTnLst>
                                    <p:set>
                                      <p:cBhvr>
                                        <p:cTn id="61" dur="1" fill="hold">
                                          <p:stCondLst>
                                            <p:cond delay="0"/>
                                          </p:stCondLst>
                                        </p:cTn>
                                        <p:tgtEl>
                                          <p:spTgt spid="11">
                                            <p:graphicEl>
                                              <a:dgm id="{4B5D91C5-2F78-41E1-B746-8F3A97E6324B}"/>
                                            </p:graphicEl>
                                          </p:spTgt>
                                        </p:tgtEl>
                                        <p:attrNameLst>
                                          <p:attrName>style.visibility</p:attrName>
                                        </p:attrNameLst>
                                      </p:cBhvr>
                                      <p:to>
                                        <p:strVal val="visible"/>
                                      </p:to>
                                    </p:set>
                                    <p:anim calcmode="lin" valueType="num">
                                      <p:cBhvr>
                                        <p:cTn id="62" dur="1000" fill="hold"/>
                                        <p:tgtEl>
                                          <p:spTgt spid="11">
                                            <p:graphicEl>
                                              <a:dgm id="{4B5D91C5-2F78-41E1-B746-8F3A97E6324B}"/>
                                            </p:graphicEl>
                                          </p:spTgt>
                                        </p:tgtEl>
                                        <p:attrNameLst>
                                          <p:attrName>ppt_x</p:attrName>
                                        </p:attrNameLst>
                                      </p:cBhvr>
                                      <p:tavLst>
                                        <p:tav tm="0">
                                          <p:val>
                                            <p:strVal val="#ppt_x-.2"/>
                                          </p:val>
                                        </p:tav>
                                        <p:tav tm="100000">
                                          <p:val>
                                            <p:strVal val="#ppt_x"/>
                                          </p:val>
                                        </p:tav>
                                      </p:tavLst>
                                    </p:anim>
                                    <p:anim calcmode="lin" valueType="num">
                                      <p:cBhvr>
                                        <p:cTn id="63" dur="1000" fill="hold"/>
                                        <p:tgtEl>
                                          <p:spTgt spid="11">
                                            <p:graphicEl>
                                              <a:dgm id="{4B5D91C5-2F78-41E1-B746-8F3A97E6324B}"/>
                                            </p:graphic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1">
                                            <p:graphicEl>
                                              <a:dgm id="{4B5D91C5-2F78-41E1-B746-8F3A97E6324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grpId="0" nodeType="clickEffect">
                                  <p:stCondLst>
                                    <p:cond delay="0"/>
                                  </p:stCondLst>
                                  <p:childTnLst>
                                    <p:set>
                                      <p:cBhvr>
                                        <p:cTn id="68" dur="1" fill="hold">
                                          <p:stCondLst>
                                            <p:cond delay="0"/>
                                          </p:stCondLst>
                                        </p:cTn>
                                        <p:tgtEl>
                                          <p:spTgt spid="11">
                                            <p:graphicEl>
                                              <a:dgm id="{C267B093-E99F-4299-A098-A9A58293410D}"/>
                                            </p:graphicEl>
                                          </p:spTgt>
                                        </p:tgtEl>
                                        <p:attrNameLst>
                                          <p:attrName>style.visibility</p:attrName>
                                        </p:attrNameLst>
                                      </p:cBhvr>
                                      <p:to>
                                        <p:strVal val="visible"/>
                                      </p:to>
                                    </p:set>
                                    <p:anim calcmode="lin" valueType="num">
                                      <p:cBhvr>
                                        <p:cTn id="69" dur="1000" fill="hold"/>
                                        <p:tgtEl>
                                          <p:spTgt spid="11">
                                            <p:graphicEl>
                                              <a:dgm id="{C267B093-E99F-4299-A098-A9A58293410D}"/>
                                            </p:graphicEl>
                                          </p:spTgt>
                                        </p:tgtEl>
                                        <p:attrNameLst>
                                          <p:attrName>ppt_x</p:attrName>
                                        </p:attrNameLst>
                                      </p:cBhvr>
                                      <p:tavLst>
                                        <p:tav tm="0">
                                          <p:val>
                                            <p:strVal val="#ppt_x-.2"/>
                                          </p:val>
                                        </p:tav>
                                        <p:tav tm="100000">
                                          <p:val>
                                            <p:strVal val="#ppt_x"/>
                                          </p:val>
                                        </p:tav>
                                      </p:tavLst>
                                    </p:anim>
                                    <p:anim calcmode="lin" valueType="num">
                                      <p:cBhvr>
                                        <p:cTn id="70" dur="1000" fill="hold"/>
                                        <p:tgtEl>
                                          <p:spTgt spid="11">
                                            <p:graphicEl>
                                              <a:dgm id="{C267B093-E99F-4299-A098-A9A58293410D}"/>
                                            </p:graphicEl>
                                          </p:spTgt>
                                        </p:tgtEl>
                                        <p:attrNameLst>
                                          <p:attrName>ppt_y</p:attrName>
                                        </p:attrNameLst>
                                      </p:cBhvr>
                                      <p:tavLst>
                                        <p:tav tm="0">
                                          <p:val>
                                            <p:strVal val="#ppt_y"/>
                                          </p:val>
                                        </p:tav>
                                        <p:tav tm="100000">
                                          <p:val>
                                            <p:strVal val="#ppt_y"/>
                                          </p:val>
                                        </p:tav>
                                      </p:tavLst>
                                    </p:anim>
                                    <p:animEffect transition="in" filter="wipe(right)" prLst="gradientSize: 0.1">
                                      <p:cBhvr>
                                        <p:cTn id="71" dur="1000"/>
                                        <p:tgtEl>
                                          <p:spTgt spid="11">
                                            <p:graphicEl>
                                              <a:dgm id="{C267B093-E99F-4299-A098-A9A5829341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uiExpand="1">
        <p:bldSub>
          <a:bldDgm bld="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canonpricewatch.com/blog/wp-content/uploads/2014/03/price-tag.jpg"/>
          <p:cNvPicPr>
            <a:picLocks noChangeAspect="1" noChangeArrowheads="1"/>
          </p:cNvPicPr>
          <p:nvPr/>
        </p:nvPicPr>
        <p:blipFill>
          <a:blip r:embed="rId2" cstate="print"/>
          <a:srcRect/>
          <a:stretch>
            <a:fillRect/>
          </a:stretch>
        </p:blipFill>
        <p:spPr bwMode="auto">
          <a:xfrm>
            <a:off x="5027612" y="5029200"/>
            <a:ext cx="1959858" cy="1828800"/>
          </a:xfrm>
          <a:prstGeom prst="rect">
            <a:avLst/>
          </a:prstGeom>
          <a:noFill/>
        </p:spPr>
      </p:pic>
      <p:sp>
        <p:nvSpPr>
          <p:cNvPr id="2" name="Title 1"/>
          <p:cNvSpPr>
            <a:spLocks noGrp="1"/>
          </p:cNvSpPr>
          <p:nvPr>
            <p:ph type="title"/>
          </p:nvPr>
        </p:nvSpPr>
        <p:spPr/>
        <p:txBody>
          <a:bodyPr/>
          <a:lstStyle/>
          <a:p>
            <a:r>
              <a:rPr lang="en-US" b="1" dirty="0">
                <a:solidFill>
                  <a:srgbClr val="FF0000"/>
                </a:solidFill>
              </a:rPr>
              <a:t>Value for Customs</a:t>
            </a:r>
          </a:p>
        </p:txBody>
      </p:sp>
      <p:sp>
        <p:nvSpPr>
          <p:cNvPr id="3" name="Content Placeholder 2"/>
          <p:cNvSpPr>
            <a:spLocks noGrp="1"/>
          </p:cNvSpPr>
          <p:nvPr>
            <p:ph idx="1"/>
          </p:nvPr>
        </p:nvSpPr>
        <p:spPr/>
        <p:txBody>
          <a:bodyPr>
            <a:noAutofit/>
          </a:bodyPr>
          <a:lstStyle/>
          <a:p>
            <a:r>
              <a:rPr lang="en-US" sz="2800" dirty="0">
                <a:latin typeface="Calibri" pitchFamily="34" charset="0"/>
                <a:sym typeface="Wingdings" pitchFamily="2" charset="2"/>
              </a:rPr>
              <a:t> </a:t>
            </a:r>
            <a:r>
              <a:rPr lang="en-US" sz="2800" dirty="0">
                <a:latin typeface="Calibri" pitchFamily="34" charset="0"/>
              </a:rPr>
              <a:t>Represents the sale or </a:t>
            </a:r>
            <a:r>
              <a:rPr lang="en-US" sz="2800" dirty="0">
                <a:solidFill>
                  <a:srgbClr val="FF0000"/>
                </a:solidFill>
                <a:latin typeface="Calibri" pitchFamily="34" charset="0"/>
              </a:rPr>
              <a:t>True Market Value </a:t>
            </a:r>
            <a:r>
              <a:rPr lang="en-US" sz="2800" dirty="0">
                <a:latin typeface="Calibri" pitchFamily="34" charset="0"/>
              </a:rPr>
              <a:t>of the shipment content.</a:t>
            </a:r>
          </a:p>
          <a:p>
            <a:r>
              <a:rPr lang="en-US" sz="2800" dirty="0">
                <a:latin typeface="Calibri" pitchFamily="34" charset="0"/>
                <a:sym typeface="Wingdings" pitchFamily="2" charset="2"/>
              </a:rPr>
              <a:t> </a:t>
            </a:r>
            <a:r>
              <a:rPr lang="en-US" sz="2800" dirty="0">
                <a:latin typeface="Calibri" pitchFamily="34" charset="0"/>
              </a:rPr>
              <a:t>Is used by Customs Agents to determine the </a:t>
            </a:r>
            <a:r>
              <a:rPr lang="en-US" sz="2800" dirty="0">
                <a:solidFill>
                  <a:srgbClr val="FF0000"/>
                </a:solidFill>
                <a:latin typeface="Calibri" pitchFamily="34" charset="0"/>
              </a:rPr>
              <a:t>amount of duties and taxes</a:t>
            </a:r>
            <a:r>
              <a:rPr lang="en-US" sz="2800" dirty="0">
                <a:latin typeface="Calibri" pitchFamily="34" charset="0"/>
              </a:rPr>
              <a:t> to be paid.</a:t>
            </a:r>
          </a:p>
          <a:p>
            <a:r>
              <a:rPr lang="en-US" sz="2800" dirty="0">
                <a:latin typeface="Calibri" pitchFamily="34" charset="0"/>
                <a:sym typeface="Wingdings" pitchFamily="2" charset="2"/>
              </a:rPr>
              <a:t> </a:t>
            </a:r>
            <a:r>
              <a:rPr lang="en-US" sz="2800" dirty="0">
                <a:latin typeface="Calibri" pitchFamily="34" charset="0"/>
              </a:rPr>
              <a:t>Must be </a:t>
            </a:r>
            <a:r>
              <a:rPr lang="en-US" sz="2800" dirty="0">
                <a:solidFill>
                  <a:srgbClr val="FF0000"/>
                </a:solidFill>
                <a:latin typeface="Calibri" pitchFamily="34" charset="0"/>
              </a:rPr>
              <a:t>declared on all Non-Document Shipments</a:t>
            </a:r>
            <a:r>
              <a:rPr lang="en-US" sz="2800" dirty="0">
                <a:latin typeface="Calibri" pitchFamily="34" charset="0"/>
              </a:rPr>
              <a:t>.</a:t>
            </a:r>
          </a:p>
          <a:p>
            <a:r>
              <a:rPr lang="en-US" sz="2800" dirty="0">
                <a:latin typeface="Calibri" pitchFamily="34" charset="0"/>
                <a:sym typeface="Wingdings" pitchFamily="2" charset="2"/>
              </a:rPr>
              <a:t> </a:t>
            </a:r>
            <a:r>
              <a:rPr lang="en-US" sz="2800" dirty="0">
                <a:latin typeface="Calibri" pitchFamily="34" charset="0"/>
              </a:rPr>
              <a:t>May higher than </a:t>
            </a:r>
            <a:r>
              <a:rPr lang="en-US" sz="2800" dirty="0">
                <a:solidFill>
                  <a:srgbClr val="FF0000"/>
                </a:solidFill>
                <a:latin typeface="Calibri" pitchFamily="34" charset="0"/>
              </a:rPr>
              <a:t>SAR 375 , </a:t>
            </a:r>
            <a:r>
              <a:rPr lang="en-US" sz="2800" dirty="0">
                <a:latin typeface="Calibri" pitchFamily="34" charset="0"/>
              </a:rPr>
              <a:t>with corresponding insurance charges  </a:t>
            </a:r>
          </a:p>
          <a:p>
            <a:pPr>
              <a:buNone/>
            </a:pPr>
            <a:r>
              <a:rPr lang="en-US" sz="2800" dirty="0">
                <a:latin typeface="Calibri" pitchFamily="34" charset="0"/>
              </a:rPr>
              <a:t>	(e.g. SMSA Envelope &amp; Pak).</a:t>
            </a:r>
          </a:p>
          <a:p>
            <a:r>
              <a:rPr lang="en-US" sz="2800" dirty="0">
                <a:latin typeface="Calibri" pitchFamily="34" charset="0"/>
                <a:sym typeface="Wingdings" pitchFamily="2" charset="2"/>
              </a:rPr>
              <a:t> </a:t>
            </a:r>
            <a:r>
              <a:rPr lang="en-US" sz="2800" dirty="0">
                <a:latin typeface="Calibri" pitchFamily="34" charset="0"/>
              </a:rPr>
              <a:t>Has no limit unless determined by specific country or commodity. (as per SRG).</a:t>
            </a:r>
          </a:p>
          <a:p>
            <a:endParaRPr lang="en-US" sz="2800" dirty="0"/>
          </a:p>
        </p:txBody>
      </p:sp>
      <p:sp>
        <p:nvSpPr>
          <p:cNvPr id="4" name="TextBox 3">
            <a:extLst>
              <a:ext uri="{FF2B5EF4-FFF2-40B4-BE49-F238E27FC236}">
                <a16:creationId xmlns:a16="http://schemas.microsoft.com/office/drawing/2014/main" id="{47A115F7-A454-E73D-41CA-58A72C2CCBC2}"/>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3EDA4787-53AA-11AF-7B04-EDA45BEDBC1A}"/>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Carriage Value</a:t>
            </a:r>
          </a:p>
        </p:txBody>
      </p:sp>
      <p:sp>
        <p:nvSpPr>
          <p:cNvPr id="3" name="Content Placeholder 2"/>
          <p:cNvSpPr>
            <a:spLocks noGrp="1"/>
          </p:cNvSpPr>
          <p:nvPr>
            <p:ph idx="1"/>
          </p:nvPr>
        </p:nvSpPr>
        <p:spPr/>
        <p:txBody>
          <a:bodyPr>
            <a:normAutofit/>
          </a:bodyPr>
          <a:lstStyle/>
          <a:p>
            <a:pPr>
              <a:lnSpc>
                <a:spcPct val="80000"/>
              </a:lnSpc>
            </a:pPr>
            <a:r>
              <a:rPr lang="en-US" sz="2400" dirty="0">
                <a:latin typeface="Calibri" pitchFamily="34" charset="0"/>
              </a:rPr>
              <a:t>Represents the </a:t>
            </a:r>
            <a:r>
              <a:rPr lang="en-US" sz="2400" dirty="0">
                <a:solidFill>
                  <a:srgbClr val="FF0000"/>
                </a:solidFill>
                <a:latin typeface="Calibri" pitchFamily="34" charset="0"/>
              </a:rPr>
              <a:t>amount of money </a:t>
            </a:r>
            <a:r>
              <a:rPr lang="en-US" sz="2400" dirty="0">
                <a:latin typeface="Calibri" pitchFamily="34" charset="0"/>
              </a:rPr>
              <a:t>the shipper expects SMSA to </a:t>
            </a:r>
            <a:r>
              <a:rPr lang="en-US" sz="2400" dirty="0">
                <a:solidFill>
                  <a:srgbClr val="FF0000"/>
                </a:solidFill>
                <a:latin typeface="Calibri" pitchFamily="34" charset="0"/>
              </a:rPr>
              <a:t>reimburse </a:t>
            </a:r>
            <a:r>
              <a:rPr lang="en-US" sz="2400" dirty="0">
                <a:latin typeface="Calibri" pitchFamily="34" charset="0"/>
              </a:rPr>
              <a:t>him for his Shipment if </a:t>
            </a:r>
            <a:r>
              <a:rPr lang="en-US" sz="2400" dirty="0">
                <a:solidFill>
                  <a:srgbClr val="FF0000"/>
                </a:solidFill>
                <a:latin typeface="Calibri" pitchFamily="34" charset="0"/>
              </a:rPr>
              <a:t>lost or Damage</a:t>
            </a:r>
            <a:r>
              <a:rPr lang="en-US" sz="2400" dirty="0">
                <a:latin typeface="Calibri" pitchFamily="34" charset="0"/>
              </a:rPr>
              <a:t>.</a:t>
            </a:r>
          </a:p>
          <a:p>
            <a:pPr>
              <a:lnSpc>
                <a:spcPct val="80000"/>
              </a:lnSpc>
              <a:buFont typeface="Wingdings" pitchFamily="2" charset="2"/>
              <a:buNone/>
            </a:pPr>
            <a:endParaRPr lang="en-US" sz="2400" dirty="0">
              <a:latin typeface="Calibri" pitchFamily="34" charset="0"/>
            </a:endParaRPr>
          </a:p>
          <a:p>
            <a:pPr>
              <a:lnSpc>
                <a:spcPct val="80000"/>
              </a:lnSpc>
            </a:pPr>
            <a:r>
              <a:rPr lang="en-US" sz="2400" dirty="0">
                <a:latin typeface="Calibri" pitchFamily="34" charset="0"/>
              </a:rPr>
              <a:t>May be </a:t>
            </a:r>
            <a:r>
              <a:rPr lang="en-US" sz="2400" dirty="0">
                <a:solidFill>
                  <a:srgbClr val="FF0000"/>
                </a:solidFill>
                <a:latin typeface="Calibri" pitchFamily="34" charset="0"/>
              </a:rPr>
              <a:t>equal or lower than</a:t>
            </a:r>
            <a:r>
              <a:rPr lang="en-US" sz="2400" dirty="0">
                <a:latin typeface="Calibri" pitchFamily="34" charset="0"/>
              </a:rPr>
              <a:t> customs value. Is </a:t>
            </a:r>
            <a:r>
              <a:rPr lang="en-US" sz="2400" b="1" dirty="0">
                <a:solidFill>
                  <a:srgbClr val="FF0000"/>
                </a:solidFill>
                <a:latin typeface="Calibri" pitchFamily="34" charset="0"/>
              </a:rPr>
              <a:t>optional</a:t>
            </a:r>
            <a:r>
              <a:rPr lang="en-US" sz="2400" dirty="0">
                <a:latin typeface="Calibri" pitchFamily="34" charset="0"/>
              </a:rPr>
              <a:t>, but if not declared, SMSA will be responsible only for the amount covered by the automatic liability.</a:t>
            </a:r>
          </a:p>
          <a:p>
            <a:pPr>
              <a:lnSpc>
                <a:spcPct val="80000"/>
              </a:lnSpc>
              <a:buFont typeface="Wingdings" pitchFamily="2" charset="2"/>
              <a:buNone/>
            </a:pPr>
            <a:endParaRPr lang="en-US" sz="2400" dirty="0">
              <a:latin typeface="Calibri" pitchFamily="34" charset="0"/>
            </a:endParaRPr>
          </a:p>
          <a:p>
            <a:pPr>
              <a:lnSpc>
                <a:spcPct val="80000"/>
              </a:lnSpc>
            </a:pPr>
            <a:r>
              <a:rPr lang="en-US" sz="2400" dirty="0">
                <a:latin typeface="Calibri" pitchFamily="34" charset="0"/>
              </a:rPr>
              <a:t>The amount of </a:t>
            </a:r>
            <a:r>
              <a:rPr lang="en-US" sz="2400" dirty="0">
                <a:solidFill>
                  <a:srgbClr val="FF0000"/>
                </a:solidFill>
                <a:latin typeface="Calibri" pitchFamily="34" charset="0"/>
              </a:rPr>
              <a:t>automatic liability </a:t>
            </a:r>
            <a:r>
              <a:rPr lang="en-US" sz="2400" dirty="0">
                <a:latin typeface="Calibri" pitchFamily="34" charset="0"/>
              </a:rPr>
              <a:t>is </a:t>
            </a:r>
            <a:r>
              <a:rPr lang="en-US" sz="2400" b="1" dirty="0">
                <a:solidFill>
                  <a:srgbClr val="FF0000"/>
                </a:solidFill>
                <a:latin typeface="Calibri" pitchFamily="34" charset="0"/>
              </a:rPr>
              <a:t>SAR 375 ($100 USD) per Shipment</a:t>
            </a:r>
            <a:r>
              <a:rPr lang="en-US" sz="2400" dirty="0">
                <a:latin typeface="Calibri" pitchFamily="34" charset="0"/>
              </a:rPr>
              <a:t>.</a:t>
            </a:r>
            <a:endParaRPr lang="en-US" sz="2400" b="1" u="sng" dirty="0">
              <a:latin typeface="Calibri" pitchFamily="34" charset="0"/>
            </a:endParaRPr>
          </a:p>
          <a:p>
            <a:pPr>
              <a:lnSpc>
                <a:spcPct val="80000"/>
              </a:lnSpc>
              <a:buFont typeface="Wingdings" pitchFamily="2" charset="2"/>
              <a:buNone/>
            </a:pPr>
            <a:endParaRPr lang="en-US" sz="2400" dirty="0">
              <a:latin typeface="Calibri" pitchFamily="34" charset="0"/>
            </a:endParaRPr>
          </a:p>
          <a:p>
            <a:pPr>
              <a:lnSpc>
                <a:spcPct val="80000"/>
              </a:lnSpc>
            </a:pPr>
            <a:r>
              <a:rPr lang="en-US" sz="2400" dirty="0">
                <a:latin typeface="Calibri" pitchFamily="34" charset="0"/>
              </a:rPr>
              <a:t>For </a:t>
            </a:r>
            <a:r>
              <a:rPr lang="en-US" sz="2400" dirty="0">
                <a:solidFill>
                  <a:srgbClr val="FF0000"/>
                </a:solidFill>
                <a:latin typeface="Calibri" pitchFamily="34" charset="0"/>
              </a:rPr>
              <a:t>Items of extraordinary value </a:t>
            </a:r>
            <a:r>
              <a:rPr lang="en-US" sz="2400" dirty="0">
                <a:latin typeface="Calibri" pitchFamily="34" charset="0"/>
              </a:rPr>
              <a:t>maximum amount is up to </a:t>
            </a:r>
            <a:r>
              <a:rPr lang="en-US" sz="2400" b="1" dirty="0">
                <a:solidFill>
                  <a:srgbClr val="FF0000"/>
                </a:solidFill>
                <a:latin typeface="Calibri" pitchFamily="34" charset="0"/>
              </a:rPr>
              <a:t>SAR 3,750 ($1,000 USD) with insurance</a:t>
            </a:r>
            <a:r>
              <a:rPr lang="en-US" sz="2400" dirty="0">
                <a:latin typeface="Calibri" pitchFamily="34" charset="0"/>
              </a:rPr>
              <a:t> or </a:t>
            </a:r>
            <a:r>
              <a:rPr lang="en-US" sz="2400" b="1" dirty="0">
                <a:solidFill>
                  <a:srgbClr val="FF0000"/>
                </a:solidFill>
                <a:latin typeface="Calibri" pitchFamily="34" charset="0"/>
              </a:rPr>
              <a:t>SAR 375 ($100 USD)</a:t>
            </a:r>
            <a:r>
              <a:rPr lang="en-US" sz="2400" dirty="0">
                <a:latin typeface="Calibri" pitchFamily="34" charset="0"/>
              </a:rPr>
              <a:t> </a:t>
            </a:r>
            <a:r>
              <a:rPr lang="en-US" sz="2400" b="1" dirty="0">
                <a:solidFill>
                  <a:srgbClr val="FF0000"/>
                </a:solidFill>
                <a:latin typeface="Calibri" pitchFamily="34" charset="0"/>
              </a:rPr>
              <a:t>with indemnity</a:t>
            </a:r>
            <a:r>
              <a:rPr lang="en-US" sz="2400" dirty="0">
                <a:latin typeface="Calibri" pitchFamily="34" charset="0"/>
              </a:rPr>
              <a:t>. </a:t>
            </a:r>
          </a:p>
          <a:p>
            <a:pPr>
              <a:lnSpc>
                <a:spcPct val="80000"/>
              </a:lnSpc>
              <a:buNone/>
            </a:pPr>
            <a:r>
              <a:rPr lang="en-US" sz="2400" dirty="0">
                <a:latin typeface="Calibri" pitchFamily="34" charset="0"/>
              </a:rPr>
              <a:t>	(Refer to the Extraordinary Items List)</a:t>
            </a:r>
          </a:p>
          <a:p>
            <a:endParaRPr lang="en-US" sz="2400" dirty="0"/>
          </a:p>
        </p:txBody>
      </p:sp>
      <p:sp>
        <p:nvSpPr>
          <p:cNvPr id="24578" name="AutoShape 2" descr="Image result for saudi riyal denomin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79" name="Picture 3" descr="D:\Documents\2018 Projects\ISO 10015\Training Materials Revised\SGO\Pics\Saudi Riyal.jpg"/>
          <p:cNvPicPr>
            <a:picLocks noChangeAspect="1" noChangeArrowheads="1"/>
          </p:cNvPicPr>
          <p:nvPr/>
        </p:nvPicPr>
        <p:blipFill>
          <a:blip r:embed="rId2" cstate="print"/>
          <a:srcRect/>
          <a:stretch>
            <a:fillRect/>
          </a:stretch>
        </p:blipFill>
        <p:spPr bwMode="auto">
          <a:xfrm>
            <a:off x="3884612" y="5334000"/>
            <a:ext cx="1524000" cy="1524000"/>
          </a:xfrm>
          <a:prstGeom prst="rect">
            <a:avLst/>
          </a:prstGeom>
          <a:noFill/>
        </p:spPr>
      </p:pic>
      <p:pic>
        <p:nvPicPr>
          <p:cNvPr id="24580" name="Picture 4" descr="D:\Documents\2018 Projects\ISO 10015\Training Materials Revised\SGO\Pics\Damaged Package.jpg"/>
          <p:cNvPicPr>
            <a:picLocks noChangeAspect="1" noChangeArrowheads="1"/>
          </p:cNvPicPr>
          <p:nvPr/>
        </p:nvPicPr>
        <p:blipFill>
          <a:blip r:embed="rId3" cstate="print"/>
          <a:srcRect/>
          <a:stretch>
            <a:fillRect/>
          </a:stretch>
        </p:blipFill>
        <p:spPr bwMode="auto">
          <a:xfrm>
            <a:off x="6475412" y="5181600"/>
            <a:ext cx="1924051" cy="1443038"/>
          </a:xfrm>
          <a:prstGeom prst="rect">
            <a:avLst/>
          </a:prstGeom>
          <a:noFill/>
        </p:spPr>
      </p:pic>
      <p:pic>
        <p:nvPicPr>
          <p:cNvPr id="24581" name="Picture 5" descr="D:\Documents\2018 Projects\ISO 10015\Training Materials Revised\SGO\Pics\Lost Package.jpg"/>
          <p:cNvPicPr>
            <a:picLocks noChangeAspect="1" noChangeArrowheads="1"/>
          </p:cNvPicPr>
          <p:nvPr/>
        </p:nvPicPr>
        <p:blipFill>
          <a:blip r:embed="rId4" cstate="print"/>
          <a:srcRect/>
          <a:stretch>
            <a:fillRect/>
          </a:stretch>
        </p:blipFill>
        <p:spPr bwMode="auto">
          <a:xfrm>
            <a:off x="8913812" y="4800600"/>
            <a:ext cx="1800225" cy="2057400"/>
          </a:xfrm>
          <a:prstGeom prst="rect">
            <a:avLst/>
          </a:prstGeom>
          <a:noFill/>
        </p:spPr>
      </p:pic>
      <p:pic>
        <p:nvPicPr>
          <p:cNvPr id="24582" name="Picture 6" descr="D:\Documents\2018 Projects\ISO 10015\Training Materials Revised\SGO\Pics\Saudi Riyal 2.jpg"/>
          <p:cNvPicPr>
            <a:picLocks noChangeAspect="1" noChangeArrowheads="1"/>
          </p:cNvPicPr>
          <p:nvPr/>
        </p:nvPicPr>
        <p:blipFill>
          <a:blip r:embed="rId5" cstate="print"/>
          <a:srcRect/>
          <a:stretch>
            <a:fillRect/>
          </a:stretch>
        </p:blipFill>
        <p:spPr bwMode="auto">
          <a:xfrm>
            <a:off x="912812" y="5486400"/>
            <a:ext cx="2362200" cy="1292461"/>
          </a:xfrm>
          <a:prstGeom prst="rect">
            <a:avLst/>
          </a:prstGeom>
          <a:noFill/>
        </p:spPr>
      </p:pic>
      <p:sp>
        <p:nvSpPr>
          <p:cNvPr id="4" name="TextBox 3">
            <a:extLst>
              <a:ext uri="{FF2B5EF4-FFF2-40B4-BE49-F238E27FC236}">
                <a16:creationId xmlns:a16="http://schemas.microsoft.com/office/drawing/2014/main" id="{A69F45D0-BF0A-FC8F-F8FF-6BD7C0B4993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B7B4C8D8-0AEA-EC0A-C405-5D4A37226282}"/>
              </a:ext>
            </a:extLst>
          </p:cNvPr>
          <p:cNvPicPr>
            <a:picLocks noChangeAspect="1" noChangeArrowheads="1"/>
          </p:cNvPicPr>
          <p:nvPr/>
        </p:nvPicPr>
        <p:blipFill>
          <a:blip r:embed="rId6"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53" presetClass="entr" presetSubtype="0" fill="hold" nodeType="withEffect">
                                  <p:stCondLst>
                                    <p:cond delay="0"/>
                                  </p:stCondLst>
                                  <p:childTnLst>
                                    <p:set>
                                      <p:cBhvr>
                                        <p:cTn id="13" dur="1" fill="hold">
                                          <p:stCondLst>
                                            <p:cond delay="0"/>
                                          </p:stCondLst>
                                        </p:cTn>
                                        <p:tgtEl>
                                          <p:spTgt spid="24580"/>
                                        </p:tgtEl>
                                        <p:attrNameLst>
                                          <p:attrName>style.visibility</p:attrName>
                                        </p:attrNameLst>
                                      </p:cBhvr>
                                      <p:to>
                                        <p:strVal val="visible"/>
                                      </p:to>
                                    </p:set>
                                    <p:anim calcmode="lin" valueType="num">
                                      <p:cBhvr>
                                        <p:cTn id="14" dur="500" fill="hold"/>
                                        <p:tgtEl>
                                          <p:spTgt spid="24580"/>
                                        </p:tgtEl>
                                        <p:attrNameLst>
                                          <p:attrName>ppt_w</p:attrName>
                                        </p:attrNameLst>
                                      </p:cBhvr>
                                      <p:tavLst>
                                        <p:tav tm="0">
                                          <p:val>
                                            <p:fltVal val="0"/>
                                          </p:val>
                                        </p:tav>
                                        <p:tav tm="100000">
                                          <p:val>
                                            <p:strVal val="#ppt_w"/>
                                          </p:val>
                                        </p:tav>
                                      </p:tavLst>
                                    </p:anim>
                                    <p:anim calcmode="lin" valueType="num">
                                      <p:cBhvr>
                                        <p:cTn id="15" dur="500" fill="hold"/>
                                        <p:tgtEl>
                                          <p:spTgt spid="24580"/>
                                        </p:tgtEl>
                                        <p:attrNameLst>
                                          <p:attrName>ppt_h</p:attrName>
                                        </p:attrNameLst>
                                      </p:cBhvr>
                                      <p:tavLst>
                                        <p:tav tm="0">
                                          <p:val>
                                            <p:fltVal val="0"/>
                                          </p:val>
                                        </p:tav>
                                        <p:tav tm="100000">
                                          <p:val>
                                            <p:strVal val="#ppt_h"/>
                                          </p:val>
                                        </p:tav>
                                      </p:tavLst>
                                    </p:anim>
                                    <p:animEffect transition="in" filter="fade">
                                      <p:cBhvr>
                                        <p:cTn id="16" dur="500"/>
                                        <p:tgtEl>
                                          <p:spTgt spid="24580"/>
                                        </p:tgtEl>
                                      </p:cBhvr>
                                    </p:animEffect>
                                  </p:childTnLst>
                                </p:cTn>
                              </p:par>
                              <p:par>
                                <p:cTn id="17" presetID="53" presetClass="entr" presetSubtype="0" fill="hold" nodeType="withEffect">
                                  <p:stCondLst>
                                    <p:cond delay="0"/>
                                  </p:stCondLst>
                                  <p:childTnLst>
                                    <p:set>
                                      <p:cBhvr>
                                        <p:cTn id="18" dur="1" fill="hold">
                                          <p:stCondLst>
                                            <p:cond delay="0"/>
                                          </p:stCondLst>
                                        </p:cTn>
                                        <p:tgtEl>
                                          <p:spTgt spid="24581"/>
                                        </p:tgtEl>
                                        <p:attrNameLst>
                                          <p:attrName>style.visibility</p:attrName>
                                        </p:attrNameLst>
                                      </p:cBhvr>
                                      <p:to>
                                        <p:strVal val="visible"/>
                                      </p:to>
                                    </p:set>
                                    <p:anim calcmode="lin" valueType="num">
                                      <p:cBhvr>
                                        <p:cTn id="19" dur="500" fill="hold"/>
                                        <p:tgtEl>
                                          <p:spTgt spid="24581"/>
                                        </p:tgtEl>
                                        <p:attrNameLst>
                                          <p:attrName>ppt_w</p:attrName>
                                        </p:attrNameLst>
                                      </p:cBhvr>
                                      <p:tavLst>
                                        <p:tav tm="0">
                                          <p:val>
                                            <p:fltVal val="0"/>
                                          </p:val>
                                        </p:tav>
                                        <p:tav tm="100000">
                                          <p:val>
                                            <p:strVal val="#ppt_w"/>
                                          </p:val>
                                        </p:tav>
                                      </p:tavLst>
                                    </p:anim>
                                    <p:anim calcmode="lin" valueType="num">
                                      <p:cBhvr>
                                        <p:cTn id="20" dur="500" fill="hold"/>
                                        <p:tgtEl>
                                          <p:spTgt spid="24581"/>
                                        </p:tgtEl>
                                        <p:attrNameLst>
                                          <p:attrName>ppt_h</p:attrName>
                                        </p:attrNameLst>
                                      </p:cBhvr>
                                      <p:tavLst>
                                        <p:tav tm="0">
                                          <p:val>
                                            <p:fltVal val="0"/>
                                          </p:val>
                                        </p:tav>
                                        <p:tav tm="100000">
                                          <p:val>
                                            <p:strVal val="#ppt_h"/>
                                          </p:val>
                                        </p:tav>
                                      </p:tavLst>
                                    </p:anim>
                                    <p:animEffect transition="in" filter="fade">
                                      <p:cBhvr>
                                        <p:cTn id="21" dur="500"/>
                                        <p:tgtEl>
                                          <p:spTgt spid="2458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par>
                                <p:cTn id="30" presetID="53" presetClass="entr" presetSubtype="0" fill="hold" nodeType="withEffect">
                                  <p:stCondLst>
                                    <p:cond delay="0"/>
                                  </p:stCondLst>
                                  <p:childTnLst>
                                    <p:set>
                                      <p:cBhvr>
                                        <p:cTn id="31" dur="1" fill="hold">
                                          <p:stCondLst>
                                            <p:cond delay="0"/>
                                          </p:stCondLst>
                                        </p:cTn>
                                        <p:tgtEl>
                                          <p:spTgt spid="24579"/>
                                        </p:tgtEl>
                                        <p:attrNameLst>
                                          <p:attrName>style.visibility</p:attrName>
                                        </p:attrNameLst>
                                      </p:cBhvr>
                                      <p:to>
                                        <p:strVal val="visible"/>
                                      </p:to>
                                    </p:set>
                                    <p:anim calcmode="lin" valueType="num">
                                      <p:cBhvr>
                                        <p:cTn id="32" dur="500" fill="hold"/>
                                        <p:tgtEl>
                                          <p:spTgt spid="24579"/>
                                        </p:tgtEl>
                                        <p:attrNameLst>
                                          <p:attrName>ppt_w</p:attrName>
                                        </p:attrNameLst>
                                      </p:cBhvr>
                                      <p:tavLst>
                                        <p:tav tm="0">
                                          <p:val>
                                            <p:fltVal val="0"/>
                                          </p:val>
                                        </p:tav>
                                        <p:tav tm="100000">
                                          <p:val>
                                            <p:strVal val="#ppt_w"/>
                                          </p:val>
                                        </p:tav>
                                      </p:tavLst>
                                    </p:anim>
                                    <p:anim calcmode="lin" valueType="num">
                                      <p:cBhvr>
                                        <p:cTn id="33" dur="500" fill="hold"/>
                                        <p:tgtEl>
                                          <p:spTgt spid="24579"/>
                                        </p:tgtEl>
                                        <p:attrNameLst>
                                          <p:attrName>ppt_h</p:attrName>
                                        </p:attrNameLst>
                                      </p:cBhvr>
                                      <p:tavLst>
                                        <p:tav tm="0">
                                          <p:val>
                                            <p:fltVal val="0"/>
                                          </p:val>
                                        </p:tav>
                                        <p:tav tm="100000">
                                          <p:val>
                                            <p:strVal val="#ppt_h"/>
                                          </p:val>
                                        </p:tav>
                                      </p:tavLst>
                                    </p:anim>
                                    <p:animEffect transition="in" filter="fade">
                                      <p:cBhvr>
                                        <p:cTn id="34" dur="500"/>
                                        <p:tgtEl>
                                          <p:spTgt spid="2457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53" presetClass="entr" presetSubtype="0" fill="hold" nodeType="withEffect">
                                  <p:stCondLst>
                                    <p:cond delay="0"/>
                                  </p:stCondLst>
                                  <p:childTnLst>
                                    <p:set>
                                      <p:cBhvr>
                                        <p:cTn id="42" dur="1" fill="hold">
                                          <p:stCondLst>
                                            <p:cond delay="0"/>
                                          </p:stCondLst>
                                        </p:cTn>
                                        <p:tgtEl>
                                          <p:spTgt spid="24582"/>
                                        </p:tgtEl>
                                        <p:attrNameLst>
                                          <p:attrName>style.visibility</p:attrName>
                                        </p:attrNameLst>
                                      </p:cBhvr>
                                      <p:to>
                                        <p:strVal val="visible"/>
                                      </p:to>
                                    </p:set>
                                    <p:anim calcmode="lin" valueType="num">
                                      <p:cBhvr>
                                        <p:cTn id="43" dur="500" fill="hold"/>
                                        <p:tgtEl>
                                          <p:spTgt spid="24582"/>
                                        </p:tgtEl>
                                        <p:attrNameLst>
                                          <p:attrName>ppt_w</p:attrName>
                                        </p:attrNameLst>
                                      </p:cBhvr>
                                      <p:tavLst>
                                        <p:tav tm="0">
                                          <p:val>
                                            <p:fltVal val="0"/>
                                          </p:val>
                                        </p:tav>
                                        <p:tav tm="100000">
                                          <p:val>
                                            <p:strVal val="#ppt_w"/>
                                          </p:val>
                                        </p:tav>
                                      </p:tavLst>
                                    </p:anim>
                                    <p:anim calcmode="lin" valueType="num">
                                      <p:cBhvr>
                                        <p:cTn id="44" dur="500" fill="hold"/>
                                        <p:tgtEl>
                                          <p:spTgt spid="24582"/>
                                        </p:tgtEl>
                                        <p:attrNameLst>
                                          <p:attrName>ppt_h</p:attrName>
                                        </p:attrNameLst>
                                      </p:cBhvr>
                                      <p:tavLst>
                                        <p:tav tm="0">
                                          <p:val>
                                            <p:fltVal val="0"/>
                                          </p:val>
                                        </p:tav>
                                        <p:tav tm="100000">
                                          <p:val>
                                            <p:strVal val="#ppt_h"/>
                                          </p:val>
                                        </p:tav>
                                      </p:tavLst>
                                    </p:anim>
                                    <p:animEffect transition="in" filter="fade">
                                      <p:cBhvr>
                                        <p:cTn id="45"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Insurance Request Form</a:t>
            </a:r>
          </a:p>
        </p:txBody>
      </p:sp>
      <p:sp>
        <p:nvSpPr>
          <p:cNvPr id="3" name="Content Placeholder 2"/>
          <p:cNvSpPr>
            <a:spLocks noGrp="1"/>
          </p:cNvSpPr>
          <p:nvPr>
            <p:ph idx="1"/>
          </p:nvPr>
        </p:nvSpPr>
        <p:spPr>
          <a:xfrm>
            <a:off x="609441" y="1600200"/>
            <a:ext cx="6297560" cy="4724400"/>
          </a:xfrm>
        </p:spPr>
        <p:txBody>
          <a:bodyPr>
            <a:noAutofit/>
          </a:bodyPr>
          <a:lstStyle/>
          <a:p>
            <a:r>
              <a:rPr lang="en-US" sz="2000" dirty="0">
                <a:latin typeface="Calibri" pitchFamily="34" charset="0"/>
              </a:rPr>
              <a:t>Carriage value </a:t>
            </a:r>
            <a:r>
              <a:rPr lang="en-US" sz="2000" dirty="0">
                <a:solidFill>
                  <a:srgbClr val="FF0000"/>
                </a:solidFill>
                <a:latin typeface="Calibri" pitchFamily="34" charset="0"/>
              </a:rPr>
              <a:t>should not be more </a:t>
            </a:r>
            <a:r>
              <a:rPr lang="en-US" sz="2000" dirty="0">
                <a:latin typeface="Calibri" pitchFamily="34" charset="0"/>
              </a:rPr>
              <a:t>than Custom value.</a:t>
            </a:r>
          </a:p>
          <a:p>
            <a:pPr>
              <a:lnSpc>
                <a:spcPct val="90000"/>
              </a:lnSpc>
            </a:pPr>
            <a:r>
              <a:rPr lang="en-US" sz="2000" dirty="0">
                <a:latin typeface="Calibri" pitchFamily="34" charset="0"/>
                <a:sym typeface="Wingdings" pitchFamily="2" charset="2"/>
              </a:rPr>
              <a:t> </a:t>
            </a:r>
            <a:r>
              <a:rPr lang="en-US" sz="2000" dirty="0">
                <a:latin typeface="Calibri" pitchFamily="34" charset="0"/>
              </a:rPr>
              <a:t>Insurance premium </a:t>
            </a:r>
            <a:r>
              <a:rPr lang="en-US" sz="2000" b="1" dirty="0">
                <a:solidFill>
                  <a:srgbClr val="FF0000"/>
                </a:solidFill>
                <a:latin typeface="Calibri" pitchFamily="34" charset="0"/>
              </a:rPr>
              <a:t>2% for Shipments</a:t>
            </a:r>
            <a:r>
              <a:rPr lang="en-US" sz="2000" dirty="0">
                <a:latin typeface="Calibri" pitchFamily="34" charset="0"/>
              </a:rPr>
              <a:t>. </a:t>
            </a:r>
          </a:p>
          <a:p>
            <a:pPr>
              <a:lnSpc>
                <a:spcPct val="90000"/>
              </a:lnSpc>
              <a:buNone/>
            </a:pPr>
            <a:r>
              <a:rPr lang="en-US" sz="2000" dirty="0">
                <a:latin typeface="Calibri" pitchFamily="34" charset="0"/>
              </a:rPr>
              <a:t>	Calculated as :</a:t>
            </a:r>
          </a:p>
          <a:p>
            <a:pPr>
              <a:lnSpc>
                <a:spcPct val="90000"/>
              </a:lnSpc>
              <a:buNone/>
            </a:pPr>
            <a:r>
              <a:rPr lang="en-US" sz="2000" dirty="0">
                <a:latin typeface="Calibri" pitchFamily="34" charset="0"/>
              </a:rPr>
              <a:t>	Commercial value (Customs Value) of the commodity </a:t>
            </a:r>
          </a:p>
          <a:p>
            <a:pPr>
              <a:lnSpc>
                <a:spcPct val="90000"/>
              </a:lnSpc>
              <a:buNone/>
            </a:pPr>
            <a:r>
              <a:rPr lang="en-US" sz="2000" dirty="0">
                <a:latin typeface="Calibri" pitchFamily="34" charset="0"/>
              </a:rPr>
              <a:t>	X 2%= (Amount to be paid for insurance)</a:t>
            </a:r>
          </a:p>
          <a:p>
            <a:pPr>
              <a:lnSpc>
                <a:spcPct val="90000"/>
              </a:lnSpc>
              <a:buNone/>
            </a:pPr>
            <a:r>
              <a:rPr lang="en-US" sz="2000" dirty="0">
                <a:latin typeface="Calibri" pitchFamily="34" charset="0"/>
              </a:rPr>
              <a:t>	Example: (Value of item is SAR 500 x 2% = SAR 10)</a:t>
            </a:r>
          </a:p>
          <a:p>
            <a:pPr>
              <a:lnSpc>
                <a:spcPct val="90000"/>
              </a:lnSpc>
            </a:pPr>
            <a:r>
              <a:rPr lang="en-US" sz="2000" dirty="0">
                <a:latin typeface="Calibri" pitchFamily="34" charset="0"/>
                <a:sym typeface="Wingdings" pitchFamily="2" charset="2"/>
              </a:rPr>
              <a:t> </a:t>
            </a:r>
            <a:r>
              <a:rPr lang="en-US" sz="2000" dirty="0">
                <a:latin typeface="Calibri" pitchFamily="34" charset="0"/>
              </a:rPr>
              <a:t>Extraordinary items insurance maximum limit </a:t>
            </a:r>
            <a:r>
              <a:rPr lang="en-US" sz="2000" b="1" dirty="0">
                <a:solidFill>
                  <a:srgbClr val="FF0000"/>
                </a:solidFill>
                <a:latin typeface="Calibri" pitchFamily="34" charset="0"/>
              </a:rPr>
              <a:t>up to SAR 3,750 ($1000 USD) per shipment</a:t>
            </a:r>
            <a:r>
              <a:rPr lang="en-US" sz="2000" b="1" dirty="0">
                <a:latin typeface="Calibri" pitchFamily="34" charset="0"/>
              </a:rPr>
              <a:t>.</a:t>
            </a:r>
          </a:p>
          <a:p>
            <a:pPr>
              <a:lnSpc>
                <a:spcPct val="90000"/>
              </a:lnSpc>
            </a:pPr>
            <a:r>
              <a:rPr lang="en-US" sz="2000" dirty="0">
                <a:solidFill>
                  <a:srgbClr val="FF0000"/>
                </a:solidFill>
                <a:latin typeface="Calibri" pitchFamily="34" charset="0"/>
              </a:rPr>
              <a:t>No Insurance / Indemnity is needed</a:t>
            </a:r>
            <a:r>
              <a:rPr lang="en-US" sz="2000" dirty="0">
                <a:latin typeface="Calibri" pitchFamily="34" charset="0"/>
              </a:rPr>
              <a:t> for Document shipment or any shipment whose </a:t>
            </a:r>
            <a:r>
              <a:rPr lang="en-US" sz="2000" b="1" dirty="0">
                <a:solidFill>
                  <a:srgbClr val="FF0000"/>
                </a:solidFill>
                <a:latin typeface="Calibri" pitchFamily="34" charset="0"/>
              </a:rPr>
              <a:t>Customs value is  less than SAR 375 ($100 U USD) or equivalent</a:t>
            </a:r>
            <a:r>
              <a:rPr lang="en-US" sz="2000" dirty="0">
                <a:latin typeface="Calibri" pitchFamily="34" charset="0"/>
              </a:rPr>
              <a:t>.</a:t>
            </a:r>
          </a:p>
          <a:p>
            <a:pPr>
              <a:lnSpc>
                <a:spcPct val="90000"/>
              </a:lnSpc>
            </a:pPr>
            <a:r>
              <a:rPr lang="en-US" sz="2000" dirty="0">
                <a:latin typeface="Calibri" pitchFamily="34" charset="0"/>
              </a:rPr>
              <a:t>Insurance manifest, Requisition form and AWB must be compiled and handed over to Finance immediately</a:t>
            </a:r>
          </a:p>
          <a:p>
            <a:pPr>
              <a:lnSpc>
                <a:spcPct val="90000"/>
              </a:lnSpc>
            </a:pPr>
            <a:r>
              <a:rPr lang="en-US" sz="2000" b="1" dirty="0">
                <a:solidFill>
                  <a:srgbClr val="FF0000"/>
                </a:solidFill>
                <a:latin typeface="Calibri" pitchFamily="34" charset="0"/>
              </a:rPr>
              <a:t>Sender has to have Full Idea (be informed by SMSA Employee) about the insurance and take one copy of the form with him for reference.</a:t>
            </a:r>
          </a:p>
          <a:p>
            <a:endParaRPr lang="en-US" sz="2000" dirty="0"/>
          </a:p>
          <a:p>
            <a:endParaRPr lang="en-US" sz="2000" dirty="0"/>
          </a:p>
        </p:txBody>
      </p:sp>
      <p:sp>
        <p:nvSpPr>
          <p:cNvPr id="4" name="TextBox 3">
            <a:extLst>
              <a:ext uri="{FF2B5EF4-FFF2-40B4-BE49-F238E27FC236}">
                <a16:creationId xmlns:a16="http://schemas.microsoft.com/office/drawing/2014/main" id="{A6B52A3A-B873-BB9F-47B3-CF714A1E1F03}"/>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06F08EFA-A996-47A8-01BB-B0AFDD589151}"/>
              </a:ext>
            </a:extLst>
          </p:cNvPr>
          <p:cNvPicPr>
            <a:picLocks noChangeAspect="1" noChangeArrowheads="1"/>
          </p:cNvPicPr>
          <p:nvPr/>
        </p:nvPicPr>
        <p:blipFill>
          <a:blip r:embed="rId2" cstate="print"/>
          <a:srcRect/>
          <a:stretch>
            <a:fillRect/>
          </a:stretch>
        </p:blipFill>
        <p:spPr bwMode="auto">
          <a:xfrm>
            <a:off x="10148093" y="6232529"/>
            <a:ext cx="1889919" cy="488942"/>
          </a:xfrm>
          <a:prstGeom prst="rect">
            <a:avLst/>
          </a:prstGeom>
          <a:noFill/>
        </p:spPr>
      </p:pic>
      <p:pic>
        <p:nvPicPr>
          <p:cNvPr id="23553" name="Picture 1"/>
          <p:cNvPicPr>
            <a:picLocks noChangeAspect="1" noChangeArrowheads="1"/>
          </p:cNvPicPr>
          <p:nvPr/>
        </p:nvPicPr>
        <p:blipFill>
          <a:blip r:embed="rId3" cstate="print"/>
          <a:srcRect/>
          <a:stretch>
            <a:fillRect/>
          </a:stretch>
        </p:blipFill>
        <p:spPr bwMode="auto">
          <a:xfrm>
            <a:off x="7237412" y="838200"/>
            <a:ext cx="3752850" cy="57531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23553"/>
                                        </p:tgtEl>
                                        <p:attrNameLst>
                                          <p:attrName>style.visibility</p:attrName>
                                        </p:attrNameLst>
                                      </p:cBhvr>
                                      <p:to>
                                        <p:strVal val="visible"/>
                                      </p:to>
                                    </p:set>
                                    <p:anim calcmode="lin" valueType="num">
                                      <p:cBhvr>
                                        <p:cTn id="13" dur="500" fill="hold"/>
                                        <p:tgtEl>
                                          <p:spTgt spid="23553"/>
                                        </p:tgtEl>
                                        <p:attrNameLst>
                                          <p:attrName>ppt_w</p:attrName>
                                        </p:attrNameLst>
                                      </p:cBhvr>
                                      <p:tavLst>
                                        <p:tav tm="0">
                                          <p:val>
                                            <p:fltVal val="0"/>
                                          </p:val>
                                        </p:tav>
                                        <p:tav tm="100000">
                                          <p:val>
                                            <p:strVal val="#ppt_w"/>
                                          </p:val>
                                        </p:tav>
                                      </p:tavLst>
                                    </p:anim>
                                    <p:anim calcmode="lin" valueType="num">
                                      <p:cBhvr>
                                        <p:cTn id="14" dur="500" fill="hold"/>
                                        <p:tgtEl>
                                          <p:spTgt spid="23553"/>
                                        </p:tgtEl>
                                        <p:attrNameLst>
                                          <p:attrName>ppt_h</p:attrName>
                                        </p:attrNameLst>
                                      </p:cBhvr>
                                      <p:tavLst>
                                        <p:tav tm="0">
                                          <p:val>
                                            <p:fltVal val="0"/>
                                          </p:val>
                                        </p:tav>
                                        <p:tav tm="100000">
                                          <p:val>
                                            <p:strVal val="#ppt_h"/>
                                          </p:val>
                                        </p:tav>
                                      </p:tavLst>
                                    </p:anim>
                                    <p:animEffect transition="in" filter="fade">
                                      <p:cBhvr>
                                        <p:cTn id="15" dur="500"/>
                                        <p:tgtEl>
                                          <p:spTgt spid="2355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Insurance Request Form</a:t>
            </a:r>
          </a:p>
        </p:txBody>
      </p:sp>
      <p:pic>
        <p:nvPicPr>
          <p:cNvPr id="7" name="Picture 1"/>
          <p:cNvPicPr>
            <a:picLocks noChangeAspect="1" noChangeArrowheads="1"/>
          </p:cNvPicPr>
          <p:nvPr/>
        </p:nvPicPr>
        <p:blipFill>
          <a:blip r:embed="rId2" cstate="print"/>
          <a:srcRect/>
          <a:stretch>
            <a:fillRect/>
          </a:stretch>
        </p:blipFill>
        <p:spPr bwMode="auto">
          <a:xfrm>
            <a:off x="2005348" y="1447800"/>
            <a:ext cx="3479464" cy="5334000"/>
          </a:xfrm>
          <a:prstGeom prst="rect">
            <a:avLst/>
          </a:prstGeom>
          <a:noFill/>
          <a:ln w="9525">
            <a:noFill/>
            <a:miter lim="800000"/>
            <a:headEnd/>
            <a:tailEnd/>
          </a:ln>
        </p:spPr>
      </p:pic>
      <p:sp>
        <p:nvSpPr>
          <p:cNvPr id="9" name="TextBox 8"/>
          <p:cNvSpPr txBox="1"/>
          <p:nvPr/>
        </p:nvSpPr>
        <p:spPr>
          <a:xfrm>
            <a:off x="379412" y="2971800"/>
            <a:ext cx="1600200" cy="369332"/>
          </a:xfrm>
          <a:prstGeom prst="rect">
            <a:avLst/>
          </a:prstGeom>
          <a:noFill/>
        </p:spPr>
        <p:txBody>
          <a:bodyPr wrap="square" rtlCol="0">
            <a:spAutoFit/>
          </a:bodyPr>
          <a:lstStyle/>
          <a:p>
            <a:r>
              <a:rPr lang="en-US" b="1" i="0" dirty="0">
                <a:solidFill>
                  <a:srgbClr val="FF0000"/>
                </a:solidFill>
              </a:rPr>
              <a:t>FRONT</a:t>
            </a:r>
          </a:p>
        </p:txBody>
      </p:sp>
      <p:sp>
        <p:nvSpPr>
          <p:cNvPr id="10" name="TextBox 9"/>
          <p:cNvSpPr txBox="1"/>
          <p:nvPr/>
        </p:nvSpPr>
        <p:spPr>
          <a:xfrm>
            <a:off x="5865812" y="2971800"/>
            <a:ext cx="1600200" cy="369332"/>
          </a:xfrm>
          <a:prstGeom prst="rect">
            <a:avLst/>
          </a:prstGeom>
          <a:noFill/>
        </p:spPr>
        <p:txBody>
          <a:bodyPr wrap="square" rtlCol="0">
            <a:spAutoFit/>
          </a:bodyPr>
          <a:lstStyle/>
          <a:p>
            <a:r>
              <a:rPr lang="en-US" b="1" i="0" dirty="0">
                <a:solidFill>
                  <a:srgbClr val="FF0000"/>
                </a:solidFill>
              </a:rPr>
              <a:t>BACK</a:t>
            </a:r>
          </a:p>
        </p:txBody>
      </p:sp>
      <p:sp>
        <p:nvSpPr>
          <p:cNvPr id="3" name="TextBox 2">
            <a:extLst>
              <a:ext uri="{FF2B5EF4-FFF2-40B4-BE49-F238E27FC236}">
                <a16:creationId xmlns:a16="http://schemas.microsoft.com/office/drawing/2014/main" id="{9F1603F0-E25F-10B0-1CED-1914C9E59476}"/>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7C3FDDB0-6379-60CC-0EE2-623F198856E3}"/>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54274" name="Picture 2"/>
          <p:cNvPicPr>
            <a:picLocks noChangeAspect="1" noChangeArrowheads="1"/>
          </p:cNvPicPr>
          <p:nvPr/>
        </p:nvPicPr>
        <p:blipFill>
          <a:blip r:embed="rId4" cstate="print"/>
          <a:srcRect/>
          <a:stretch>
            <a:fillRect/>
          </a:stretch>
        </p:blipFill>
        <p:spPr bwMode="auto">
          <a:xfrm>
            <a:off x="7222886" y="1524000"/>
            <a:ext cx="3595926" cy="51816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0" fill="hold" nodeType="withEffect">
                                  <p:stCondLst>
                                    <p:cond delay="0"/>
                                  </p:stCondLst>
                                  <p:childTnLst>
                                    <p:set>
                                      <p:cBhvr>
                                        <p:cTn id="29" dur="1" fill="hold">
                                          <p:stCondLst>
                                            <p:cond delay="0"/>
                                          </p:stCondLst>
                                        </p:cTn>
                                        <p:tgtEl>
                                          <p:spTgt spid="54274"/>
                                        </p:tgtEl>
                                        <p:attrNameLst>
                                          <p:attrName>style.visibility</p:attrName>
                                        </p:attrNameLst>
                                      </p:cBhvr>
                                      <p:to>
                                        <p:strVal val="visible"/>
                                      </p:to>
                                    </p:set>
                                    <p:anim calcmode="lin" valueType="num">
                                      <p:cBhvr>
                                        <p:cTn id="30" dur="500" fill="hold"/>
                                        <p:tgtEl>
                                          <p:spTgt spid="54274"/>
                                        </p:tgtEl>
                                        <p:attrNameLst>
                                          <p:attrName>ppt_w</p:attrName>
                                        </p:attrNameLst>
                                      </p:cBhvr>
                                      <p:tavLst>
                                        <p:tav tm="0">
                                          <p:val>
                                            <p:fltVal val="0"/>
                                          </p:val>
                                        </p:tav>
                                        <p:tav tm="100000">
                                          <p:val>
                                            <p:strVal val="#ppt_w"/>
                                          </p:val>
                                        </p:tav>
                                      </p:tavLst>
                                    </p:anim>
                                    <p:anim calcmode="lin" valueType="num">
                                      <p:cBhvr>
                                        <p:cTn id="31" dur="500" fill="hold"/>
                                        <p:tgtEl>
                                          <p:spTgt spid="54274"/>
                                        </p:tgtEl>
                                        <p:attrNameLst>
                                          <p:attrName>ppt_h</p:attrName>
                                        </p:attrNameLst>
                                      </p:cBhvr>
                                      <p:tavLst>
                                        <p:tav tm="0">
                                          <p:val>
                                            <p:fltVal val="0"/>
                                          </p:val>
                                        </p:tav>
                                        <p:tav tm="100000">
                                          <p:val>
                                            <p:strVal val="#ppt_h"/>
                                          </p:val>
                                        </p:tav>
                                      </p:tavLst>
                                    </p:anim>
                                    <p:animEffect transition="in" filter="fade">
                                      <p:cBhvr>
                                        <p:cTn id="32"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Indemnity Agreement Form</a:t>
            </a:r>
          </a:p>
        </p:txBody>
      </p:sp>
      <p:sp>
        <p:nvSpPr>
          <p:cNvPr id="3" name="Content Placeholder 2"/>
          <p:cNvSpPr>
            <a:spLocks noGrp="1"/>
          </p:cNvSpPr>
          <p:nvPr>
            <p:ph idx="1"/>
          </p:nvPr>
        </p:nvSpPr>
        <p:spPr>
          <a:xfrm>
            <a:off x="609441" y="1600200"/>
            <a:ext cx="6297560" cy="4724400"/>
          </a:xfrm>
        </p:spPr>
        <p:txBody>
          <a:bodyPr>
            <a:noAutofit/>
          </a:bodyPr>
          <a:lstStyle/>
          <a:p>
            <a:r>
              <a:rPr lang="en-US" sz="2000" dirty="0">
                <a:latin typeface="Calibri" pitchFamily="34" charset="0"/>
              </a:rPr>
              <a:t>Used when the customer/shipper is informed about choice to Insure Shipment, but </a:t>
            </a:r>
            <a:r>
              <a:rPr lang="en-US" sz="2000" b="1" dirty="0">
                <a:solidFill>
                  <a:srgbClr val="FF0000"/>
                </a:solidFill>
                <a:latin typeface="Calibri" pitchFamily="34" charset="0"/>
              </a:rPr>
              <a:t>does not want to avail of Insurance Request</a:t>
            </a:r>
            <a:r>
              <a:rPr lang="en-US" sz="2000" dirty="0">
                <a:solidFill>
                  <a:srgbClr val="FF0000"/>
                </a:solidFill>
                <a:latin typeface="Calibri" pitchFamily="34" charset="0"/>
              </a:rPr>
              <a:t>.</a:t>
            </a:r>
          </a:p>
          <a:p>
            <a:pPr>
              <a:lnSpc>
                <a:spcPct val="90000"/>
              </a:lnSpc>
            </a:pPr>
            <a:r>
              <a:rPr lang="en-US" sz="2000" dirty="0">
                <a:latin typeface="Calibri" pitchFamily="34" charset="0"/>
                <a:sym typeface="Wingdings" pitchFamily="2" charset="2"/>
              </a:rPr>
              <a:t> </a:t>
            </a:r>
            <a:r>
              <a:rPr lang="en-US" sz="2000" dirty="0">
                <a:latin typeface="Calibri" pitchFamily="34" charset="0"/>
              </a:rPr>
              <a:t>Customer must be informed </a:t>
            </a:r>
            <a:r>
              <a:rPr lang="en-US" sz="2000" dirty="0">
                <a:solidFill>
                  <a:srgbClr val="FF0000"/>
                </a:solidFill>
                <a:latin typeface="Calibri" pitchFamily="34" charset="0"/>
              </a:rPr>
              <a:t>to read the conditions </a:t>
            </a:r>
            <a:r>
              <a:rPr lang="en-US" sz="2000" dirty="0">
                <a:latin typeface="Calibri" pitchFamily="34" charset="0"/>
              </a:rPr>
              <a:t>in this form and ask for his/her </a:t>
            </a:r>
            <a:r>
              <a:rPr lang="en-US" sz="2000" dirty="0">
                <a:solidFill>
                  <a:srgbClr val="FF0000"/>
                </a:solidFill>
                <a:latin typeface="Calibri" pitchFamily="34" charset="0"/>
              </a:rPr>
              <a:t>understanding.</a:t>
            </a:r>
          </a:p>
          <a:p>
            <a:pPr>
              <a:lnSpc>
                <a:spcPct val="90000"/>
              </a:lnSpc>
              <a:buNone/>
            </a:pPr>
            <a:r>
              <a:rPr lang="en-US" sz="2000" dirty="0">
                <a:latin typeface="Calibri" pitchFamily="34" charset="0"/>
              </a:rPr>
              <a:t>	</a:t>
            </a:r>
            <a:endParaRPr lang="en-US" sz="2000" dirty="0"/>
          </a:p>
          <a:p>
            <a:endParaRPr lang="en-US" sz="2000" dirty="0"/>
          </a:p>
        </p:txBody>
      </p:sp>
      <p:pic>
        <p:nvPicPr>
          <p:cNvPr id="55299" name="Picture 3"/>
          <p:cNvPicPr>
            <a:picLocks noChangeAspect="1" noChangeArrowheads="1"/>
          </p:cNvPicPr>
          <p:nvPr/>
        </p:nvPicPr>
        <p:blipFill>
          <a:blip r:embed="rId2" cstate="print"/>
          <a:srcRect/>
          <a:stretch>
            <a:fillRect/>
          </a:stretch>
        </p:blipFill>
        <p:spPr bwMode="auto">
          <a:xfrm>
            <a:off x="150812" y="3657600"/>
            <a:ext cx="7466012" cy="2271687"/>
          </a:xfrm>
          <a:prstGeom prst="rect">
            <a:avLst/>
          </a:prstGeom>
          <a:noFill/>
          <a:ln w="9525">
            <a:noFill/>
            <a:miter lim="800000"/>
            <a:headEnd/>
            <a:tailEnd/>
          </a:ln>
        </p:spPr>
      </p:pic>
      <p:sp>
        <p:nvSpPr>
          <p:cNvPr id="4" name="TextBox 3">
            <a:extLst>
              <a:ext uri="{FF2B5EF4-FFF2-40B4-BE49-F238E27FC236}">
                <a16:creationId xmlns:a16="http://schemas.microsoft.com/office/drawing/2014/main" id="{D1DAEA3A-30AF-EDBD-CD03-A2CC4C0D75E9}"/>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5" name="Picture 4" descr="d:\Data\DesktopFiles\Strategy 2021\SMSA STRATEGY LOGO Landscape colored.png">
            <a:extLst>
              <a:ext uri="{FF2B5EF4-FFF2-40B4-BE49-F238E27FC236}">
                <a16:creationId xmlns:a16="http://schemas.microsoft.com/office/drawing/2014/main" id="{C57F713E-4C45-1A6C-DEF0-2EFBBAEC23EF}"/>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pic>
        <p:nvPicPr>
          <p:cNvPr id="55298" name="Picture 2"/>
          <p:cNvPicPr>
            <a:picLocks noChangeAspect="1" noChangeArrowheads="1"/>
          </p:cNvPicPr>
          <p:nvPr/>
        </p:nvPicPr>
        <p:blipFill>
          <a:blip r:embed="rId4" cstate="print"/>
          <a:srcRect/>
          <a:stretch>
            <a:fillRect/>
          </a:stretch>
        </p:blipFill>
        <p:spPr bwMode="auto">
          <a:xfrm>
            <a:off x="7618412" y="1066800"/>
            <a:ext cx="3810000" cy="57531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55298"/>
                                        </p:tgtEl>
                                        <p:attrNameLst>
                                          <p:attrName>style.visibility</p:attrName>
                                        </p:attrNameLst>
                                      </p:cBhvr>
                                      <p:to>
                                        <p:strVal val="visible"/>
                                      </p:to>
                                    </p:set>
                                    <p:anim calcmode="lin" valueType="num">
                                      <p:cBhvr>
                                        <p:cTn id="13" dur="500" fill="hold"/>
                                        <p:tgtEl>
                                          <p:spTgt spid="55298"/>
                                        </p:tgtEl>
                                        <p:attrNameLst>
                                          <p:attrName>ppt_w</p:attrName>
                                        </p:attrNameLst>
                                      </p:cBhvr>
                                      <p:tavLst>
                                        <p:tav tm="0">
                                          <p:val>
                                            <p:fltVal val="0"/>
                                          </p:val>
                                        </p:tav>
                                        <p:tav tm="100000">
                                          <p:val>
                                            <p:strVal val="#ppt_w"/>
                                          </p:val>
                                        </p:tav>
                                      </p:tavLst>
                                    </p:anim>
                                    <p:anim calcmode="lin" valueType="num">
                                      <p:cBhvr>
                                        <p:cTn id="14" dur="500" fill="hold"/>
                                        <p:tgtEl>
                                          <p:spTgt spid="55298"/>
                                        </p:tgtEl>
                                        <p:attrNameLst>
                                          <p:attrName>ppt_h</p:attrName>
                                        </p:attrNameLst>
                                      </p:cBhvr>
                                      <p:tavLst>
                                        <p:tav tm="0">
                                          <p:val>
                                            <p:fltVal val="0"/>
                                          </p:val>
                                        </p:tav>
                                        <p:tav tm="100000">
                                          <p:val>
                                            <p:strVal val="#ppt_h"/>
                                          </p:val>
                                        </p:tav>
                                      </p:tavLst>
                                    </p:anim>
                                    <p:animEffect transition="in" filter="fade">
                                      <p:cBhvr>
                                        <p:cTn id="15" dur="500"/>
                                        <p:tgtEl>
                                          <p:spTgt spid="5529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5299"/>
                                        </p:tgtEl>
                                        <p:attrNameLst>
                                          <p:attrName>style.visibility</p:attrName>
                                        </p:attrNameLst>
                                      </p:cBhvr>
                                      <p:to>
                                        <p:strVal val="visible"/>
                                      </p:to>
                                    </p:set>
                                    <p:anim calcmode="lin" valueType="num">
                                      <p:cBhvr>
                                        <p:cTn id="28" dur="500" fill="hold"/>
                                        <p:tgtEl>
                                          <p:spTgt spid="55299"/>
                                        </p:tgtEl>
                                        <p:attrNameLst>
                                          <p:attrName>ppt_w</p:attrName>
                                        </p:attrNameLst>
                                      </p:cBhvr>
                                      <p:tavLst>
                                        <p:tav tm="0">
                                          <p:val>
                                            <p:fltVal val="0"/>
                                          </p:val>
                                        </p:tav>
                                        <p:tav tm="100000">
                                          <p:val>
                                            <p:strVal val="#ppt_w"/>
                                          </p:val>
                                        </p:tav>
                                      </p:tavLst>
                                    </p:anim>
                                    <p:anim calcmode="lin" valueType="num">
                                      <p:cBhvr>
                                        <p:cTn id="29" dur="500" fill="hold"/>
                                        <p:tgtEl>
                                          <p:spTgt spid="55299"/>
                                        </p:tgtEl>
                                        <p:attrNameLst>
                                          <p:attrName>ppt_h</p:attrName>
                                        </p:attrNameLst>
                                      </p:cBhvr>
                                      <p:tavLst>
                                        <p:tav tm="0">
                                          <p:val>
                                            <p:fltVal val="0"/>
                                          </p:val>
                                        </p:tav>
                                        <p:tav tm="100000">
                                          <p:val>
                                            <p:strVal val="#ppt_h"/>
                                          </p:val>
                                        </p:tav>
                                      </p:tavLst>
                                    </p:anim>
                                    <p:animEffect transition="in" filter="fade">
                                      <p:cBhvr>
                                        <p:cTn id="30"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D:\Documents\2018 Projects\ISO 10015\Training Materials Revised\SGO\Pics\AWB - Section 7.jpg"/>
          <p:cNvPicPr>
            <a:picLocks noChangeAspect="1" noChangeArrowheads="1"/>
          </p:cNvPicPr>
          <p:nvPr/>
        </p:nvPicPr>
        <p:blipFill>
          <a:blip r:embed="rId2" cstate="print"/>
          <a:srcRect/>
          <a:stretch>
            <a:fillRect/>
          </a:stretch>
        </p:blipFill>
        <p:spPr bwMode="auto">
          <a:xfrm>
            <a:off x="3275012" y="1676400"/>
            <a:ext cx="8837613" cy="4350601"/>
          </a:xfrm>
          <a:prstGeom prst="rect">
            <a:avLst/>
          </a:prstGeom>
          <a:noFill/>
        </p:spPr>
      </p:pic>
      <p:sp>
        <p:nvSpPr>
          <p:cNvPr id="2" name="Title 1"/>
          <p:cNvSpPr>
            <a:spLocks noGrp="1"/>
          </p:cNvSpPr>
          <p:nvPr>
            <p:ph type="title"/>
          </p:nvPr>
        </p:nvSpPr>
        <p:spPr>
          <a:xfrm>
            <a:off x="609442" y="609600"/>
            <a:ext cx="10969943" cy="819912"/>
          </a:xfrm>
        </p:spPr>
        <p:txBody>
          <a:bodyPr/>
          <a:lstStyle/>
          <a:p>
            <a:r>
              <a:rPr lang="en-US" b="1" dirty="0">
                <a:solidFill>
                  <a:srgbClr val="FF0000"/>
                </a:solidFill>
              </a:rPr>
              <a:t>Section 7 (SMSA Use)</a:t>
            </a:r>
          </a:p>
        </p:txBody>
      </p:sp>
      <p:sp>
        <p:nvSpPr>
          <p:cNvPr id="9" name="Content Placeholder 8"/>
          <p:cNvSpPr>
            <a:spLocks noGrp="1"/>
          </p:cNvSpPr>
          <p:nvPr>
            <p:ph idx="1"/>
          </p:nvPr>
        </p:nvSpPr>
        <p:spPr>
          <a:xfrm>
            <a:off x="-306388" y="1143000"/>
            <a:ext cx="3707553" cy="5715000"/>
          </a:xfrm>
        </p:spPr>
        <p:txBody>
          <a:bodyPr>
            <a:noAutofit/>
          </a:bodyPr>
          <a:lstStyle/>
          <a:p>
            <a:pPr lvl="1">
              <a:buNone/>
            </a:pPr>
            <a:endParaRPr lang="en-US" sz="1400" dirty="0"/>
          </a:p>
          <a:p>
            <a:pPr lvl="1">
              <a:buFont typeface="+mj-lt"/>
              <a:buAutoNum type="arabicPeriod"/>
            </a:pPr>
            <a:r>
              <a:rPr lang="en-US" sz="1400" b="1" dirty="0">
                <a:solidFill>
                  <a:srgbClr val="FF0000"/>
                </a:solidFill>
              </a:rPr>
              <a:t>Transportation Charges (if cash)</a:t>
            </a:r>
          </a:p>
          <a:p>
            <a:pPr lvl="1">
              <a:buFont typeface="+mj-lt"/>
              <a:buAutoNum type="arabicPeriod"/>
            </a:pPr>
            <a:r>
              <a:rPr lang="en-US" sz="1400" dirty="0"/>
              <a:t>Coverage Charges</a:t>
            </a:r>
          </a:p>
          <a:p>
            <a:pPr lvl="1">
              <a:buFont typeface="+mj-lt"/>
              <a:buAutoNum type="arabicPeriod"/>
            </a:pPr>
            <a:r>
              <a:rPr lang="en-US" sz="1400" dirty="0"/>
              <a:t>Other Charges</a:t>
            </a:r>
          </a:p>
          <a:p>
            <a:pPr lvl="1">
              <a:buFont typeface="+mj-lt"/>
              <a:buAutoNum type="arabicPeriod"/>
            </a:pPr>
            <a:r>
              <a:rPr lang="en-US" sz="1400" b="1" dirty="0">
                <a:solidFill>
                  <a:srgbClr val="FF0000"/>
                </a:solidFill>
              </a:rPr>
              <a:t>Total Charges (if cash)</a:t>
            </a:r>
          </a:p>
          <a:p>
            <a:pPr lvl="1">
              <a:buFont typeface="+mj-lt"/>
              <a:buAutoNum type="arabicPeriod"/>
            </a:pPr>
            <a:r>
              <a:rPr lang="en-US" sz="1400" b="1" dirty="0">
                <a:solidFill>
                  <a:srgbClr val="FF0000"/>
                </a:solidFill>
              </a:rPr>
              <a:t>Currency  (if cash)</a:t>
            </a:r>
          </a:p>
          <a:p>
            <a:pPr lvl="1">
              <a:buFont typeface="+mj-lt"/>
              <a:buAutoNum type="arabicPeriod"/>
            </a:pPr>
            <a:r>
              <a:rPr lang="en-US" sz="1400" dirty="0"/>
              <a:t>Original Station ID</a:t>
            </a:r>
          </a:p>
          <a:p>
            <a:pPr lvl="1">
              <a:buFont typeface="+mj-lt"/>
              <a:buAutoNum type="arabicPeriod"/>
            </a:pPr>
            <a:r>
              <a:rPr lang="en-US" sz="1400" dirty="0"/>
              <a:t>Destination Station ID</a:t>
            </a:r>
          </a:p>
          <a:p>
            <a:pPr lvl="1">
              <a:buFont typeface="+mj-lt"/>
              <a:buAutoNum type="arabicPeriod"/>
            </a:pPr>
            <a:r>
              <a:rPr lang="en-US" sz="1400" dirty="0"/>
              <a:t>URSA Routing</a:t>
            </a:r>
          </a:p>
          <a:p>
            <a:pPr lvl="1">
              <a:buFont typeface="+mj-lt"/>
              <a:buAutoNum type="arabicPeriod"/>
            </a:pPr>
            <a:r>
              <a:rPr lang="en-US" sz="1400" dirty="0"/>
              <a:t>Handling Units</a:t>
            </a:r>
          </a:p>
          <a:p>
            <a:pPr lvl="1">
              <a:buFont typeface="+mj-lt"/>
              <a:buAutoNum type="arabicPeriod"/>
            </a:pPr>
            <a:r>
              <a:rPr lang="en-US" sz="1400" dirty="0"/>
              <a:t>Total Volume (cm)</a:t>
            </a:r>
          </a:p>
          <a:p>
            <a:pPr lvl="1">
              <a:buFont typeface="+mj-lt"/>
              <a:buAutoNum type="arabicPeriod"/>
            </a:pPr>
            <a:r>
              <a:rPr lang="en-US" sz="1400" dirty="0"/>
              <a:t>Attached Forms</a:t>
            </a:r>
          </a:p>
          <a:p>
            <a:pPr lvl="1">
              <a:buFont typeface="+mj-lt"/>
              <a:buAutoNum type="arabicPeriod"/>
            </a:pPr>
            <a:r>
              <a:rPr lang="en-US" sz="1400" dirty="0"/>
              <a:t>Shipment Received At:</a:t>
            </a:r>
          </a:p>
          <a:p>
            <a:pPr lvl="2"/>
            <a:r>
              <a:rPr lang="en-US" sz="1400" dirty="0" err="1"/>
              <a:t>Reg</a:t>
            </a:r>
            <a:r>
              <a:rPr lang="en-US" sz="1400" dirty="0"/>
              <a:t> Stop</a:t>
            </a:r>
          </a:p>
          <a:p>
            <a:pPr lvl="2"/>
            <a:r>
              <a:rPr lang="en-US" sz="1400" dirty="0"/>
              <a:t>On-Call Stop</a:t>
            </a:r>
          </a:p>
          <a:p>
            <a:pPr lvl="2"/>
            <a:r>
              <a:rPr lang="en-US" sz="1400" dirty="0"/>
              <a:t>Drop Box</a:t>
            </a:r>
          </a:p>
          <a:p>
            <a:pPr lvl="2"/>
            <a:r>
              <a:rPr lang="en-US" sz="1400" dirty="0"/>
              <a:t>SMSA Service Center</a:t>
            </a:r>
          </a:p>
          <a:p>
            <a:pPr lvl="2"/>
            <a:r>
              <a:rPr lang="en-US" sz="1400" dirty="0"/>
              <a:t>Station</a:t>
            </a:r>
          </a:p>
          <a:p>
            <a:pPr lvl="1">
              <a:buFont typeface="+mj-lt"/>
              <a:buAutoNum type="arabicPeriod"/>
            </a:pPr>
            <a:r>
              <a:rPr lang="en-US" sz="1400" dirty="0"/>
              <a:t>Pick Up Emp. No.</a:t>
            </a:r>
          </a:p>
          <a:p>
            <a:pPr lvl="1">
              <a:buFont typeface="+mj-lt"/>
              <a:buAutoNum type="arabicPeriod"/>
            </a:pPr>
            <a:r>
              <a:rPr lang="en-US" sz="1400" dirty="0"/>
              <a:t>Date:</a:t>
            </a:r>
          </a:p>
          <a:p>
            <a:pPr lvl="1">
              <a:buFont typeface="+mj-lt"/>
              <a:buAutoNum type="arabicPeriod"/>
            </a:pPr>
            <a:r>
              <a:rPr lang="en-US" sz="1400" dirty="0"/>
              <a:t>Audit </a:t>
            </a:r>
            <a:r>
              <a:rPr lang="en-US" sz="1400" dirty="0" err="1"/>
              <a:t>Emp</a:t>
            </a:r>
            <a:r>
              <a:rPr lang="en-US" sz="1400" dirty="0"/>
              <a:t> No.</a:t>
            </a:r>
          </a:p>
          <a:p>
            <a:pPr lvl="1">
              <a:buFont typeface="+mj-lt"/>
              <a:buAutoNum type="arabicPeriod"/>
            </a:pPr>
            <a:r>
              <a:rPr lang="en-US" sz="1400" dirty="0"/>
              <a:t>Date</a:t>
            </a:r>
          </a:p>
        </p:txBody>
      </p:sp>
      <p:sp>
        <p:nvSpPr>
          <p:cNvPr id="10" name="TextBox 9"/>
          <p:cNvSpPr txBox="1"/>
          <p:nvPr/>
        </p:nvSpPr>
        <p:spPr>
          <a:xfrm>
            <a:off x="4494212" y="2907268"/>
            <a:ext cx="1218883" cy="369332"/>
          </a:xfrm>
          <a:prstGeom prst="rect">
            <a:avLst/>
          </a:prstGeom>
          <a:noFill/>
        </p:spPr>
        <p:txBody>
          <a:bodyPr wrap="square" rtlCol="0">
            <a:spAutoFit/>
          </a:bodyPr>
          <a:lstStyle/>
          <a:p>
            <a:r>
              <a:rPr lang="en-US" b="1" dirty="0">
                <a:solidFill>
                  <a:srgbClr val="FF0000"/>
                </a:solidFill>
              </a:rPr>
              <a:t>1,015</a:t>
            </a:r>
          </a:p>
        </p:txBody>
      </p:sp>
      <p:sp>
        <p:nvSpPr>
          <p:cNvPr id="11" name="TextBox 10"/>
          <p:cNvSpPr txBox="1"/>
          <p:nvPr/>
        </p:nvSpPr>
        <p:spPr>
          <a:xfrm>
            <a:off x="3529224" y="2861846"/>
            <a:ext cx="812588" cy="338554"/>
          </a:xfrm>
          <a:prstGeom prst="rect">
            <a:avLst/>
          </a:prstGeom>
          <a:noFill/>
        </p:spPr>
        <p:txBody>
          <a:bodyPr wrap="square" rtlCol="0">
            <a:spAutoFit/>
          </a:bodyPr>
          <a:lstStyle/>
          <a:p>
            <a:r>
              <a:rPr lang="en-US" sz="1600" b="1" dirty="0">
                <a:solidFill>
                  <a:srgbClr val="FF0000"/>
                </a:solidFill>
              </a:rPr>
              <a:t>SAR</a:t>
            </a:r>
          </a:p>
        </p:txBody>
      </p:sp>
      <p:sp>
        <p:nvSpPr>
          <p:cNvPr id="12" name="TextBox 11"/>
          <p:cNvSpPr txBox="1"/>
          <p:nvPr/>
        </p:nvSpPr>
        <p:spPr>
          <a:xfrm>
            <a:off x="3884929" y="3745468"/>
            <a:ext cx="1218883" cy="369332"/>
          </a:xfrm>
          <a:prstGeom prst="rect">
            <a:avLst/>
          </a:prstGeom>
          <a:noFill/>
        </p:spPr>
        <p:txBody>
          <a:bodyPr wrap="square" rtlCol="0">
            <a:spAutoFit/>
          </a:bodyPr>
          <a:lstStyle/>
          <a:p>
            <a:r>
              <a:rPr lang="en-US" b="1" dirty="0">
                <a:solidFill>
                  <a:srgbClr val="FF0000"/>
                </a:solidFill>
              </a:rPr>
              <a:t>RUH</a:t>
            </a:r>
          </a:p>
        </p:txBody>
      </p:sp>
      <p:sp>
        <p:nvSpPr>
          <p:cNvPr id="13" name="TextBox 12"/>
          <p:cNvSpPr txBox="1"/>
          <p:nvPr/>
        </p:nvSpPr>
        <p:spPr>
          <a:xfrm>
            <a:off x="5789612" y="3745468"/>
            <a:ext cx="1218883" cy="369332"/>
          </a:xfrm>
          <a:prstGeom prst="rect">
            <a:avLst/>
          </a:prstGeom>
          <a:noFill/>
        </p:spPr>
        <p:txBody>
          <a:bodyPr wrap="square" rtlCol="0">
            <a:spAutoFit/>
          </a:bodyPr>
          <a:lstStyle/>
          <a:p>
            <a:r>
              <a:rPr lang="en-US" b="1" dirty="0">
                <a:solidFill>
                  <a:srgbClr val="FF0000"/>
                </a:solidFill>
              </a:rPr>
              <a:t>BNA</a:t>
            </a:r>
          </a:p>
        </p:txBody>
      </p:sp>
      <p:sp>
        <p:nvSpPr>
          <p:cNvPr id="14" name="TextBox 13"/>
          <p:cNvSpPr txBox="1"/>
          <p:nvPr/>
        </p:nvSpPr>
        <p:spPr>
          <a:xfrm>
            <a:off x="7517235" y="3745468"/>
            <a:ext cx="1625177" cy="369332"/>
          </a:xfrm>
          <a:prstGeom prst="rect">
            <a:avLst/>
          </a:prstGeom>
          <a:noFill/>
        </p:spPr>
        <p:txBody>
          <a:bodyPr wrap="square" rtlCol="0">
            <a:spAutoFit/>
          </a:bodyPr>
          <a:lstStyle/>
          <a:p>
            <a:r>
              <a:rPr lang="en-US" b="1" dirty="0">
                <a:solidFill>
                  <a:srgbClr val="FF0000"/>
                </a:solidFill>
              </a:rPr>
              <a:t>US/BNA</a:t>
            </a:r>
          </a:p>
        </p:txBody>
      </p:sp>
      <p:sp>
        <p:nvSpPr>
          <p:cNvPr id="16" name="TextBox 15"/>
          <p:cNvSpPr txBox="1"/>
          <p:nvPr/>
        </p:nvSpPr>
        <p:spPr>
          <a:xfrm>
            <a:off x="9752012" y="3669268"/>
            <a:ext cx="1447483" cy="701731"/>
          </a:xfrm>
          <a:prstGeom prst="rect">
            <a:avLst/>
          </a:prstGeom>
          <a:noFill/>
        </p:spPr>
        <p:txBody>
          <a:bodyPr wrap="square" rtlCol="0">
            <a:spAutoFit/>
          </a:bodyPr>
          <a:lstStyle/>
          <a:p>
            <a:r>
              <a:rPr lang="en-US" b="1" dirty="0">
                <a:solidFill>
                  <a:srgbClr val="FF0000"/>
                </a:solidFill>
              </a:rPr>
              <a:t>CI</a:t>
            </a:r>
          </a:p>
          <a:p>
            <a:r>
              <a:rPr lang="en-US" b="1" dirty="0">
                <a:solidFill>
                  <a:srgbClr val="FF0000"/>
                </a:solidFill>
              </a:rPr>
              <a:t>FCC form</a:t>
            </a:r>
          </a:p>
        </p:txBody>
      </p:sp>
      <p:sp>
        <p:nvSpPr>
          <p:cNvPr id="17" name="Multiply 16"/>
          <p:cNvSpPr/>
          <p:nvPr/>
        </p:nvSpPr>
        <p:spPr>
          <a:xfrm>
            <a:off x="8532812" y="4724400"/>
            <a:ext cx="304721" cy="304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86503" y="5486400"/>
            <a:ext cx="1117309" cy="369332"/>
          </a:xfrm>
          <a:prstGeom prst="rect">
            <a:avLst/>
          </a:prstGeom>
          <a:noFill/>
        </p:spPr>
        <p:txBody>
          <a:bodyPr wrap="square" rtlCol="0">
            <a:spAutoFit/>
          </a:bodyPr>
          <a:lstStyle/>
          <a:p>
            <a:r>
              <a:rPr lang="en-US" b="1" dirty="0">
                <a:solidFill>
                  <a:srgbClr val="FF0000"/>
                </a:solidFill>
              </a:rPr>
              <a:t>1234</a:t>
            </a:r>
          </a:p>
        </p:txBody>
      </p:sp>
      <p:sp>
        <p:nvSpPr>
          <p:cNvPr id="21" name="TextBox 20"/>
          <p:cNvSpPr txBox="1"/>
          <p:nvPr/>
        </p:nvSpPr>
        <p:spPr>
          <a:xfrm>
            <a:off x="5637212" y="5486400"/>
            <a:ext cx="1523603" cy="381000"/>
          </a:xfrm>
          <a:prstGeom prst="rect">
            <a:avLst/>
          </a:prstGeom>
          <a:noFill/>
        </p:spPr>
        <p:txBody>
          <a:bodyPr wrap="square" rtlCol="0">
            <a:spAutoFit/>
          </a:bodyPr>
          <a:lstStyle/>
          <a:p>
            <a:r>
              <a:rPr lang="en-US" b="1" dirty="0">
                <a:solidFill>
                  <a:srgbClr val="FF0000"/>
                </a:solidFill>
              </a:rPr>
              <a:t>08/01/18</a:t>
            </a:r>
          </a:p>
        </p:txBody>
      </p:sp>
      <p:sp>
        <p:nvSpPr>
          <p:cNvPr id="19" name="TextBox 18"/>
          <p:cNvSpPr txBox="1"/>
          <p:nvPr/>
        </p:nvSpPr>
        <p:spPr>
          <a:xfrm>
            <a:off x="8075612" y="2895600"/>
            <a:ext cx="533400" cy="369332"/>
          </a:xfrm>
          <a:prstGeom prst="rect">
            <a:avLst/>
          </a:prstGeom>
          <a:noFill/>
        </p:spPr>
        <p:txBody>
          <a:bodyPr wrap="square" rtlCol="0">
            <a:spAutoFit/>
          </a:bodyPr>
          <a:lstStyle/>
          <a:p>
            <a:r>
              <a:rPr lang="en-US" b="1" dirty="0">
                <a:solidFill>
                  <a:srgbClr val="FF0000"/>
                </a:solidFill>
              </a:rPr>
              <a:t>90</a:t>
            </a:r>
          </a:p>
        </p:txBody>
      </p:sp>
      <p:sp>
        <p:nvSpPr>
          <p:cNvPr id="20" name="TextBox 19"/>
          <p:cNvSpPr txBox="1"/>
          <p:nvPr/>
        </p:nvSpPr>
        <p:spPr>
          <a:xfrm>
            <a:off x="9676129" y="2907268"/>
            <a:ext cx="685483" cy="369332"/>
          </a:xfrm>
          <a:prstGeom prst="rect">
            <a:avLst/>
          </a:prstGeom>
          <a:noFill/>
        </p:spPr>
        <p:txBody>
          <a:bodyPr wrap="square" rtlCol="0">
            <a:spAutoFit/>
          </a:bodyPr>
          <a:lstStyle/>
          <a:p>
            <a:r>
              <a:rPr lang="en-US" b="1" dirty="0">
                <a:solidFill>
                  <a:srgbClr val="FF0000"/>
                </a:solidFill>
              </a:rPr>
              <a:t>925</a:t>
            </a:r>
          </a:p>
        </p:txBody>
      </p:sp>
      <p:sp>
        <p:nvSpPr>
          <p:cNvPr id="3" name="TextBox 2">
            <a:extLst>
              <a:ext uri="{FF2B5EF4-FFF2-40B4-BE49-F238E27FC236}">
                <a16:creationId xmlns:a16="http://schemas.microsoft.com/office/drawing/2014/main" id="{B28E7A74-9924-D3AF-93EB-31CC7F61EC4B}"/>
              </a:ext>
            </a:extLst>
          </p:cNvPr>
          <p:cNvSpPr txBox="1"/>
          <p:nvPr/>
        </p:nvSpPr>
        <p:spPr>
          <a:xfrm>
            <a:off x="11047412" y="5943600"/>
            <a:ext cx="990600" cy="819912"/>
          </a:xfrm>
          <a:prstGeom prst="rect">
            <a:avLst/>
          </a:prstGeom>
          <a:solidFill>
            <a:schemeClr val="bg1"/>
          </a:solidFill>
        </p:spPr>
        <p:txBody>
          <a:bodyPr wrap="square" rtlCol="0">
            <a:spAutoFit/>
          </a:bodyPr>
          <a:lstStyle/>
          <a:p>
            <a:endParaRPr lang="en-US" dirty="0"/>
          </a:p>
        </p:txBody>
      </p:sp>
      <p:pic>
        <p:nvPicPr>
          <p:cNvPr id="4" name="Picture 3" descr="d:\Data\DesktopFiles\Strategy 2021\SMSA STRATEGY LOGO Landscape colored.png">
            <a:extLst>
              <a:ext uri="{FF2B5EF4-FFF2-40B4-BE49-F238E27FC236}">
                <a16:creationId xmlns:a16="http://schemas.microsoft.com/office/drawing/2014/main" id="{795E2D59-1F95-A75F-9D41-6A69FEE2D463}"/>
              </a:ext>
            </a:extLst>
          </p:cNvPr>
          <p:cNvPicPr>
            <a:picLocks noChangeAspect="1" noChangeArrowheads="1"/>
          </p:cNvPicPr>
          <p:nvPr/>
        </p:nvPicPr>
        <p:blipFill>
          <a:blip r:embed="rId3" cstate="print"/>
          <a:srcRect/>
          <a:stretch>
            <a:fillRect/>
          </a:stretch>
        </p:blipFill>
        <p:spPr bwMode="auto">
          <a:xfrm>
            <a:off x="10148093" y="6232529"/>
            <a:ext cx="1889919" cy="488942"/>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1505"/>
                                        </p:tgtEl>
                                        <p:attrNameLst>
                                          <p:attrName>style.visibility</p:attrName>
                                        </p:attrNameLst>
                                      </p:cBhvr>
                                      <p:to>
                                        <p:strVal val="visible"/>
                                      </p:to>
                                    </p:set>
                                    <p:anim calcmode="lin" valueType="num">
                                      <p:cBhvr>
                                        <p:cTn id="12" dur="500" fill="hold"/>
                                        <p:tgtEl>
                                          <p:spTgt spid="21505"/>
                                        </p:tgtEl>
                                        <p:attrNameLst>
                                          <p:attrName>ppt_w</p:attrName>
                                        </p:attrNameLst>
                                      </p:cBhvr>
                                      <p:tavLst>
                                        <p:tav tm="0">
                                          <p:val>
                                            <p:fltVal val="0"/>
                                          </p:val>
                                        </p:tav>
                                        <p:tav tm="100000">
                                          <p:val>
                                            <p:strVal val="#ppt_w"/>
                                          </p:val>
                                        </p:tav>
                                      </p:tavLst>
                                    </p:anim>
                                    <p:anim calcmode="lin" valueType="num">
                                      <p:cBhvr>
                                        <p:cTn id="13" dur="500" fill="hold"/>
                                        <p:tgtEl>
                                          <p:spTgt spid="21505"/>
                                        </p:tgtEl>
                                        <p:attrNameLst>
                                          <p:attrName>ppt_h</p:attrName>
                                        </p:attrNameLst>
                                      </p:cBhvr>
                                      <p:tavLst>
                                        <p:tav tm="0">
                                          <p:val>
                                            <p:fltVal val="0"/>
                                          </p:val>
                                        </p:tav>
                                        <p:tav tm="100000">
                                          <p:val>
                                            <p:strVal val="#ppt_h"/>
                                          </p:val>
                                        </p:tav>
                                      </p:tavLst>
                                    </p:anim>
                                    <p:animEffect transition="in" filter="fade">
                                      <p:cBhvr>
                                        <p:cTn id="14" dur="500"/>
                                        <p:tgtEl>
                                          <p:spTgt spid="2150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53"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childTnLst>
                                </p:cTn>
                              </p:par>
                              <p:par>
                                <p:cTn id="28" presetID="53"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53"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childTnLst>
                                </p:cTn>
                              </p:par>
                              <p:par>
                                <p:cTn id="50" presetID="53"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6" end="6"/>
                                            </p:txEl>
                                          </p:spTgt>
                                        </p:tgtEl>
                                        <p:attrNameLst>
                                          <p:attrName>style.visibility</p:attrName>
                                        </p:attrNameLst>
                                      </p:cBhvr>
                                      <p:to>
                                        <p:strVal val="visible"/>
                                      </p:to>
                                    </p:set>
                                  </p:childTnLst>
                                </p:cTn>
                              </p:par>
                              <p:par>
                                <p:cTn id="59" presetID="53"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9">
                                            <p:txEl>
                                              <p:pRg st="7" end="7"/>
                                            </p:txEl>
                                          </p:spTgt>
                                        </p:tgtEl>
                                        <p:attrNameLst>
                                          <p:attrName>style.visibility</p:attrName>
                                        </p:attrNameLst>
                                      </p:cBhvr>
                                      <p:to>
                                        <p:strVal val="visible"/>
                                      </p:to>
                                    </p:set>
                                  </p:childTnLst>
                                </p:cTn>
                              </p:par>
                              <p:par>
                                <p:cTn id="68" presetID="53"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8" end="8"/>
                                            </p:txEl>
                                          </p:spTgt>
                                        </p:tgtEl>
                                        <p:attrNameLst>
                                          <p:attrName>style.visibility</p:attrName>
                                        </p:attrNameLst>
                                      </p:cBhvr>
                                      <p:to>
                                        <p:strVal val="visible"/>
                                      </p:to>
                                    </p:set>
                                  </p:childTnLst>
                                </p:cTn>
                              </p:par>
                              <p:par>
                                <p:cTn id="77" presetID="53"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9">
                                            <p:txEl>
                                              <p:pRg st="11" end="11"/>
                                            </p:txEl>
                                          </p:spTgt>
                                        </p:tgtEl>
                                        <p:attrNameLst>
                                          <p:attrName>style.visibility</p:attrName>
                                        </p:attrNameLst>
                                      </p:cBhvr>
                                      <p:to>
                                        <p:strVal val="visible"/>
                                      </p:to>
                                    </p:set>
                                  </p:childTnLst>
                                </p:cTn>
                              </p:par>
                              <p:par>
                                <p:cTn id="94" presetID="53" presetClass="entr" presetSubtype="0"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ppt_w</p:attrName>
                                        </p:attrNameLst>
                                      </p:cBhvr>
                                      <p:tavLst>
                                        <p:tav tm="0">
                                          <p:val>
                                            <p:fltVal val="0"/>
                                          </p:val>
                                        </p:tav>
                                        <p:tav tm="100000">
                                          <p:val>
                                            <p:strVal val="#ppt_w"/>
                                          </p:val>
                                        </p:tav>
                                      </p:tavLst>
                                    </p:anim>
                                    <p:anim calcmode="lin" valueType="num">
                                      <p:cBhvr>
                                        <p:cTn id="97" dur="500" fill="hold"/>
                                        <p:tgtEl>
                                          <p:spTgt spid="16"/>
                                        </p:tgtEl>
                                        <p:attrNameLst>
                                          <p:attrName>ppt_h</p:attrName>
                                        </p:attrNameLst>
                                      </p:cBhvr>
                                      <p:tavLst>
                                        <p:tav tm="0">
                                          <p:val>
                                            <p:fltVal val="0"/>
                                          </p:val>
                                        </p:tav>
                                        <p:tav tm="100000">
                                          <p:val>
                                            <p:strVal val="#ppt_h"/>
                                          </p:val>
                                        </p:tav>
                                      </p:tavLst>
                                    </p:anim>
                                    <p:animEffect transition="in" filter="fade">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
                                            <p:txEl>
                                              <p:pRg st="13" end="13"/>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
                                            <p:txEl>
                                              <p:pRg st="14" end="14"/>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9">
                                            <p:txEl>
                                              <p:pRg st="15" end="15"/>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
                                            <p:txEl>
                                              <p:pRg st="16" end="16"/>
                                            </p:txEl>
                                          </p:spTgt>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9">
                                            <p:txEl>
                                              <p:pRg st="17" end="17"/>
                                            </p:txEl>
                                          </p:spTgt>
                                        </p:tgtEl>
                                        <p:attrNameLst>
                                          <p:attrName>style.visibility</p:attrName>
                                        </p:attrNameLst>
                                      </p:cBhvr>
                                      <p:to>
                                        <p:strVal val="visible"/>
                                      </p:to>
                                    </p:set>
                                  </p:childTnLst>
                                </p:cTn>
                              </p:par>
                              <p:par>
                                <p:cTn id="115" presetID="53" presetClass="entr" presetSubtype="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Effect transition="in" filter="fade">
                                      <p:cBhvr>
                                        <p:cTn id="119" dur="500"/>
                                        <p:tgtEl>
                                          <p:spTgt spid="17"/>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9">
                                            <p:txEl>
                                              <p:pRg st="18" end="18"/>
                                            </p:txEl>
                                          </p:spTgt>
                                        </p:tgtEl>
                                        <p:attrNameLst>
                                          <p:attrName>style.visibility</p:attrName>
                                        </p:attrNameLst>
                                      </p:cBhvr>
                                      <p:to>
                                        <p:strVal val="visible"/>
                                      </p:to>
                                    </p:set>
                                  </p:childTnLst>
                                </p:cTn>
                              </p:par>
                              <p:par>
                                <p:cTn id="124" presetID="53" presetClass="entr" presetSubtype="0" fill="hold" grpId="0" nodeType="withEffect">
                                  <p:stCondLst>
                                    <p:cond delay="0"/>
                                  </p:stCondLst>
                                  <p:childTnLst>
                                    <p:set>
                                      <p:cBhvr>
                                        <p:cTn id="125" dur="1" fill="hold">
                                          <p:stCondLst>
                                            <p:cond delay="0"/>
                                          </p:stCondLst>
                                        </p:cTn>
                                        <p:tgtEl>
                                          <p:spTgt spid="18"/>
                                        </p:tgtEl>
                                        <p:attrNameLst>
                                          <p:attrName>style.visibility</p:attrName>
                                        </p:attrNameLst>
                                      </p:cBhvr>
                                      <p:to>
                                        <p:strVal val="visible"/>
                                      </p:to>
                                    </p:set>
                                    <p:anim calcmode="lin" valueType="num">
                                      <p:cBhvr>
                                        <p:cTn id="126" dur="500" fill="hold"/>
                                        <p:tgtEl>
                                          <p:spTgt spid="18"/>
                                        </p:tgtEl>
                                        <p:attrNameLst>
                                          <p:attrName>ppt_w</p:attrName>
                                        </p:attrNameLst>
                                      </p:cBhvr>
                                      <p:tavLst>
                                        <p:tav tm="0">
                                          <p:val>
                                            <p:fltVal val="0"/>
                                          </p:val>
                                        </p:tav>
                                        <p:tav tm="100000">
                                          <p:val>
                                            <p:strVal val="#ppt_w"/>
                                          </p:val>
                                        </p:tav>
                                      </p:tavLst>
                                    </p:anim>
                                    <p:anim calcmode="lin" valueType="num">
                                      <p:cBhvr>
                                        <p:cTn id="127" dur="500" fill="hold"/>
                                        <p:tgtEl>
                                          <p:spTgt spid="18"/>
                                        </p:tgtEl>
                                        <p:attrNameLst>
                                          <p:attrName>ppt_h</p:attrName>
                                        </p:attrNameLst>
                                      </p:cBhvr>
                                      <p:tavLst>
                                        <p:tav tm="0">
                                          <p:val>
                                            <p:fltVal val="0"/>
                                          </p:val>
                                        </p:tav>
                                        <p:tav tm="100000">
                                          <p:val>
                                            <p:strVal val="#ppt_h"/>
                                          </p:val>
                                        </p:tav>
                                      </p:tavLst>
                                    </p:anim>
                                    <p:animEffect transition="in" filter="fade">
                                      <p:cBhvr>
                                        <p:cTn id="128" dur="500"/>
                                        <p:tgtEl>
                                          <p:spTgt spid="18"/>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9">
                                            <p:txEl>
                                              <p:pRg st="19" end="19"/>
                                            </p:txEl>
                                          </p:spTgt>
                                        </p:tgtEl>
                                        <p:attrNameLst>
                                          <p:attrName>style.visibility</p:attrName>
                                        </p:attrNameLst>
                                      </p:cBhvr>
                                      <p:to>
                                        <p:strVal val="visible"/>
                                      </p:to>
                                    </p:set>
                                  </p:childTnLst>
                                </p:cTn>
                              </p:par>
                              <p:par>
                                <p:cTn id="133" presetID="53"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 calcmode="lin" valueType="num">
                                      <p:cBhvr>
                                        <p:cTn id="135" dur="500" fill="hold"/>
                                        <p:tgtEl>
                                          <p:spTgt spid="21"/>
                                        </p:tgtEl>
                                        <p:attrNameLst>
                                          <p:attrName>ppt_w</p:attrName>
                                        </p:attrNameLst>
                                      </p:cBhvr>
                                      <p:tavLst>
                                        <p:tav tm="0">
                                          <p:val>
                                            <p:fltVal val="0"/>
                                          </p:val>
                                        </p:tav>
                                        <p:tav tm="100000">
                                          <p:val>
                                            <p:strVal val="#ppt_w"/>
                                          </p:val>
                                        </p:tav>
                                      </p:tavLst>
                                    </p:anim>
                                    <p:anim calcmode="lin" valueType="num">
                                      <p:cBhvr>
                                        <p:cTn id="136" dur="500" fill="hold"/>
                                        <p:tgtEl>
                                          <p:spTgt spid="21"/>
                                        </p:tgtEl>
                                        <p:attrNameLst>
                                          <p:attrName>ppt_h</p:attrName>
                                        </p:attrNameLst>
                                      </p:cBhvr>
                                      <p:tavLst>
                                        <p:tav tm="0">
                                          <p:val>
                                            <p:fltVal val="0"/>
                                          </p:val>
                                        </p:tav>
                                        <p:tav tm="100000">
                                          <p:val>
                                            <p:strVal val="#ppt_h"/>
                                          </p:val>
                                        </p:tav>
                                      </p:tavLst>
                                    </p:anim>
                                    <p:animEffect transition="in" filter="fade">
                                      <p:cBhvr>
                                        <p:cTn id="137" dur="500"/>
                                        <p:tgtEl>
                                          <p:spTgt spid="21"/>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9">
                                            <p:txEl>
                                              <p:pRg st="20" end="20"/>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6" grpId="0"/>
      <p:bldP spid="17" grpId="0" animBg="1"/>
      <p:bldP spid="18" grpId="0"/>
      <p:bldP spid="21" grpId="0"/>
      <p:bldP spid="19" grpId="0"/>
      <p:bldP spid="2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6">
      <a:dk1>
        <a:srgbClr val="7030A0"/>
      </a:dk1>
      <a:lt1>
        <a:sysClr val="window" lastClr="FFFFFF"/>
      </a:lt1>
      <a:dk2>
        <a:srgbClr val="002060"/>
      </a:dk2>
      <a:lt2>
        <a:srgbClr val="C9C2D1"/>
      </a:lt2>
      <a:accent1>
        <a:srgbClr val="002060"/>
      </a:accent1>
      <a:accent2>
        <a:srgbClr val="7030A0"/>
      </a:accent2>
      <a:accent3>
        <a:srgbClr val="7030A0"/>
      </a:accent3>
      <a:accent4>
        <a:srgbClr val="6585CF"/>
      </a:accent4>
      <a:accent5>
        <a:srgbClr val="7E6BC9"/>
      </a:accent5>
      <a:accent6>
        <a:srgbClr val="A379BB"/>
      </a:accent6>
      <a:hlink>
        <a:srgbClr val="410082"/>
      </a:hlink>
      <a:folHlink>
        <a:srgbClr val="93296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MD Approved  - Strategy Presentation</Template>
  <TotalTime>24177</TotalTime>
  <Words>10537</Words>
  <Application>Microsoft Office PowerPoint</Application>
  <PresentationFormat>Custom</PresentationFormat>
  <Paragraphs>1628</Paragraphs>
  <Slides>161</Slides>
  <Notes>57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161</vt:i4>
      </vt:variant>
    </vt:vector>
  </HeadingPairs>
  <TitlesOfParts>
    <vt:vector size="170" baseType="lpstr">
      <vt:lpstr>Arial</vt:lpstr>
      <vt:lpstr>Calibri</vt:lpstr>
      <vt:lpstr>Courier New</vt:lpstr>
      <vt:lpstr>David</vt:lpstr>
      <vt:lpstr>Times New Roman</vt:lpstr>
      <vt:lpstr>Wingdings</vt:lpstr>
      <vt:lpstr>Wingdings 2</vt:lpstr>
      <vt:lpstr>Flow</vt:lpstr>
      <vt:lpstr>Image</vt:lpstr>
      <vt:lpstr>SMSA Packaging &amp; Services</vt:lpstr>
      <vt:lpstr>Learning Objectives – To Learn about:</vt:lpstr>
      <vt:lpstr>SMSA Packaging</vt:lpstr>
      <vt:lpstr>SMSA Packaging</vt:lpstr>
      <vt:lpstr>SMSA Envelope</vt:lpstr>
      <vt:lpstr>SMSA Pak  (Large, Extra Large, Extra Large - HV1)</vt:lpstr>
      <vt:lpstr>SMSA Bag  (Large – HV 2,  Extra Large – HV 3)</vt:lpstr>
      <vt:lpstr>SMSA 2, 5, 10, 25, 40 Kg Boxes (for International &amp; Domestic Promo boxes)</vt:lpstr>
      <vt:lpstr>SMSA Unmarked 10 &amp; 25 Kg Boxes (Used for SPOP only)</vt:lpstr>
      <vt:lpstr>SMSA Honey Boxes (Southern Region) &amp; SMSA Olive Oil Boxes (Northern Region) *** Domestic &amp; SMSA Service Centers Only </vt:lpstr>
      <vt:lpstr>SMSA Small, Medium &amp; Large Boxes  *** Domestic &amp; SMSA Service Centers Only</vt:lpstr>
      <vt:lpstr>SMSA Fresh Box</vt:lpstr>
      <vt:lpstr>Customer Packaging (Non-Freight)</vt:lpstr>
      <vt:lpstr>SMSA Express Service Categories</vt:lpstr>
      <vt:lpstr>SMSA Domestic Services</vt:lpstr>
      <vt:lpstr>SMSA Priority Overnight – Documents (SPOD)</vt:lpstr>
      <vt:lpstr>SMSA Priority Overnight – Parcels (SPOP)</vt:lpstr>
      <vt:lpstr>SMSA Priority Overnight Documents &amp; Parcels (SPOD / SPOP) Rates</vt:lpstr>
      <vt:lpstr>SMSA Priority Overnight Cash-On-Delivery (SPO-COD)</vt:lpstr>
      <vt:lpstr>SMSA Priority Overnight Cash-On-Delivery (SPO-COD) Rates</vt:lpstr>
      <vt:lpstr> SMSA Intra-City Domestic (ICD) ** categorized as SPO within city by some </vt:lpstr>
      <vt:lpstr>SMSA Intra-City Domestic (ICD) Rates</vt:lpstr>
      <vt:lpstr>SMSA 2, 5, 10, 25 &amp; 40 kgs. Promo Boxes  (Mini Box, SSB, SMB, SLB, SXLB) </vt:lpstr>
      <vt:lpstr>SMSA 2, 5, 10, 25, &amp; 40 kg Promo Boxes (Mini Box, SSB, SMB, SLB, SXLB)</vt:lpstr>
      <vt:lpstr>SMSA Fresh Box (10 kgs)</vt:lpstr>
      <vt:lpstr>SMSA Fresh Box (10 kgs) Rates</vt:lpstr>
      <vt:lpstr>SMSA Freight Service (SFS – Loose)</vt:lpstr>
      <vt:lpstr>SMSA Freight Service (SFS Served Cities)</vt:lpstr>
      <vt:lpstr>SMSA Freight Service (SFS – Loose) Rates</vt:lpstr>
      <vt:lpstr>SMSA Service Center-to-Service Center (STS)</vt:lpstr>
      <vt:lpstr>SMSA Service Center-to-Service Center (STS) Rates</vt:lpstr>
      <vt:lpstr>SMSA Special Packaging (SSP)</vt:lpstr>
      <vt:lpstr>SMSA Special Packaging (SSP) Rates</vt:lpstr>
      <vt:lpstr>SMSA Saudi Armed Forces Special Service (SAFSS)</vt:lpstr>
      <vt:lpstr>SMSA Saudi Armed Forces Special Service (SAFSS)</vt:lpstr>
      <vt:lpstr>SMSA Saudi Armed Forces Special Service (SAFSS)</vt:lpstr>
      <vt:lpstr>SMSA Saudi Armed Forces Special Service (SAFSS) Rates</vt:lpstr>
      <vt:lpstr>SMSA SmartShip</vt:lpstr>
      <vt:lpstr>SMSA SmartShip Rates</vt:lpstr>
      <vt:lpstr>VAT (Value Added Tax)</vt:lpstr>
      <vt:lpstr>VAT (Value Added Tax) Summary</vt:lpstr>
      <vt:lpstr>VAT (Value Added Tax) Service Center Job Aid</vt:lpstr>
      <vt:lpstr>VAT (Value Added Tax) Service Center Job Aid</vt:lpstr>
      <vt:lpstr>VAT (Value Added Tax) Service Center Job Aid</vt:lpstr>
      <vt:lpstr>VAT (Value Added Tax) Service Center Job Aid</vt:lpstr>
      <vt:lpstr>Hold At Location</vt:lpstr>
      <vt:lpstr>SMSA International Services</vt:lpstr>
      <vt:lpstr>SMSA International Documents (SIDX)</vt:lpstr>
      <vt:lpstr>SMSA International Non-Documents (SIND)</vt:lpstr>
      <vt:lpstr>SMSA International Documents (SIDX)</vt:lpstr>
      <vt:lpstr>SMSA International Non-Documents (SIND) Rates</vt:lpstr>
      <vt:lpstr>SMSA International Non-Documents (SIND) Rates</vt:lpstr>
      <vt:lpstr>SMSA SIDX &amp; SIND Zones</vt:lpstr>
      <vt:lpstr>SMSA SIDX &amp; SIND Zones</vt:lpstr>
      <vt:lpstr>SMSA SIDX &amp; SIND Zones</vt:lpstr>
      <vt:lpstr>SMSA International Inbound (SIIS) - Documents</vt:lpstr>
      <vt:lpstr>SMSA International Inbound (SIIS) – Non- Documents</vt:lpstr>
      <vt:lpstr>SMSA International Inbound Service - Documents (SIIS) Rates</vt:lpstr>
      <vt:lpstr>SMSA International Inbound Service Non-Documents (SIIS) Rates</vt:lpstr>
      <vt:lpstr>SMSA International Inbound Service Zones</vt:lpstr>
      <vt:lpstr>SMSA International Inbound Service Zones</vt:lpstr>
      <vt:lpstr>SMSA International Promo Boxes 2, 5, 10, 25, &amp; 32 kg Boxes (S02, S05, S10, S25, S32) </vt:lpstr>
      <vt:lpstr>SMSA Economic Express Service (SEES) –  * from KSA to Bahrain, Kuwait, Oman &amp; UAE </vt:lpstr>
      <vt:lpstr>SMSA International Promo Boxes 5, 10, 25, &amp; 32 kg Boxes (S02, S05, S10, S25, S32) Rates</vt:lpstr>
      <vt:lpstr>SMSA International Promo Boxes 2, 5, 10, 25, &amp; 32 kg Boxes  (S02, S05, S10, S25, S32) Zones</vt:lpstr>
      <vt:lpstr>SMSA International Promo Boxes 2, 5, 10, 25, &amp; 32 kg Boxes  (S02, S05, S10, S25, S32) Zones</vt:lpstr>
      <vt:lpstr>SMSA International Parcel by Road (SIPBR)</vt:lpstr>
      <vt:lpstr>PowerPoint Presentation</vt:lpstr>
      <vt:lpstr>SMSA Full Truck Load / Less than Truck Load Service from/to UAE &amp; GCC Countries(FTL/LTL) </vt:lpstr>
      <vt:lpstr>SMSA Full Truck Load from/to UAE &amp; GCC Countries*(FTL/LTL) Rates</vt:lpstr>
      <vt:lpstr>SMSA Less than Truck Load Service from/to UAE &amp; GCC Countries* (LTL) Rates</vt:lpstr>
      <vt:lpstr>SMSA Freight Service</vt:lpstr>
      <vt:lpstr>SMSA Freight Service</vt:lpstr>
      <vt:lpstr>SMSA Store2Door</vt:lpstr>
      <vt:lpstr>PowerPoint Presentation</vt:lpstr>
      <vt:lpstr>Checking Status of Package via Online &amp; SMSA App</vt:lpstr>
      <vt:lpstr>Checking Status of Package - Online</vt:lpstr>
      <vt:lpstr>Checking Status of Package - SMSA App</vt:lpstr>
      <vt:lpstr>SMSA Air Waybill</vt:lpstr>
      <vt:lpstr>By the End of this Training I will be able to learn about: </vt:lpstr>
      <vt:lpstr>Definition of Air Waybill</vt:lpstr>
      <vt:lpstr>Why the AWB is Important?</vt:lpstr>
      <vt:lpstr>Section 1 (Sender)</vt:lpstr>
      <vt:lpstr>Section 1 (Sender)</vt:lpstr>
      <vt:lpstr>Section 2 (Recipient)</vt:lpstr>
      <vt:lpstr>Section 2 (Sender Signature)</vt:lpstr>
      <vt:lpstr>Section 3 (Services)</vt:lpstr>
      <vt:lpstr>Section 4 (Packaging)</vt:lpstr>
      <vt:lpstr>Section 5 (Payment Method)</vt:lpstr>
      <vt:lpstr>Section 6 (Shipment’s Information)</vt:lpstr>
      <vt:lpstr>Good Description for Items</vt:lpstr>
      <vt:lpstr>Dimensional Weight (How to Calculate)</vt:lpstr>
      <vt:lpstr>Describe the Following Items</vt:lpstr>
      <vt:lpstr>Value for Customs</vt:lpstr>
      <vt:lpstr>Carriage Value</vt:lpstr>
      <vt:lpstr>Insurance Request Form</vt:lpstr>
      <vt:lpstr>Insurance Request Form</vt:lpstr>
      <vt:lpstr>Indemnity Agreement Form</vt:lpstr>
      <vt:lpstr>Section 7 (SMSA Use)</vt:lpstr>
      <vt:lpstr>Sales Pre-Printed AWB (For Corporate Clients)</vt:lpstr>
      <vt:lpstr>SMSA Automation Manager (SAM-Heavy) - AWB</vt:lpstr>
      <vt:lpstr>SMSA Automation Manager (SAM-Light) - AWB</vt:lpstr>
      <vt:lpstr>SMSA POS (Point of Sale – SMSA Service Centers Only) AWB</vt:lpstr>
      <vt:lpstr>Domestic Items of Extraordinary Value/High Value</vt:lpstr>
      <vt:lpstr>SSC High Value, Extraordinary, &amp; Non-Insurable Items</vt:lpstr>
      <vt:lpstr>SSC High Value, Extraordinary, &amp; Non-Insurable Items</vt:lpstr>
      <vt:lpstr>SSC High Value, Extraordinary, &amp; Non-Insurable Items</vt:lpstr>
      <vt:lpstr>SSC High Value, Extraordinary, &amp; Non-Insurable Items</vt:lpstr>
      <vt:lpstr>PowerPoint Presentation</vt:lpstr>
      <vt:lpstr>High Value Shipments Handling</vt:lpstr>
      <vt:lpstr>High Value Shipments Handling</vt:lpstr>
      <vt:lpstr>High Value related Documents in GUIDE</vt:lpstr>
      <vt:lpstr>AWB Responsibility – Completion</vt:lpstr>
      <vt:lpstr>AWB Copy Distribution (Manual)</vt:lpstr>
      <vt:lpstr>Additional AWB Information</vt:lpstr>
      <vt:lpstr>Receipt Voucher</vt:lpstr>
      <vt:lpstr>Who Gets Affected by Poor Auditing</vt:lpstr>
      <vt:lpstr>Customs Paperwork </vt:lpstr>
      <vt:lpstr>PowerPoint Presentation</vt:lpstr>
      <vt:lpstr>Customs Authorities</vt:lpstr>
      <vt:lpstr>Customs Authorities</vt:lpstr>
      <vt:lpstr>Customs Requirements for all Destinations</vt:lpstr>
      <vt:lpstr>Commercial Invoice (CI)</vt:lpstr>
      <vt:lpstr>Commercial Invoice (CI)</vt:lpstr>
      <vt:lpstr>Commercial Invoice form used in SMSA</vt:lpstr>
      <vt:lpstr>Completing the Commercial Invoice form used in SMSA</vt:lpstr>
      <vt:lpstr>Completing the Commercial Invoice form used in SMSA</vt:lpstr>
      <vt:lpstr>Completing the Commercial Invoice form used in SMSA</vt:lpstr>
      <vt:lpstr>Pro Forma Invoice</vt:lpstr>
      <vt:lpstr>Pro Forma Invoice</vt:lpstr>
      <vt:lpstr>Packing List</vt:lpstr>
      <vt:lpstr>Certificate of Origin (COO)</vt:lpstr>
      <vt:lpstr>Certificate of Origin (COO)</vt:lpstr>
      <vt:lpstr>Indemnity Letter</vt:lpstr>
      <vt:lpstr>Shipper’s Declaration for Blood Samples</vt:lpstr>
      <vt:lpstr>Exporting Blood Sample and Human Specimen</vt:lpstr>
      <vt:lpstr>Exporting Blood Sample and Human Specimen</vt:lpstr>
      <vt:lpstr>Material Safety Data Sheet (MSDS)</vt:lpstr>
      <vt:lpstr>Harmonized Code </vt:lpstr>
      <vt:lpstr>Customs Requirement for U.S.A. </vt:lpstr>
      <vt:lpstr>Importer Identification Numbers</vt:lpstr>
      <vt:lpstr>U.S. Customs Paperwork</vt:lpstr>
      <vt:lpstr>U.S. Customs Paperwork</vt:lpstr>
      <vt:lpstr>U.S. Customs Paperwork</vt:lpstr>
      <vt:lpstr>U.S. Customs Paperwork</vt:lpstr>
      <vt:lpstr>U.S. Customs Paperwork</vt:lpstr>
      <vt:lpstr>Proper Packaging </vt:lpstr>
      <vt:lpstr>Objective:</vt:lpstr>
      <vt:lpstr>Why do we need proper packaging?</vt:lpstr>
      <vt:lpstr>PowerPoint Presentation</vt:lpstr>
      <vt:lpstr>Packaging Basics</vt:lpstr>
      <vt:lpstr>Packaging Basics</vt:lpstr>
      <vt:lpstr>Proper Application of Tape</vt:lpstr>
      <vt:lpstr>Packaging Basics</vt:lpstr>
      <vt:lpstr>Packaging Basics</vt:lpstr>
      <vt:lpstr>Packaging Basics</vt:lpstr>
      <vt:lpstr>Packaging Basics</vt:lpstr>
      <vt:lpstr>Packaging Basics</vt:lpstr>
      <vt:lpstr>Overpacking of Fragile Items</vt:lpstr>
      <vt:lpstr>Proper Application of Tapes</vt:lpstr>
      <vt:lpstr>PowerPoint Presentation</vt:lpstr>
    </vt:vector>
  </TitlesOfParts>
  <Company>FedEx Services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Miso</dc:creator>
  <cp:lastModifiedBy>Mohammed Ahmed Khan</cp:lastModifiedBy>
  <cp:revision>991</cp:revision>
  <cp:lastPrinted>2002-05-05T07:57:51Z</cp:lastPrinted>
  <dcterms:created xsi:type="dcterms:W3CDTF">2001-07-25T01:30:57Z</dcterms:created>
  <dcterms:modified xsi:type="dcterms:W3CDTF">2025-09-17T13:26:47Z</dcterms:modified>
</cp:coreProperties>
</file>