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handoutMasterIdLst>
    <p:handoutMasterId r:id="rId57"/>
  </p:handoutMasterIdLst>
  <p:sldIdLst>
    <p:sldId id="310" r:id="rId2"/>
    <p:sldId id="256" r:id="rId3"/>
    <p:sldId id="257" r:id="rId4"/>
    <p:sldId id="258" r:id="rId5"/>
    <p:sldId id="301" r:id="rId6"/>
    <p:sldId id="259" r:id="rId7"/>
    <p:sldId id="260" r:id="rId8"/>
    <p:sldId id="261" r:id="rId9"/>
    <p:sldId id="262" r:id="rId10"/>
    <p:sldId id="302" r:id="rId11"/>
    <p:sldId id="263" r:id="rId12"/>
    <p:sldId id="292" r:id="rId13"/>
    <p:sldId id="264" r:id="rId14"/>
    <p:sldId id="266" r:id="rId15"/>
    <p:sldId id="267" r:id="rId16"/>
    <p:sldId id="288" r:id="rId17"/>
    <p:sldId id="289" r:id="rId18"/>
    <p:sldId id="303" r:id="rId19"/>
    <p:sldId id="268" r:id="rId20"/>
    <p:sldId id="277" r:id="rId21"/>
    <p:sldId id="296" r:id="rId22"/>
    <p:sldId id="297" r:id="rId23"/>
    <p:sldId id="298" r:id="rId24"/>
    <p:sldId id="299" r:id="rId25"/>
    <p:sldId id="300" r:id="rId26"/>
    <p:sldId id="304" r:id="rId27"/>
    <p:sldId id="308" r:id="rId28"/>
    <p:sldId id="309" r:id="rId29"/>
    <p:sldId id="269" r:id="rId30"/>
    <p:sldId id="270" r:id="rId31"/>
    <p:sldId id="273" r:id="rId32"/>
    <p:sldId id="271" r:id="rId33"/>
    <p:sldId id="272" r:id="rId34"/>
    <p:sldId id="278" r:id="rId35"/>
    <p:sldId id="291" r:id="rId36"/>
    <p:sldId id="274" r:id="rId37"/>
    <p:sldId id="294" r:id="rId38"/>
    <p:sldId id="290" r:id="rId39"/>
    <p:sldId id="275" r:id="rId40"/>
    <p:sldId id="313" r:id="rId41"/>
    <p:sldId id="276" r:id="rId42"/>
    <p:sldId id="281" r:id="rId43"/>
    <p:sldId id="283" r:id="rId44"/>
    <p:sldId id="293" r:id="rId45"/>
    <p:sldId id="295" r:id="rId46"/>
    <p:sldId id="280" r:id="rId47"/>
    <p:sldId id="305" r:id="rId48"/>
    <p:sldId id="279" r:id="rId49"/>
    <p:sldId id="306" r:id="rId50"/>
    <p:sldId id="282" r:id="rId51"/>
    <p:sldId id="284" r:id="rId52"/>
    <p:sldId id="285" r:id="rId53"/>
    <p:sldId id="311" r:id="rId54"/>
    <p:sldId id="312" r:id="rId55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74A9C"/>
    <a:srgbClr val="FF671F"/>
    <a:srgbClr val="512373"/>
    <a:srgbClr val="BFBFBF"/>
    <a:srgbClr val="009900"/>
    <a:srgbClr val="FF33CC"/>
    <a:srgbClr val="993366"/>
    <a:srgbClr val="CC3399"/>
    <a:srgbClr val="CC00FF"/>
    <a:srgbClr val="A458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2326" autoAdjust="0"/>
  </p:normalViewPr>
  <p:slideViewPr>
    <p:cSldViewPr snapToGrid="0">
      <p:cViewPr varScale="1">
        <p:scale>
          <a:sx n="66" d="100"/>
          <a:sy n="66" d="100"/>
        </p:scale>
        <p:origin x="60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4" d="100"/>
          <a:sy n="54" d="100"/>
        </p:scale>
        <p:origin x="2564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F0A1637-BB3B-C3A0-17D1-C2072BABD25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CEFA39-59DF-28CA-C158-8C4780B61A0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F4D5409-1140-4CA0-AD6E-356F46C65D26}" type="datetimeFigureOut">
              <a:rPr lang="en-US" smtClean="0"/>
              <a:t>2/1/2026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7B19D5-DDC9-B0BF-7BDF-AAC3662E06C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CC71EC-DB62-3DE7-3DB2-297FD80402E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FFB1FB0-C7A2-4C4D-BE2E-238EEA7018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6638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91FF41E-A4EE-438F-9B9D-1FBF3362B15D}" type="datetimeFigureOut">
              <a:rPr lang="en-US" smtClean="0"/>
              <a:t>2/1/2026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867D846-D39C-4933-87A5-710E0CB61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638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Discuss: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Right now, people know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risk is, but not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who does what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67D846-D39C-4933-87A5-710E0CB61B6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0495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0C75AC-93B3-BD28-EBF5-A5E67F6E5E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4B1871F-5121-252B-16FC-CDC8076303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2BBAC81-3861-9D98-4832-74927B38D0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9951D0-739F-5A42-3CDB-1233D7AA23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67D846-D39C-4933-87A5-710E0CB61B6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5840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96A5F8-FDE3-1199-D8DE-ECF3FECF78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F715DD-8D79-9127-8DDD-47C4E80E5C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7E26C25-E821-41B1-886C-2240437366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7FC1B5-C7E4-44A4-4C21-1C306F3DE7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67D846-D39C-4933-87A5-710E0CB61B6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0628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21D72F-172F-8886-189D-E7BCDE92ED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B384D87-2D0E-8C20-1693-0C6D6F995B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F44134E-9793-B9B8-C704-E0CAC0B501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88ACCE-122B-193C-468B-DD10D5E9A2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67D846-D39C-4933-87A5-710E0CB61B6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1774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4413AF-5E71-0712-E419-CF01C4F039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80C3C96-4EDC-C734-3692-70BC0A1EA6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48A27DD-0A4D-4E05-9F7A-E37A419AE7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718CF4-D594-AA41-1304-6DBB758B02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67D846-D39C-4933-87A5-710E0CB61B6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1148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F2FD76-53F3-F677-20CD-63D66D7841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F3FF32-EE17-FC52-381F-1EA253AC69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4D2932A-98E0-C637-9972-B38498893B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0173BA-4726-3C65-B1D4-E489063CE3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67D846-D39C-4933-87A5-710E0CB61B6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0126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Discuss: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a risk becomes an NC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difference between “risk” and “nonconformity”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67D846-D39C-4933-87A5-710E0CB61B6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7990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2AF3FA-4826-379E-BA5C-224C54193C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F309F74-0337-87E8-F982-6D3BD4388E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526D1B-9C56-9EDA-47CF-991FFE3B64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Discuss: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Who updates it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often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triggers change</a:t>
            </a:r>
          </a:p>
          <a:p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8741DA-8CBF-C2F0-E988-00B7F393D6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67D846-D39C-4933-87A5-710E0CB61B6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0592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Discuss: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documents exist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Where risks are recorded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policies control risk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67D846-D39C-4933-87A5-710E0CB61B6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6463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A6DF65-804C-E1AF-1FBC-417683EB09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9701B4C-17D4-81E8-159B-591E6AE57A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A9397A5-7005-5A27-B4F0-78E0A24687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Discuss: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documents exist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Where risks are recorded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policies control risk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2C43C2-7084-F4ED-5644-8B6C65A3F2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67D846-D39C-4933-87A5-710E0CB61B6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3008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Discuss: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Who regulates us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Why this creates risk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67D846-D39C-4933-87A5-710E0CB61B65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1622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EA5996-F52F-778C-ACFF-8B718EFECE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90BA00F-28EE-FE90-6707-9B4BA6E6F1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5EDBC08-E942-5E10-1353-EF4B1896B8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5D2D66-CF7D-17A2-A972-46FD9BF13F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67D846-D39C-4933-87A5-710E0CB61B6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1733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4E8EB8-343C-BBB5-4655-50C5BCB824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14943ED-DCC1-0F1C-CE14-D24065490B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E23EE4B-D19D-373B-7BD3-12B68C7BAA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Auditors don’t ask “Do you have risk?”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ask “Show me how you control it.”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Discuss: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 risks themselves are audited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auditors check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43D10C-6D19-668A-D2CA-3F1718FD15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67D846-D39C-4933-87A5-710E0CB61B65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1169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672E98-68DE-1FAF-C61C-48327EB0B6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052B94C-A603-B9A9-AB8C-017DAEFED5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3DC8D75-BC36-6AA5-7B00-666C5A1C03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744558-2415-5B4B-41B9-AC9B7EEF62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67D846-D39C-4933-87A5-710E0CB61B6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4945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Idiot Rule: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Green = manage in department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Amber = inform manager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 = escalate to QRM &amp; Management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67D846-D39C-4933-87A5-710E0CB61B6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708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Discuss: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four treatment options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Avoid – Stop the activity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Reduce – Add controls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Transfer – Insurance / contract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Accept – With approval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67D846-D39C-4933-87A5-710E0CB61B6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5787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E7C479-3C9E-6DF2-D18B-234084E0C7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0B0E5C8-BBC4-4DBF-3F0B-505ED02773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8F768D8-01CF-1AB2-BEAE-A532FD6D10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A41178-D4F1-E0A5-05E8-2465DCDAFB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67D846-D39C-4933-87A5-710E0CB61B6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5413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5EFE00-412E-4A2F-A763-2A20A8C62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174744C-B9A4-1AB2-1D0D-B0377EC552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5BC6932-9386-8D37-FD2E-9385A29E97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C32A7D-4BBD-6868-3A64-F3D2066CC9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67D846-D39C-4933-87A5-710E0CB61B6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6385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FE8D46-D87E-65B4-DBB8-5FAD515D32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CBE894-F553-99DE-42E4-0DC64B735F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B89E894-D552-EFCC-7F94-D511A6BFCD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Golden Line: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can outsource work. You cannot outsource risk.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793809-7D54-D801-D1A0-6CE6F53758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67D846-D39C-4933-87A5-710E0CB61B6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0617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32D9C8-EB87-3534-A4A0-9E0C19DF6B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9A62A1-7A5C-BD50-E137-CE5F788BFD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DD0A1A1-29F8-6B9B-BCDF-C1720E8B1E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530109-2A91-E2DF-D305-6DB645CF51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67D846-D39C-4933-87A5-710E0CB61B6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1522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8F65E-4FE7-5E53-36D2-6EC5CE89F2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9D9EC7-E32E-8B4E-43E8-25D8B598D5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9CCBFB-0DAD-6CC5-FD69-D1ADE9427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22 January 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C8DFC7-D8F4-53FF-B460-077D0F6A6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&amp; Proprietary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569980-C932-A6AB-F99D-C8ED951A7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D048A-8DAC-41F5-A034-CC4532C516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5163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656F960-6FF3-C3F8-1210-1EC0E6CDF0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62CA8D-E132-8287-6A11-CF4B7C24FF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52DAD-3E66-BF21-CB0A-33D1FCBE56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22 January 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8B6827-6EC6-563D-151C-D63898447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&amp; Proprietary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F273E9-316E-8A47-2823-C5F9D5BB6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D048A-8DAC-41F5-A034-CC4532C516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4999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Picture 196">
            <a:extLst>
              <a:ext uri="{FF2B5EF4-FFF2-40B4-BE49-F238E27FC236}">
                <a16:creationId xmlns:a16="http://schemas.microsoft.com/office/drawing/2014/main" id="{29082F3C-3E7C-144B-2ADD-C98C621D94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0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29466D3-4D50-9391-9A3B-5DC11C309780}"/>
              </a:ext>
            </a:extLst>
          </p:cNvPr>
          <p:cNvSpPr/>
          <p:nvPr userDrawn="1"/>
        </p:nvSpPr>
        <p:spPr>
          <a:xfrm>
            <a:off x="327259" y="539015"/>
            <a:ext cx="11608067" cy="5788634"/>
          </a:xfrm>
          <a:prstGeom prst="frame">
            <a:avLst>
              <a:gd name="adj1" fmla="val 2163"/>
            </a:avLst>
          </a:prstGeom>
          <a:solidFill>
            <a:srgbClr val="FF671F"/>
          </a:solidFill>
          <a:ln>
            <a:solidFill>
              <a:srgbClr val="FF671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AEB13FD9-D240-7310-6A2C-E00B26AE703E}"/>
              </a:ext>
            </a:extLst>
          </p:cNvPr>
          <p:cNvSpPr/>
          <p:nvPr userDrawn="1"/>
        </p:nvSpPr>
        <p:spPr>
          <a:xfrm flipH="1">
            <a:off x="2202373" y="182242"/>
            <a:ext cx="551" cy="8858"/>
          </a:xfrm>
          <a:custGeom>
            <a:avLst/>
            <a:gdLst>
              <a:gd name="connsiteX0" fmla="*/ 551 w 551"/>
              <a:gd name="connsiteY0" fmla="*/ 0 h 8858"/>
              <a:gd name="connsiteX1" fmla="*/ 0 w 551"/>
              <a:gd name="connsiteY1" fmla="*/ 0 h 8858"/>
              <a:gd name="connsiteX2" fmla="*/ 551 w 551"/>
              <a:gd name="connsiteY2" fmla="*/ 8858 h 8858"/>
              <a:gd name="connsiteX3" fmla="*/ 551 w 551"/>
              <a:gd name="connsiteY3" fmla="*/ 0 h 8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1" h="8858">
                <a:moveTo>
                  <a:pt x="551" y="0"/>
                </a:moveTo>
                <a:lnTo>
                  <a:pt x="0" y="0"/>
                </a:lnTo>
                <a:lnTo>
                  <a:pt x="551" y="8858"/>
                </a:lnTo>
                <a:lnTo>
                  <a:pt x="551" y="0"/>
                </a:lnTo>
                <a:close/>
              </a:path>
            </a:pathLst>
          </a:cu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0932235B-DF3A-572E-1CCA-EF45AA481660}"/>
              </a:ext>
            </a:extLst>
          </p:cNvPr>
          <p:cNvSpPr/>
          <p:nvPr userDrawn="1"/>
        </p:nvSpPr>
        <p:spPr>
          <a:xfrm>
            <a:off x="1854613" y="176775"/>
            <a:ext cx="8549975" cy="351160"/>
          </a:xfrm>
          <a:prstGeom prst="rect">
            <a:avLst/>
          </a:prstGeom>
          <a:solidFill>
            <a:srgbClr val="374A9C"/>
          </a:solidFill>
          <a:ln>
            <a:solidFill>
              <a:srgbClr val="75288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93" name="Group 192">
            <a:extLst>
              <a:ext uri="{FF2B5EF4-FFF2-40B4-BE49-F238E27FC236}">
                <a16:creationId xmlns:a16="http://schemas.microsoft.com/office/drawing/2014/main" id="{8F7811BD-7B05-516C-0E9D-56610A5F275F}"/>
              </a:ext>
            </a:extLst>
          </p:cNvPr>
          <p:cNvGrpSpPr/>
          <p:nvPr userDrawn="1"/>
        </p:nvGrpSpPr>
        <p:grpSpPr>
          <a:xfrm>
            <a:off x="1488535" y="176774"/>
            <a:ext cx="9267225" cy="833844"/>
            <a:chOff x="1488535" y="176774"/>
            <a:chExt cx="9267225" cy="833844"/>
          </a:xfrm>
        </p:grpSpPr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1914CCB3-FE66-CB37-171C-5103BAD041B1}"/>
                </a:ext>
              </a:extLst>
            </p:cNvPr>
            <p:cNvSpPr/>
            <p:nvPr userDrawn="1"/>
          </p:nvSpPr>
          <p:spPr>
            <a:xfrm flipH="1">
              <a:off x="2202373" y="182242"/>
              <a:ext cx="7839549" cy="828376"/>
            </a:xfrm>
            <a:custGeom>
              <a:avLst/>
              <a:gdLst>
                <a:gd name="connsiteX0" fmla="*/ 7838998 w 7839549"/>
                <a:gd name="connsiteY0" fmla="*/ 0 h 828376"/>
                <a:gd name="connsiteX1" fmla="*/ 6827612 w 7839549"/>
                <a:gd name="connsiteY1" fmla="*/ 0 h 828376"/>
                <a:gd name="connsiteX2" fmla="*/ 1011936 w 7839549"/>
                <a:gd name="connsiteY2" fmla="*/ 0 h 828376"/>
                <a:gd name="connsiteX3" fmla="*/ 1011935 w 7839549"/>
                <a:gd name="connsiteY3" fmla="*/ 0 h 828376"/>
                <a:gd name="connsiteX4" fmla="*/ 551 w 7839549"/>
                <a:gd name="connsiteY4" fmla="*/ 0 h 828376"/>
                <a:gd name="connsiteX5" fmla="*/ 0 w 7839549"/>
                <a:gd name="connsiteY5" fmla="*/ 8858 h 828376"/>
                <a:gd name="connsiteX6" fmla="*/ 454236 w 7839549"/>
                <a:gd name="connsiteY6" fmla="*/ 824146 h 828376"/>
                <a:gd name="connsiteX7" fmla="*/ 505956 w 7839549"/>
                <a:gd name="connsiteY7" fmla="*/ 828376 h 828376"/>
                <a:gd name="connsiteX8" fmla="*/ 1011935 w 7839549"/>
                <a:gd name="connsiteY8" fmla="*/ 828376 h 828376"/>
                <a:gd name="connsiteX9" fmla="*/ 1011936 w 7839549"/>
                <a:gd name="connsiteY9" fmla="*/ 828376 h 828376"/>
                <a:gd name="connsiteX10" fmla="*/ 6827612 w 7839549"/>
                <a:gd name="connsiteY10" fmla="*/ 828376 h 828376"/>
                <a:gd name="connsiteX11" fmla="*/ 7333593 w 7839549"/>
                <a:gd name="connsiteY11" fmla="*/ 828376 h 828376"/>
                <a:gd name="connsiteX12" fmla="*/ 7385313 w 7839549"/>
                <a:gd name="connsiteY12" fmla="*/ 824146 h 828376"/>
                <a:gd name="connsiteX13" fmla="*/ 7839549 w 7839549"/>
                <a:gd name="connsiteY13" fmla="*/ 8858 h 828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839549" h="828376">
                  <a:moveTo>
                    <a:pt x="7838998" y="0"/>
                  </a:moveTo>
                  <a:lnTo>
                    <a:pt x="6827612" y="0"/>
                  </a:lnTo>
                  <a:lnTo>
                    <a:pt x="1011936" y="0"/>
                  </a:lnTo>
                  <a:lnTo>
                    <a:pt x="1011935" y="0"/>
                  </a:lnTo>
                  <a:lnTo>
                    <a:pt x="551" y="0"/>
                  </a:lnTo>
                  <a:lnTo>
                    <a:pt x="0" y="8858"/>
                  </a:lnTo>
                  <a:cubicBezTo>
                    <a:pt x="0" y="433178"/>
                    <a:pt x="199099" y="782178"/>
                    <a:pt x="454236" y="824146"/>
                  </a:cubicBezTo>
                  <a:lnTo>
                    <a:pt x="505956" y="828376"/>
                  </a:lnTo>
                  <a:lnTo>
                    <a:pt x="1011935" y="828376"/>
                  </a:lnTo>
                  <a:lnTo>
                    <a:pt x="1011936" y="828376"/>
                  </a:lnTo>
                  <a:lnTo>
                    <a:pt x="6827612" y="828376"/>
                  </a:lnTo>
                  <a:lnTo>
                    <a:pt x="7333593" y="828376"/>
                  </a:lnTo>
                  <a:lnTo>
                    <a:pt x="7385313" y="824146"/>
                  </a:lnTo>
                  <a:cubicBezTo>
                    <a:pt x="7640450" y="782178"/>
                    <a:pt x="7839549" y="433178"/>
                    <a:pt x="7839549" y="8858"/>
                  </a:cubicBezTo>
                  <a:close/>
                </a:path>
              </a:pathLst>
            </a:custGeom>
            <a:solidFill>
              <a:srgbClr val="374A9C"/>
            </a:solidFill>
            <a:ln>
              <a:solidFill>
                <a:srgbClr val="374A9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7630F974-5DED-1777-828B-1D05F9295D86}"/>
                </a:ext>
              </a:extLst>
            </p:cNvPr>
            <p:cNvSpPr/>
            <p:nvPr userDrawn="1"/>
          </p:nvSpPr>
          <p:spPr>
            <a:xfrm>
              <a:off x="1488535" y="176774"/>
              <a:ext cx="731801" cy="351159"/>
            </a:xfrm>
            <a:custGeom>
              <a:avLst/>
              <a:gdLst>
                <a:gd name="connsiteX0" fmla="*/ 318514 w 637028"/>
                <a:gd name="connsiteY0" fmla="*/ 0 h 331912"/>
                <a:gd name="connsiteX1" fmla="*/ 637028 w 637028"/>
                <a:gd name="connsiteY1" fmla="*/ 318514 h 331912"/>
                <a:gd name="connsiteX2" fmla="*/ 635677 w 637028"/>
                <a:gd name="connsiteY2" fmla="*/ 331912 h 331912"/>
                <a:gd name="connsiteX3" fmla="*/ 1351 w 637028"/>
                <a:gd name="connsiteY3" fmla="*/ 331912 h 331912"/>
                <a:gd name="connsiteX4" fmla="*/ 0 w 637028"/>
                <a:gd name="connsiteY4" fmla="*/ 318514 h 331912"/>
                <a:gd name="connsiteX5" fmla="*/ 318514 w 637028"/>
                <a:gd name="connsiteY5" fmla="*/ 0 h 33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7028" h="331912">
                  <a:moveTo>
                    <a:pt x="318514" y="0"/>
                  </a:moveTo>
                  <a:cubicBezTo>
                    <a:pt x="494424" y="0"/>
                    <a:pt x="637028" y="142604"/>
                    <a:pt x="637028" y="318514"/>
                  </a:cubicBezTo>
                  <a:lnTo>
                    <a:pt x="635677" y="331912"/>
                  </a:lnTo>
                  <a:lnTo>
                    <a:pt x="1351" y="331912"/>
                  </a:lnTo>
                  <a:lnTo>
                    <a:pt x="0" y="318514"/>
                  </a:lnTo>
                  <a:cubicBezTo>
                    <a:pt x="0" y="142604"/>
                    <a:pt x="142604" y="0"/>
                    <a:pt x="318514" y="0"/>
                  </a:cubicBezTo>
                  <a:close/>
                </a:path>
              </a:pathLst>
            </a:cu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F03FE8D2-A05D-83E1-BBAA-C0801946DF2F}"/>
                </a:ext>
              </a:extLst>
            </p:cNvPr>
            <p:cNvSpPr/>
            <p:nvPr userDrawn="1"/>
          </p:nvSpPr>
          <p:spPr>
            <a:xfrm>
              <a:off x="10023959" y="176774"/>
              <a:ext cx="731801" cy="351159"/>
            </a:xfrm>
            <a:custGeom>
              <a:avLst/>
              <a:gdLst>
                <a:gd name="connsiteX0" fmla="*/ 318514 w 637028"/>
                <a:gd name="connsiteY0" fmla="*/ 0 h 331912"/>
                <a:gd name="connsiteX1" fmla="*/ 637028 w 637028"/>
                <a:gd name="connsiteY1" fmla="*/ 318514 h 331912"/>
                <a:gd name="connsiteX2" fmla="*/ 635677 w 637028"/>
                <a:gd name="connsiteY2" fmla="*/ 331912 h 331912"/>
                <a:gd name="connsiteX3" fmla="*/ 1351 w 637028"/>
                <a:gd name="connsiteY3" fmla="*/ 331912 h 331912"/>
                <a:gd name="connsiteX4" fmla="*/ 0 w 637028"/>
                <a:gd name="connsiteY4" fmla="*/ 318514 h 331912"/>
                <a:gd name="connsiteX5" fmla="*/ 318514 w 637028"/>
                <a:gd name="connsiteY5" fmla="*/ 0 h 33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7028" h="331912">
                  <a:moveTo>
                    <a:pt x="318514" y="0"/>
                  </a:moveTo>
                  <a:cubicBezTo>
                    <a:pt x="494424" y="0"/>
                    <a:pt x="637028" y="142604"/>
                    <a:pt x="637028" y="318514"/>
                  </a:cubicBezTo>
                  <a:lnTo>
                    <a:pt x="635677" y="331912"/>
                  </a:lnTo>
                  <a:lnTo>
                    <a:pt x="1351" y="331912"/>
                  </a:lnTo>
                  <a:lnTo>
                    <a:pt x="0" y="318514"/>
                  </a:lnTo>
                  <a:cubicBezTo>
                    <a:pt x="0" y="142604"/>
                    <a:pt x="142604" y="0"/>
                    <a:pt x="318514" y="0"/>
                  </a:cubicBezTo>
                  <a:close/>
                </a:path>
              </a:pathLst>
            </a:cu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pic>
        <p:nvPicPr>
          <p:cNvPr id="81" name="Picture 80">
            <a:extLst>
              <a:ext uri="{FF2B5EF4-FFF2-40B4-BE49-F238E27FC236}">
                <a16:creationId xmlns:a16="http://schemas.microsoft.com/office/drawing/2014/main" id="{3AA9AF66-3741-DDF5-286E-00160EDECDE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22" y="802361"/>
            <a:ext cx="1683202" cy="400043"/>
          </a:xfrm>
          <a:prstGeom prst="rect">
            <a:avLst/>
          </a:prstGeom>
        </p:spPr>
      </p:pic>
      <p:pic>
        <p:nvPicPr>
          <p:cNvPr id="192" name="Picture 191">
            <a:extLst>
              <a:ext uri="{FF2B5EF4-FFF2-40B4-BE49-F238E27FC236}">
                <a16:creationId xmlns:a16="http://schemas.microsoft.com/office/drawing/2014/main" id="{C37BE99F-DD85-4A0D-5EE0-3822D1F00A3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2054" y="757780"/>
            <a:ext cx="801015" cy="889248"/>
          </a:xfrm>
          <a:prstGeom prst="rect">
            <a:avLst/>
          </a:prstGeom>
        </p:spPr>
      </p:pic>
      <p:sp>
        <p:nvSpPr>
          <p:cNvPr id="198" name="Date Placeholder 197">
            <a:extLst>
              <a:ext uri="{FF2B5EF4-FFF2-40B4-BE49-F238E27FC236}">
                <a16:creationId xmlns:a16="http://schemas.microsoft.com/office/drawing/2014/main" id="{C9BB17F0-0504-7389-FF42-D39D547AF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22 January 2026</a:t>
            </a:r>
            <a:endParaRPr lang="en-US" dirty="0"/>
          </a:p>
        </p:txBody>
      </p:sp>
      <p:sp>
        <p:nvSpPr>
          <p:cNvPr id="199" name="Footer Placeholder 198">
            <a:extLst>
              <a:ext uri="{FF2B5EF4-FFF2-40B4-BE49-F238E27FC236}">
                <a16:creationId xmlns:a16="http://schemas.microsoft.com/office/drawing/2014/main" id="{A7B7A317-A97F-D4AE-C943-6B9D162EE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&amp; Proprietary</a:t>
            </a:r>
          </a:p>
        </p:txBody>
      </p:sp>
      <p:sp>
        <p:nvSpPr>
          <p:cNvPr id="200" name="Slide Number Placeholder 199">
            <a:extLst>
              <a:ext uri="{FF2B5EF4-FFF2-40B4-BE49-F238E27FC236}">
                <a16:creationId xmlns:a16="http://schemas.microsoft.com/office/drawing/2014/main" id="{013A7A64-9B0E-33EA-4BBB-88486E4DA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D048A-8DAC-41F5-A034-CC4532C516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37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58F80-E162-347C-E6B6-EAD49D177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15268C-554D-6FC0-F6F8-304AF47200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39CD43-6914-D3E6-0C81-B95F63E10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22 January 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AEA46-DCD2-C0EE-665B-1A57A047C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&amp; Proprietary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7B21D0-AABE-EA86-15E0-DC225BF64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D048A-8DAC-41F5-A034-CC4532C516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429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D0457-7454-C58C-C7DC-5E8776083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35B786-CCE8-C450-C8EB-AEA24EB683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0775DC-9506-3B87-5540-4988549B9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22 January 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274086-C280-E485-5144-F05423EF6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&amp; Proprietary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1917A-2746-D163-93FB-50BDCCB20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D048A-8DAC-41F5-A034-CC4532C516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5821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885864-BBB9-1DA3-832D-AB043C50D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4C0EEF-A7C0-DF27-69B6-0CAD65FA41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C5190F-CFB9-72DB-FED7-AE889F68EA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D2F123-DF7F-A3A9-6637-8EB2CFB18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22 January 2026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4B59A5-6DC7-6E8C-968E-F28FD43FE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&amp; Proprietary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59EA49-C166-C764-943D-FEFEFDAE2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D048A-8DAC-41F5-A034-CC4532C516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9373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623D1-E4BB-971F-1393-31A235FFA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6AC9E8-7014-811E-8C99-0F121853D9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954157-2B3F-449F-7FD5-14BCA4C8F6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9A8A10-973B-F1E8-4D8A-7481523E2C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279C8C8-7E11-BECD-7F7B-AADCC2183D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A79403-6808-74CE-650F-19D25DEBF6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22 January 2026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FFD33D-3B2B-68F1-7655-F2461EB0C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&amp; Proprietary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55B247-B49C-56DD-56F2-DFD655ECD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D048A-8DAC-41F5-A034-CC4532C516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5781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5F09D-EF9A-9B6A-4862-F5089CCC3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029148-0AE7-C574-E3E7-C509CD812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22 January 2026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383F76-6480-D5ED-29AF-1FE417D1A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&amp; Proprietary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04DE56-AE46-5A3C-F6DF-0AC3AC40B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D048A-8DAC-41F5-A034-CC4532C516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509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715E1-16D2-8A2B-EE9F-6E6B7FC72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01CC15-6158-8572-ECE0-74F6E9E69F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B80672-2134-36AD-C206-9BDD0E4255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BC002A-4FAB-20E6-08C5-C0A8BC723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22 January 2026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6CC3B4-647C-C1A2-B1FB-752E46DE0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&amp; Proprietary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30E3E4-0440-2EB6-D5AF-E89999476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D048A-8DAC-41F5-A034-CC4532C516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1260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19D12-B160-DEBB-61EE-EAF461D5D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B63A4B0-CEB0-E238-0112-0C751FFC8B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83AD48-0AF1-89A6-6355-91291E7FF3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E94A25-073C-C97A-9DEC-3D9F8F622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22 January 2026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C6F593-32C3-E60F-647E-0F9D59F57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&amp; Proprietary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EB1135-67DF-4D70-7D69-571C794DC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D048A-8DAC-41F5-A034-CC4532C516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383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F0F4F-D3FB-3894-09C1-4CDA4A952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005C90-9272-3179-1A83-65A9D37B18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213FAF-B069-D9C1-29ED-0E51B7D22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22 January 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482086-563C-7723-1D3C-DC89F78C4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&amp; Proprietary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98FE38-1157-BE72-CD54-532FE8D84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D048A-8DAC-41F5-A034-CC4532C516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220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19275B-6B33-EC45-EA37-11638C8AE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BAE150-6F6A-58BA-63F1-1703E540BE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B45B25-DF77-6D78-4820-82FDC1A6FA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22 January 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5FE54D-BDCC-1EF7-6DE3-487C50D186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Confidential &amp; Proprietary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A7165F-DBE4-A4CA-B7F9-DFEAC491B5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9D048A-8DAC-41F5-A034-CC4532C516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870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6" r:id="rId7"/>
    <p:sldLayoutId id="2147483657" r:id="rId8"/>
    <p:sldLayoutId id="2147483658" r:id="rId9"/>
    <p:sldLayoutId id="2147483659" r:id="rId10"/>
    <p:sldLayoutId id="2147483655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.sv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svg"/><Relationship Id="rId9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9.sv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1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svg"/><Relationship Id="rId3" Type="http://schemas.openxmlformats.org/officeDocument/2006/relationships/image" Target="../media/image69.svg"/><Relationship Id="rId7" Type="http://schemas.openxmlformats.org/officeDocument/2006/relationships/image" Target="../media/image73.svg"/><Relationship Id="rId12" Type="http://schemas.openxmlformats.org/officeDocument/2006/relationships/image" Target="../media/image78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2.png"/><Relationship Id="rId11" Type="http://schemas.openxmlformats.org/officeDocument/2006/relationships/image" Target="../media/image77.svg"/><Relationship Id="rId5" Type="http://schemas.openxmlformats.org/officeDocument/2006/relationships/image" Target="../media/image71.svg"/><Relationship Id="rId15" Type="http://schemas.openxmlformats.org/officeDocument/2006/relationships/image" Target="../media/image81.sv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svg"/><Relationship Id="rId14" Type="http://schemas.openxmlformats.org/officeDocument/2006/relationships/image" Target="../media/image80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A69D82-244F-EE92-C86A-E014A42D9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Confidential &amp; Proprietary</a:t>
            </a:r>
          </a:p>
        </p:txBody>
      </p:sp>
      <p:sp>
        <p:nvSpPr>
          <p:cNvPr id="17" name="AutoShape 11">
            <a:extLst>
              <a:ext uri="{FF2B5EF4-FFF2-40B4-BE49-F238E27FC236}">
                <a16:creationId xmlns:a16="http://schemas.microsoft.com/office/drawing/2014/main" id="{0AC6B066-963E-83A0-6514-59207F43AB20}"/>
              </a:ext>
            </a:extLst>
          </p:cNvPr>
          <p:cNvSpPr/>
          <p:nvPr/>
        </p:nvSpPr>
        <p:spPr>
          <a:xfrm>
            <a:off x="2007562" y="5034824"/>
            <a:ext cx="5945453" cy="12700"/>
          </a:xfrm>
          <a:prstGeom prst="line">
            <a:avLst/>
          </a:prstGeom>
          <a:ln w="47625" cap="flat">
            <a:solidFill>
              <a:srgbClr val="25179D"/>
            </a:solidFill>
            <a:prstDash val="sysDash"/>
            <a:headEnd type="none" w="sm" len="sm"/>
            <a:tailEnd type="none" w="sm" len="sm"/>
          </a:ln>
        </p:spPr>
      </p:sp>
      <p:sp>
        <p:nvSpPr>
          <p:cNvPr id="21" name="TextBox 19">
            <a:extLst>
              <a:ext uri="{FF2B5EF4-FFF2-40B4-BE49-F238E27FC236}">
                <a16:creationId xmlns:a16="http://schemas.microsoft.com/office/drawing/2014/main" id="{57726FDE-D6D7-3A5D-DDE1-28ADA626C003}"/>
              </a:ext>
            </a:extLst>
          </p:cNvPr>
          <p:cNvSpPr txBox="1"/>
          <p:nvPr/>
        </p:nvSpPr>
        <p:spPr>
          <a:xfrm>
            <a:off x="647613" y="2743939"/>
            <a:ext cx="9569813" cy="19389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951"/>
              </a:lnSpc>
            </a:pPr>
            <a:r>
              <a:rPr lang="en-US" sz="4000" b="1" spc="1638" dirty="0">
                <a:solidFill>
                  <a:srgbClr val="512373"/>
                </a:solidFill>
                <a:latin typeface="Poppins Bold"/>
                <a:ea typeface="Poppins Bold"/>
                <a:cs typeface="Poppins Bold"/>
                <a:sym typeface="Poppins Bold"/>
              </a:rPr>
              <a:t>RISK MANAGEMENT</a:t>
            </a:r>
          </a:p>
          <a:p>
            <a:pPr>
              <a:lnSpc>
                <a:spcPts val="7951"/>
              </a:lnSpc>
            </a:pPr>
            <a:r>
              <a:rPr lang="en-US" sz="4000" b="1" spc="1638" dirty="0">
                <a:solidFill>
                  <a:srgbClr val="512373"/>
                </a:solidFill>
                <a:latin typeface="Poppins Bold"/>
                <a:ea typeface="Poppins Bold"/>
                <a:cs typeface="Poppins Bold"/>
                <a:sym typeface="Poppins Bold"/>
              </a:rPr>
              <a:t>AWARENESS TRAINING</a:t>
            </a:r>
          </a:p>
        </p:txBody>
      </p:sp>
      <p:sp>
        <p:nvSpPr>
          <p:cNvPr id="22" name="TextBox 20">
            <a:extLst>
              <a:ext uri="{FF2B5EF4-FFF2-40B4-BE49-F238E27FC236}">
                <a16:creationId xmlns:a16="http://schemas.microsoft.com/office/drawing/2014/main" id="{8850AC27-86BD-1E09-CA08-D525D18973F0}"/>
              </a:ext>
            </a:extLst>
          </p:cNvPr>
          <p:cNvSpPr txBox="1"/>
          <p:nvPr/>
        </p:nvSpPr>
        <p:spPr>
          <a:xfrm>
            <a:off x="2007534" y="5429440"/>
            <a:ext cx="4088466" cy="3050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19"/>
              </a:lnSpc>
            </a:pPr>
            <a:r>
              <a:rPr lang="en-US" sz="1799" spc="89" dirty="0">
                <a:solidFill>
                  <a:srgbClr val="380A5A"/>
                </a:solidFill>
                <a:latin typeface="Poppins"/>
                <a:ea typeface="Poppins"/>
                <a:cs typeface="Poppins"/>
                <a:sym typeface="Poppins"/>
              </a:rPr>
              <a:t>quality.qrm@smsaexpress.com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4CD1A948-B452-621C-10C5-EC7A4A5101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345" y="1525349"/>
            <a:ext cx="3171603" cy="753789"/>
          </a:xfrm>
          <a:prstGeom prst="rect">
            <a:avLst/>
          </a:prstGeom>
        </p:spPr>
      </p:pic>
      <p:sp>
        <p:nvSpPr>
          <p:cNvPr id="30" name="Date Placeholder 29">
            <a:extLst>
              <a:ext uri="{FF2B5EF4-FFF2-40B4-BE49-F238E27FC236}">
                <a16:creationId xmlns:a16="http://schemas.microsoft.com/office/drawing/2014/main" id="{C0231C23-11F0-6AA5-9629-0052619F7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22 January 2026</a:t>
            </a:r>
            <a:endParaRPr lang="en-US" dirty="0"/>
          </a:p>
        </p:txBody>
      </p:sp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id="{B5C1C813-A68F-CE4C-CD69-1BA377BCF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D048A-8DAC-41F5-A034-CC4532C516DB}" type="slidenum">
              <a:rPr lang="en-US" smtClean="0"/>
              <a:t>1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9C9E108-E8BE-E2C1-534A-ABBE098513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2" t="24041" r="15022" b="906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0376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38EFFF-AD43-D3AE-3163-C8ED0BB1E6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936327-5EFB-E3E5-E597-61883FDE3A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5547" y="6374776"/>
            <a:ext cx="2086757" cy="365760"/>
          </a:xfrm>
        </p:spPr>
        <p:txBody>
          <a:bodyPr/>
          <a:lstStyle/>
          <a:p>
            <a:r>
              <a:rPr lang="en-US"/>
              <a:t>22 January 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A07C3D-FC8F-6958-9AFD-84E458A49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747" y="6375411"/>
            <a:ext cx="4114800" cy="365125"/>
          </a:xfrm>
        </p:spPr>
        <p:txBody>
          <a:bodyPr/>
          <a:lstStyle/>
          <a:p>
            <a:r>
              <a:rPr lang="en-US" dirty="0"/>
              <a:t>Confidential &amp; Proprietary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DF922C-ACFC-1A86-992F-5305BEE16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59638" y="6375411"/>
            <a:ext cx="2084832" cy="365125"/>
          </a:xfrm>
        </p:spPr>
        <p:txBody>
          <a:bodyPr/>
          <a:lstStyle/>
          <a:p>
            <a:fld id="{DE9D048A-8DAC-41F5-A034-CC4532C516DB}" type="slidenum">
              <a:rPr lang="en-US" smtClean="0"/>
              <a:t>10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5D7996-6333-F032-D75C-ED525714592D}"/>
              </a:ext>
            </a:extLst>
          </p:cNvPr>
          <p:cNvSpPr txBox="1"/>
          <p:nvPr/>
        </p:nvSpPr>
        <p:spPr>
          <a:xfrm>
            <a:off x="3939502" y="292608"/>
            <a:ext cx="43652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kern="0" dirty="0">
                <a:solidFill>
                  <a:schemeClr val="bg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WHO CAN ACCEPT RISK?</a:t>
            </a:r>
            <a:endParaRPr lang="en-US" sz="3200" kern="100" dirty="0">
              <a:solidFill>
                <a:schemeClr val="bg1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E6BC611-CC83-2171-F52D-52F79C94226F}"/>
              </a:ext>
            </a:extLst>
          </p:cNvPr>
          <p:cNvSpPr txBox="1"/>
          <p:nvPr/>
        </p:nvSpPr>
        <p:spPr>
          <a:xfrm>
            <a:off x="3890371" y="4952048"/>
            <a:ext cx="44112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Golden Line:</a:t>
            </a:r>
            <a:endParaRPr lang="en-US" sz="2400" dirty="0"/>
          </a:p>
          <a:p>
            <a:r>
              <a:rPr lang="en-US" sz="2400" dirty="0"/>
              <a:t>This prevents “silent acceptance”.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A5E894A-6D1F-223B-9F80-0B472F2864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9251864"/>
              </p:ext>
            </p:extLst>
          </p:nvPr>
        </p:nvGraphicFramePr>
        <p:xfrm>
          <a:off x="4078230" y="1797921"/>
          <a:ext cx="7178749" cy="297890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74851">
                  <a:extLst>
                    <a:ext uri="{9D8B030D-6E8A-4147-A177-3AD203B41FA5}">
                      <a16:colId xmlns:a16="http://schemas.microsoft.com/office/drawing/2014/main" val="2715411701"/>
                    </a:ext>
                  </a:extLst>
                </a:gridCol>
                <a:gridCol w="4603898">
                  <a:extLst>
                    <a:ext uri="{9D8B030D-6E8A-4147-A177-3AD203B41FA5}">
                      <a16:colId xmlns:a16="http://schemas.microsoft.com/office/drawing/2014/main" val="1520162894"/>
                    </a:ext>
                  </a:extLst>
                </a:gridCol>
              </a:tblGrid>
              <a:tr h="42555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</a:rPr>
                        <a:t>Role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4A9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</a:rPr>
                        <a:t>Responsibility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4A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6280846"/>
                  </a:ext>
                </a:extLst>
              </a:tr>
              <a:tr h="42555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Staff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Identify &amp; report risk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2577755"/>
                  </a:ext>
                </a:extLst>
              </a:tr>
              <a:tr h="42555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Supervisor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Control low risks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3275801"/>
                  </a:ext>
                </a:extLst>
              </a:tr>
              <a:tr h="42555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Department Head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Own department risks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7698183"/>
                  </a:ext>
                </a:extLst>
              </a:tr>
              <a:tr h="42555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QRM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Framework, guidance, challenge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6711045"/>
                  </a:ext>
                </a:extLst>
              </a:tr>
              <a:tr h="42555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Management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Approve high risk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40846"/>
                  </a:ext>
                </a:extLst>
              </a:tr>
              <a:tr h="42555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Board/EXCO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Review top risks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3398897"/>
                  </a:ext>
                </a:extLst>
              </a:tr>
            </a:tbl>
          </a:graphicData>
        </a:graphic>
      </p:graphicFrame>
      <p:pic>
        <p:nvPicPr>
          <p:cNvPr id="47" name="Picture 46">
            <a:extLst>
              <a:ext uri="{FF2B5EF4-FFF2-40B4-BE49-F238E27FC236}">
                <a16:creationId xmlns:a16="http://schemas.microsoft.com/office/drawing/2014/main" id="{68DB071D-C5D3-88F2-ADC7-65F86F27E3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16" y="1679324"/>
            <a:ext cx="3019696" cy="3388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2213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5E6110-F768-115D-D32D-14B9680E62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AC3E7A7-EACA-804F-3D91-98E0F0CBB859}"/>
              </a:ext>
            </a:extLst>
          </p:cNvPr>
          <p:cNvSpPr txBox="1"/>
          <p:nvPr/>
        </p:nvSpPr>
        <p:spPr>
          <a:xfrm>
            <a:off x="1155563" y="1696520"/>
            <a:ext cx="5576287" cy="3553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Ask: What could go wrong?</a:t>
            </a:r>
            <a:endParaRPr lang="en-US" sz="24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400" b="1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Explanation:</a:t>
            </a:r>
            <a:br>
              <a:rPr lang="en-US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“If you can imagine the failure, it is a risk.”</a:t>
            </a:r>
            <a:endParaRPr lang="en-US" sz="24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400" b="1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3 Examples:</a:t>
            </a:r>
            <a:endParaRPr lang="en-US" sz="24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Missed scan</a:t>
            </a:r>
            <a:endParaRPr lang="en-US" sz="24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Wrong address</a:t>
            </a:r>
            <a:endParaRPr lang="en-US" sz="24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Untrained staff</a:t>
            </a:r>
            <a:endParaRPr lang="en-US" sz="24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387902-7C26-3DCB-40EF-D24461FEA6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5547" y="6374776"/>
            <a:ext cx="2086757" cy="365760"/>
          </a:xfrm>
        </p:spPr>
        <p:txBody>
          <a:bodyPr/>
          <a:lstStyle/>
          <a:p>
            <a:r>
              <a:rPr lang="en-US"/>
              <a:t>22 January 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A5401A-192D-7156-84B2-0DF54455E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747" y="6375411"/>
            <a:ext cx="4114800" cy="365125"/>
          </a:xfrm>
        </p:spPr>
        <p:txBody>
          <a:bodyPr/>
          <a:lstStyle/>
          <a:p>
            <a:r>
              <a:rPr lang="en-US"/>
              <a:t>Confidential &amp; Proprietary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319FB9-A2F1-B971-B2B2-9AAC5CCE5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59638" y="6375411"/>
            <a:ext cx="2084832" cy="365125"/>
          </a:xfrm>
        </p:spPr>
        <p:txBody>
          <a:bodyPr/>
          <a:lstStyle/>
          <a:p>
            <a:fld id="{DE9D048A-8DAC-41F5-A034-CC4532C516DB}" type="slidenum">
              <a:rPr lang="en-US" smtClean="0"/>
              <a:t>11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0B5BD1-34A8-02D2-BD2F-FB7BA2717FC5}"/>
              </a:ext>
            </a:extLst>
          </p:cNvPr>
          <p:cNvSpPr txBox="1"/>
          <p:nvPr/>
        </p:nvSpPr>
        <p:spPr>
          <a:xfrm>
            <a:off x="4216016" y="283464"/>
            <a:ext cx="38122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kern="0" dirty="0">
                <a:solidFill>
                  <a:schemeClr val="bg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RISK IDENTIFICATION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366797D-CF9D-10A2-AC85-075FD64E78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466" y="1660787"/>
            <a:ext cx="4244642" cy="3836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9133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8235A1-7605-7CAB-2B74-359B80A2E6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8A8057-87DE-C193-7DB3-CA8A774DC8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22" y="6374776"/>
            <a:ext cx="2086757" cy="365760"/>
          </a:xfrm>
        </p:spPr>
        <p:txBody>
          <a:bodyPr/>
          <a:lstStyle/>
          <a:p>
            <a:r>
              <a:rPr lang="en-US"/>
              <a:t>22 January 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35EDD1-A984-CEFB-DF51-0B1AC9906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747" y="6375411"/>
            <a:ext cx="4114800" cy="365125"/>
          </a:xfrm>
        </p:spPr>
        <p:txBody>
          <a:bodyPr/>
          <a:lstStyle/>
          <a:p>
            <a:r>
              <a:rPr lang="en-US"/>
              <a:t>Confidential &amp; Proprietary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B1E7F7-E490-202E-79D1-3E458AAFB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59638" y="6375411"/>
            <a:ext cx="2084832" cy="365125"/>
          </a:xfrm>
        </p:spPr>
        <p:txBody>
          <a:bodyPr/>
          <a:lstStyle/>
          <a:p>
            <a:fld id="{DE9D048A-8DAC-41F5-A034-CC4532C516DB}" type="slidenum">
              <a:rPr lang="en-US" smtClean="0"/>
              <a:t>12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C8D007-789F-7FFE-00D0-C7B51B1987A2}"/>
              </a:ext>
            </a:extLst>
          </p:cNvPr>
          <p:cNvSpPr txBox="1"/>
          <p:nvPr/>
        </p:nvSpPr>
        <p:spPr>
          <a:xfrm>
            <a:off x="3033303" y="317849"/>
            <a:ext cx="54152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kern="0" dirty="0">
                <a:solidFill>
                  <a:schemeClr val="bg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WHERE DO RISK COME FROM?</a:t>
            </a:r>
            <a:endParaRPr lang="en-US" sz="3200" dirty="0">
              <a:solidFill>
                <a:schemeClr val="bg1"/>
              </a:solidFill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7B7D242-1AB0-49EA-5462-E2DB22F60062}"/>
              </a:ext>
            </a:extLst>
          </p:cNvPr>
          <p:cNvGrpSpPr/>
          <p:nvPr/>
        </p:nvGrpSpPr>
        <p:grpSpPr>
          <a:xfrm>
            <a:off x="1277893" y="1192729"/>
            <a:ext cx="8893721" cy="4853178"/>
            <a:chOff x="1277893" y="1192729"/>
            <a:chExt cx="8893721" cy="485317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46348D4-90F0-8C5E-4A26-7E9E4733C9FA}"/>
                </a:ext>
              </a:extLst>
            </p:cNvPr>
            <p:cNvSpPr txBox="1"/>
            <p:nvPr/>
          </p:nvSpPr>
          <p:spPr>
            <a:xfrm>
              <a:off x="1277893" y="2120460"/>
              <a:ext cx="331924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/>
              <a:r>
                <a:rPr lang="en-US" sz="2000" dirty="0"/>
                <a:t>Change </a:t>
              </a:r>
            </a:p>
            <a:p>
              <a:pPr lvl="0" algn="ctr"/>
              <a:r>
                <a:rPr lang="en-US" sz="2000" dirty="0"/>
                <a:t>(new system, vendor, process)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7AD2FB3-1917-E353-2659-3DAFD948B551}"/>
                </a:ext>
              </a:extLst>
            </p:cNvPr>
            <p:cNvGrpSpPr/>
            <p:nvPr/>
          </p:nvGrpSpPr>
          <p:grpSpPr>
            <a:xfrm>
              <a:off x="4440562" y="2023194"/>
              <a:ext cx="3396235" cy="3434579"/>
              <a:chOff x="7013638" y="1835416"/>
              <a:chExt cx="3396235" cy="3434579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AF786A4-29A5-EA9A-2301-8599AADD3AF9}"/>
                  </a:ext>
                </a:extLst>
              </p:cNvPr>
              <p:cNvSpPr/>
              <p:nvPr/>
            </p:nvSpPr>
            <p:spPr>
              <a:xfrm rot="21202364">
                <a:off x="7225557" y="2314575"/>
                <a:ext cx="1100470" cy="1100470"/>
              </a:xfrm>
              <a:prstGeom prst="rect">
                <a:avLst/>
              </a:prstGeom>
              <a:solidFill>
                <a:srgbClr val="374A9C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884F32B-DFBC-F74F-50C4-14D8EDF9F664}"/>
                  </a:ext>
                </a:extLst>
              </p:cNvPr>
              <p:cNvSpPr/>
              <p:nvPr/>
            </p:nvSpPr>
            <p:spPr>
              <a:xfrm rot="17398911">
                <a:off x="8670236" y="4163725"/>
                <a:ext cx="1100470" cy="1100470"/>
              </a:xfrm>
              <a:prstGeom prst="rect">
                <a:avLst/>
              </a:prstGeom>
              <a:solidFill>
                <a:srgbClr val="374A9C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2E5446F4-B267-32B9-8C12-2521F6D14160}"/>
                  </a:ext>
                </a:extLst>
              </p:cNvPr>
              <p:cNvSpPr/>
              <p:nvPr/>
            </p:nvSpPr>
            <p:spPr>
              <a:xfrm rot="4224889">
                <a:off x="7657468" y="4169525"/>
                <a:ext cx="1100470" cy="1100470"/>
              </a:xfrm>
              <a:prstGeom prst="rect">
                <a:avLst/>
              </a:prstGeom>
              <a:solidFill>
                <a:srgbClr val="FF671F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4D1544CE-BCDF-FDD9-F1F8-3D7A4431FA19}"/>
                  </a:ext>
                </a:extLst>
              </p:cNvPr>
              <p:cNvSpPr/>
              <p:nvPr/>
            </p:nvSpPr>
            <p:spPr>
              <a:xfrm rot="385852">
                <a:off x="9092131" y="2293271"/>
                <a:ext cx="1100470" cy="110047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0DB9FE4A-07F3-E869-FE76-10A4589BFAE1}"/>
                  </a:ext>
                </a:extLst>
              </p:cNvPr>
              <p:cNvSpPr/>
              <p:nvPr/>
            </p:nvSpPr>
            <p:spPr>
              <a:xfrm rot="1954708">
                <a:off x="7013638" y="3339708"/>
                <a:ext cx="1100470" cy="110047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01BE04C7-E2B9-63B9-B171-8FBF1FF2CCD3}"/>
                  </a:ext>
                </a:extLst>
              </p:cNvPr>
              <p:cNvSpPr/>
              <p:nvPr/>
            </p:nvSpPr>
            <p:spPr>
              <a:xfrm rot="2687721">
                <a:off x="8151518" y="1835416"/>
                <a:ext cx="1100470" cy="1100470"/>
              </a:xfrm>
              <a:prstGeom prst="rect">
                <a:avLst/>
              </a:prstGeom>
              <a:solidFill>
                <a:srgbClr val="FF671F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8B74C0FD-BD32-28E0-0FD3-3075A8D6035E}"/>
                  </a:ext>
                </a:extLst>
              </p:cNvPr>
              <p:cNvSpPr/>
              <p:nvPr/>
            </p:nvSpPr>
            <p:spPr>
              <a:xfrm rot="3461593">
                <a:off x="9309403" y="3372693"/>
                <a:ext cx="1100470" cy="1100470"/>
              </a:xfrm>
              <a:prstGeom prst="rect">
                <a:avLst/>
              </a:prstGeom>
              <a:solidFill>
                <a:srgbClr val="512373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799FBF0-F5BE-3BD8-9014-CA8922E73EA7}"/>
                </a:ext>
              </a:extLst>
            </p:cNvPr>
            <p:cNvSpPr txBox="1"/>
            <p:nvPr/>
          </p:nvSpPr>
          <p:spPr>
            <a:xfrm>
              <a:off x="4772642" y="1192729"/>
              <a:ext cx="269900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/>
              <a:r>
                <a:rPr lang="en-US" sz="2000" dirty="0"/>
                <a:t>Incidents &amp; Near Misses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24342F7-C997-DBA5-ADD2-4C2C4F65267F}"/>
                </a:ext>
              </a:extLst>
            </p:cNvPr>
            <p:cNvSpPr txBox="1"/>
            <p:nvPr/>
          </p:nvSpPr>
          <p:spPr>
            <a:xfrm>
              <a:off x="7745693" y="2338758"/>
              <a:ext cx="242592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/>
              <a:r>
                <a:rPr lang="en-US" sz="2000" dirty="0"/>
                <a:t>Customer Complaints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0EF7BDA-E615-A235-C6A6-41F076620A7D}"/>
                </a:ext>
              </a:extLst>
            </p:cNvPr>
            <p:cNvSpPr txBox="1"/>
            <p:nvPr/>
          </p:nvSpPr>
          <p:spPr>
            <a:xfrm>
              <a:off x="8045695" y="3850473"/>
              <a:ext cx="166904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/>
              <a:r>
                <a:rPr lang="en-US" sz="2000" dirty="0"/>
                <a:t>Audit Findings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EC5D051-6647-2C5D-C95F-A56765B335B8}"/>
                </a:ext>
              </a:extLst>
            </p:cNvPr>
            <p:cNvSpPr txBox="1"/>
            <p:nvPr/>
          </p:nvSpPr>
          <p:spPr>
            <a:xfrm>
              <a:off x="7034873" y="5461132"/>
              <a:ext cx="202164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/>
              <a:r>
                <a:rPr lang="en-US" sz="2000" dirty="0"/>
                <a:t>KPI &amp; </a:t>
              </a:r>
              <a:r>
                <a:rPr lang="en-US" sz="2000" dirty="0">
                  <a:solidFill>
                    <a:srgbClr val="FF0000"/>
                  </a:solidFill>
                </a:rPr>
                <a:t>*</a:t>
              </a:r>
              <a:r>
                <a:rPr lang="en-US" sz="2000" dirty="0"/>
                <a:t>KRI Trends</a:t>
              </a:r>
            </a:p>
            <a:p>
              <a:pPr lvl="0" algn="ctr"/>
              <a:r>
                <a:rPr lang="en-US" sz="1200" i="1" dirty="0">
                  <a:solidFill>
                    <a:schemeClr val="bg2">
                      <a:lumMod val="50000"/>
                    </a:schemeClr>
                  </a:solidFill>
                </a:rPr>
                <a:t>*Key Risk Indicators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50EACEC-91A7-3F92-C346-A4E8CF39A7E6}"/>
                </a:ext>
              </a:extLst>
            </p:cNvPr>
            <p:cNvSpPr txBox="1"/>
            <p:nvPr/>
          </p:nvSpPr>
          <p:spPr>
            <a:xfrm>
              <a:off x="2781016" y="5416557"/>
              <a:ext cx="238847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/>
              <a:r>
                <a:rPr lang="en-US" sz="2000" dirty="0"/>
                <a:t>Management Review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D09D79E-A048-66E6-91ED-94D3EB121639}"/>
                </a:ext>
              </a:extLst>
            </p:cNvPr>
            <p:cNvSpPr txBox="1"/>
            <p:nvPr/>
          </p:nvSpPr>
          <p:spPr>
            <a:xfrm>
              <a:off x="2112371" y="3968331"/>
              <a:ext cx="219002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/>
              <a:r>
                <a:rPr lang="en-US" sz="2000" dirty="0"/>
                <a:t>Legal &amp; Regulatory </a:t>
              </a:r>
            </a:p>
            <a:p>
              <a:pPr lvl="0" algn="ctr"/>
              <a:r>
                <a:rPr lang="en-US" sz="2000" dirty="0"/>
                <a:t>Updates</a:t>
              </a:r>
            </a:p>
          </p:txBody>
        </p:sp>
        <p:pic>
          <p:nvPicPr>
            <p:cNvPr id="26" name="Graphic 25" descr="Gavel with solid fill">
              <a:extLst>
                <a:ext uri="{FF2B5EF4-FFF2-40B4-BE49-F238E27FC236}">
                  <a16:creationId xmlns:a16="http://schemas.microsoft.com/office/drawing/2014/main" id="{50FE206D-68FB-6D11-15BD-591057ABCD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flipH="1">
              <a:off x="4563780" y="3657117"/>
              <a:ext cx="747497" cy="747497"/>
            </a:xfrm>
            <a:prstGeom prst="rect">
              <a:avLst/>
            </a:prstGeom>
          </p:spPr>
        </p:pic>
        <p:pic>
          <p:nvPicPr>
            <p:cNvPr id="28" name="Graphic 27" descr="Chat bubble with solid fill">
              <a:extLst>
                <a:ext uri="{FF2B5EF4-FFF2-40B4-BE49-F238E27FC236}">
                  <a16:creationId xmlns:a16="http://schemas.microsoft.com/office/drawing/2014/main" id="{A625F2C2-EE35-43A4-D9AF-98168BD5A9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651648" y="2652234"/>
              <a:ext cx="795653" cy="795653"/>
            </a:xfrm>
            <a:prstGeom prst="rect">
              <a:avLst/>
            </a:prstGeom>
          </p:spPr>
        </p:pic>
        <p:pic>
          <p:nvPicPr>
            <p:cNvPr id="106" name="Picture 105">
              <a:extLst>
                <a:ext uri="{FF2B5EF4-FFF2-40B4-BE49-F238E27FC236}">
                  <a16:creationId xmlns:a16="http://schemas.microsoft.com/office/drawing/2014/main" id="{9AA55FE1-6461-333E-8647-7ED2188B83D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1116" y="4528254"/>
              <a:ext cx="677258" cy="683956"/>
            </a:xfrm>
            <a:prstGeom prst="rect">
              <a:avLst/>
            </a:prstGeom>
          </p:spPr>
        </p:pic>
        <p:pic>
          <p:nvPicPr>
            <p:cNvPr id="160" name="Picture 159">
              <a:extLst>
                <a:ext uri="{FF2B5EF4-FFF2-40B4-BE49-F238E27FC236}">
                  <a16:creationId xmlns:a16="http://schemas.microsoft.com/office/drawing/2014/main" id="{4800C091-9933-1B01-3E1C-7181643A357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3001" y="2732468"/>
              <a:ext cx="644489" cy="644489"/>
            </a:xfrm>
            <a:prstGeom prst="rect">
              <a:avLst/>
            </a:prstGeom>
          </p:spPr>
        </p:pic>
        <p:pic>
          <p:nvPicPr>
            <p:cNvPr id="162" name="Picture 161">
              <a:extLst>
                <a:ext uri="{FF2B5EF4-FFF2-40B4-BE49-F238E27FC236}">
                  <a16:creationId xmlns:a16="http://schemas.microsoft.com/office/drawing/2014/main" id="{013DD320-802B-02A0-E152-8E5C5C732E9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30631" y="3769824"/>
              <a:ext cx="634068" cy="634068"/>
            </a:xfrm>
            <a:prstGeom prst="rect">
              <a:avLst/>
            </a:prstGeom>
          </p:spPr>
        </p:pic>
        <p:pic>
          <p:nvPicPr>
            <p:cNvPr id="170" name="Picture 169">
              <a:extLst>
                <a:ext uri="{FF2B5EF4-FFF2-40B4-BE49-F238E27FC236}">
                  <a16:creationId xmlns:a16="http://schemas.microsoft.com/office/drawing/2014/main" id="{85624EC0-F760-64CE-B77B-04B5DB1532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6506" y="2106793"/>
              <a:ext cx="874084" cy="874084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382EBAA8-0E5C-B919-8164-0838462481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95" r="20944"/>
            <a:stretch>
              <a:fillRect/>
            </a:stretch>
          </p:blipFill>
          <p:spPr>
            <a:xfrm>
              <a:off x="5332445" y="4644557"/>
              <a:ext cx="602530" cy="571618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9083464B-B485-8045-80C4-8738638AFCF5}"/>
                </a:ext>
              </a:extLst>
            </p:cNvPr>
            <p:cNvGrpSpPr/>
            <p:nvPr/>
          </p:nvGrpSpPr>
          <p:grpSpPr>
            <a:xfrm>
              <a:off x="5223509" y="2852809"/>
              <a:ext cx="1825965" cy="1825965"/>
              <a:chOff x="6655266" y="2832471"/>
              <a:chExt cx="1825965" cy="1825965"/>
            </a:xfrm>
          </p:grpSpPr>
          <p:sp>
            <p:nvSpPr>
              <p:cNvPr id="164" name="Star: 7 Points 163">
                <a:extLst>
                  <a:ext uri="{FF2B5EF4-FFF2-40B4-BE49-F238E27FC236}">
                    <a16:creationId xmlns:a16="http://schemas.microsoft.com/office/drawing/2014/main" id="{FC713761-90C7-3443-D8AB-1606C6D481BE}"/>
                  </a:ext>
                </a:extLst>
              </p:cNvPr>
              <p:cNvSpPr/>
              <p:nvPr/>
            </p:nvSpPr>
            <p:spPr>
              <a:xfrm>
                <a:off x="6655266" y="2832471"/>
                <a:ext cx="1825965" cy="1825965"/>
              </a:xfrm>
              <a:prstGeom prst="star7">
                <a:avLst>
                  <a:gd name="adj" fmla="val 31809"/>
                  <a:gd name="hf" fmla="val 102572"/>
                  <a:gd name="vf" fmla="val 105210"/>
                </a:avLst>
              </a:prstGeom>
              <a:solidFill>
                <a:schemeClr val="bg1"/>
              </a:solidFill>
              <a:ln w="63500" cmpd="thinThick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4DCAC307-3A8B-4AA3-026B-9001F0159052}"/>
                  </a:ext>
                </a:extLst>
              </p:cNvPr>
              <p:cNvSpPr txBox="1"/>
              <p:nvPr/>
            </p:nvSpPr>
            <p:spPr>
              <a:xfrm>
                <a:off x="7059647" y="3483843"/>
                <a:ext cx="101720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</a:rPr>
                  <a:t>RISKS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644294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AD3389-C573-192B-417C-A6D77610F7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CE7888A-88E0-F141-F461-34345A00DD54}"/>
              </a:ext>
            </a:extLst>
          </p:cNvPr>
          <p:cNvSpPr txBox="1"/>
          <p:nvPr/>
        </p:nvSpPr>
        <p:spPr>
          <a:xfrm>
            <a:off x="6960269" y="1302052"/>
            <a:ext cx="4565423" cy="44029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Risk = Likelihood × Impact</a:t>
            </a:r>
            <a:endParaRPr lang="en-US" sz="24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400" b="1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Explanation:</a:t>
            </a:r>
            <a:br>
              <a:rPr lang="en-US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“How often it happens + how bad it is.”</a:t>
            </a:r>
            <a:endParaRPr lang="en-US" sz="24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400" b="1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3 Examples:</a:t>
            </a:r>
            <a:endParaRPr lang="en-US" sz="24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Rare + small = low risk</a:t>
            </a:r>
            <a:endParaRPr lang="en-US" sz="24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Frequent + medium = medium risk</a:t>
            </a:r>
            <a:endParaRPr lang="en-US" sz="24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Frequent + severe = high risk</a:t>
            </a:r>
            <a:endParaRPr lang="en-US" sz="24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8A2150-C497-B5B5-9E36-ED8B0D7A86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5547" y="6374776"/>
            <a:ext cx="2086757" cy="365760"/>
          </a:xfrm>
        </p:spPr>
        <p:txBody>
          <a:bodyPr/>
          <a:lstStyle/>
          <a:p>
            <a:r>
              <a:rPr lang="en-US"/>
              <a:t>22 January 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E40A72-2F73-272D-BF22-FDFA501F3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747" y="6375411"/>
            <a:ext cx="4114800" cy="365125"/>
          </a:xfrm>
        </p:spPr>
        <p:txBody>
          <a:bodyPr/>
          <a:lstStyle/>
          <a:p>
            <a:r>
              <a:rPr lang="en-US"/>
              <a:t>Confidential &amp; Proprietary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B9C1E0-CC28-FF85-BDFB-B6665618D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59638" y="6375411"/>
            <a:ext cx="2084832" cy="365125"/>
          </a:xfrm>
        </p:spPr>
        <p:txBody>
          <a:bodyPr/>
          <a:lstStyle/>
          <a:p>
            <a:fld id="{DE9D048A-8DAC-41F5-A034-CC4532C516DB}" type="slidenum">
              <a:rPr lang="en-US" smtClean="0"/>
              <a:t>13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F5FB9F-12ED-ECFF-F7D9-E70D7EE12962}"/>
              </a:ext>
            </a:extLst>
          </p:cNvPr>
          <p:cNvSpPr txBox="1"/>
          <p:nvPr/>
        </p:nvSpPr>
        <p:spPr>
          <a:xfrm>
            <a:off x="4447183" y="320040"/>
            <a:ext cx="32944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kern="0" dirty="0">
                <a:solidFill>
                  <a:schemeClr val="bg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RISK ASSESSMENT</a:t>
            </a:r>
            <a:endParaRPr lang="en-US" sz="3200" kern="100" dirty="0">
              <a:solidFill>
                <a:schemeClr val="bg1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80DE86D-E25E-C8D1-A426-C8229AEE3E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970" y="1302052"/>
            <a:ext cx="5993749" cy="45401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6742255-4E11-F9B8-C561-BAE9DD59D190}"/>
              </a:ext>
            </a:extLst>
          </p:cNvPr>
          <p:cNvSpPr txBox="1"/>
          <p:nvPr/>
        </p:nvSpPr>
        <p:spPr>
          <a:xfrm>
            <a:off x="721970" y="5808736"/>
            <a:ext cx="67276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/>
              <a:t>* A separate 5X5 Risk Matrix is available for EHS and ISMS which has a different criteria.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11741046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15131A-3207-A553-FA8C-2EEE24C5A3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D844EFE-CB4E-2A95-4C88-3AD4D5DE631F}"/>
              </a:ext>
            </a:extLst>
          </p:cNvPr>
          <p:cNvSpPr txBox="1"/>
          <p:nvPr/>
        </p:nvSpPr>
        <p:spPr>
          <a:xfrm>
            <a:off x="745666" y="2140133"/>
            <a:ext cx="4464861" cy="24988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400" b="1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3 Examples:</a:t>
            </a:r>
            <a:endParaRPr lang="en-US" sz="24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Zero tolerance for safety risk</a:t>
            </a:r>
            <a:endParaRPr lang="en-US" sz="24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Low tolerance for legal risk</a:t>
            </a:r>
            <a:endParaRPr lang="en-US" sz="2400" kern="100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2400" kern="0" dirty="0">
                <a:effectLst/>
                <a:ea typeface="Times New Roman" panose="02020603050405020304" pitchFamily="18" charset="0"/>
              </a:rPr>
              <a:t>Medium tolerance for operational delay</a:t>
            </a:r>
            <a:endParaRPr lang="en-US" sz="2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75B8FA-5284-50A9-5BEA-C4B9008DC0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5547" y="6374776"/>
            <a:ext cx="2086757" cy="365760"/>
          </a:xfrm>
        </p:spPr>
        <p:txBody>
          <a:bodyPr/>
          <a:lstStyle/>
          <a:p>
            <a:r>
              <a:rPr lang="en-US"/>
              <a:t>22 January 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960C28-E8F2-22C9-A1A1-E07D3A57A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747" y="6375411"/>
            <a:ext cx="4114800" cy="365125"/>
          </a:xfrm>
        </p:spPr>
        <p:txBody>
          <a:bodyPr/>
          <a:lstStyle/>
          <a:p>
            <a:r>
              <a:rPr lang="en-US"/>
              <a:t>Confidential &amp; Proprietary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C40313-5CB3-DAF3-07C1-FE798024A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59638" y="6375411"/>
            <a:ext cx="2084832" cy="365125"/>
          </a:xfrm>
        </p:spPr>
        <p:txBody>
          <a:bodyPr/>
          <a:lstStyle/>
          <a:p>
            <a:fld id="{DE9D048A-8DAC-41F5-A034-CC4532C516DB}" type="slidenum">
              <a:rPr lang="en-US" smtClean="0"/>
              <a:t>14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2C43A7-A4DD-A782-2894-A8428F7FADFA}"/>
              </a:ext>
            </a:extLst>
          </p:cNvPr>
          <p:cNvSpPr txBox="1"/>
          <p:nvPr/>
        </p:nvSpPr>
        <p:spPr>
          <a:xfrm>
            <a:off x="3846057" y="292608"/>
            <a:ext cx="44967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kern="0" dirty="0">
                <a:solidFill>
                  <a:schemeClr val="bg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RISK APPETITE (CRITICAL)</a:t>
            </a:r>
            <a:endParaRPr lang="en-US" sz="3200" kern="100" dirty="0">
              <a:solidFill>
                <a:schemeClr val="bg1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33DC648-2452-F5DF-2B7C-1CE756E49E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345" y="2140133"/>
            <a:ext cx="5994185" cy="24988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5526F8D-7173-7E25-AFC3-2CF7FF976198}"/>
              </a:ext>
            </a:extLst>
          </p:cNvPr>
          <p:cNvSpPr txBox="1"/>
          <p:nvPr/>
        </p:nvSpPr>
        <p:spPr>
          <a:xfrm>
            <a:off x="3360549" y="1305229"/>
            <a:ext cx="5467760" cy="4921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Risk appetite = how much risk we accept.</a:t>
            </a:r>
            <a:endParaRPr lang="en-US" sz="24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634EBC-E122-3C11-628D-30C61A016F43}"/>
              </a:ext>
            </a:extLst>
          </p:cNvPr>
          <p:cNvSpPr txBox="1"/>
          <p:nvPr/>
        </p:nvSpPr>
        <p:spPr>
          <a:xfrm>
            <a:off x="3650699" y="5048440"/>
            <a:ext cx="4887460" cy="9168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400" b="1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Explanation:</a:t>
            </a:r>
            <a:br>
              <a:rPr lang="en-US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“Some risk is OK. Some is never OK.”</a:t>
            </a:r>
            <a:endParaRPr lang="en-US" sz="24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92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6F4871-0E80-7FE5-A950-81FC0D2224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3EAC159-2F10-CACE-A44D-D900C2A1E107}"/>
              </a:ext>
            </a:extLst>
          </p:cNvPr>
          <p:cNvSpPr txBox="1"/>
          <p:nvPr/>
        </p:nvSpPr>
        <p:spPr>
          <a:xfrm>
            <a:off x="5720943" y="1641866"/>
            <a:ext cx="5017942" cy="3978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Low / Moderate / High risk levels.</a:t>
            </a:r>
            <a:endParaRPr lang="en-US" sz="24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400" b="1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Explanation:</a:t>
            </a:r>
            <a:br>
              <a:rPr lang="en-US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“Higher risk = higher management involvement.”</a:t>
            </a:r>
            <a:endParaRPr lang="en-US" sz="24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400" b="1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3 Examples:</a:t>
            </a:r>
            <a:endParaRPr lang="en-US" sz="24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Low – handled by supervisor</a:t>
            </a:r>
            <a:endParaRPr lang="en-US" sz="24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Moderate – department head</a:t>
            </a:r>
            <a:endParaRPr lang="en-US" sz="2400" kern="100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2400" kern="0" dirty="0">
                <a:effectLst/>
                <a:ea typeface="Times New Roman" panose="02020603050405020304" pitchFamily="18" charset="0"/>
              </a:rPr>
              <a:t>High – executive escalation</a:t>
            </a:r>
            <a:endParaRPr lang="en-US" sz="2400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1E23B01-CB66-A42B-D52A-8F903A8ED8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5547" y="6374776"/>
            <a:ext cx="2086757" cy="365760"/>
          </a:xfrm>
        </p:spPr>
        <p:txBody>
          <a:bodyPr/>
          <a:lstStyle/>
          <a:p>
            <a:r>
              <a:rPr lang="en-US"/>
              <a:t>22 January 2026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808F4B5-744F-8B6C-FF5D-9A7D911EE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747" y="6375411"/>
            <a:ext cx="4114800" cy="365125"/>
          </a:xfrm>
        </p:spPr>
        <p:txBody>
          <a:bodyPr/>
          <a:lstStyle/>
          <a:p>
            <a:r>
              <a:rPr lang="en-US"/>
              <a:t>Confidential &amp; Proprietary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0268A5C-0AD3-B0FC-DBFD-00C394AE0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59638" y="6375411"/>
            <a:ext cx="2084832" cy="365125"/>
          </a:xfrm>
        </p:spPr>
        <p:txBody>
          <a:bodyPr/>
          <a:lstStyle/>
          <a:p>
            <a:fld id="{DE9D048A-8DAC-41F5-A034-CC4532C516DB}" type="slidenum">
              <a:rPr lang="en-US" smtClean="0"/>
              <a:t>15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63A98C-D54C-3991-D9F7-FAAFF38747F2}"/>
              </a:ext>
            </a:extLst>
          </p:cNvPr>
          <p:cNvSpPr txBox="1"/>
          <p:nvPr/>
        </p:nvSpPr>
        <p:spPr>
          <a:xfrm>
            <a:off x="3954726" y="301752"/>
            <a:ext cx="43348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kern="0" dirty="0">
                <a:solidFill>
                  <a:schemeClr val="bg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RISK TOLERANCE LEVELS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0FF7C3F-74CF-5F2D-A55A-0C014B5611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09" b="5867"/>
          <a:stretch>
            <a:fillRect/>
          </a:stretch>
        </p:blipFill>
        <p:spPr>
          <a:xfrm>
            <a:off x="1288542" y="1503758"/>
            <a:ext cx="4114800" cy="4330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0680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E04050-59F1-7ECC-2162-E460693F15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700C0B1-643D-BC6F-2925-1652ADF348A7}"/>
              </a:ext>
            </a:extLst>
          </p:cNvPr>
          <p:cNvSpPr txBox="1"/>
          <p:nvPr/>
        </p:nvSpPr>
        <p:spPr>
          <a:xfrm>
            <a:off x="1296179" y="1704650"/>
            <a:ext cx="2621301" cy="4921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How we treat risks.</a:t>
            </a:r>
            <a:endParaRPr lang="en-US" sz="24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4FEBD1-57E8-AFFB-E634-A99CC46A42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5547" y="6374776"/>
            <a:ext cx="2086757" cy="365760"/>
          </a:xfrm>
        </p:spPr>
        <p:txBody>
          <a:bodyPr/>
          <a:lstStyle/>
          <a:p>
            <a:r>
              <a:rPr lang="en-US"/>
              <a:t>22 January 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AD02CE-C931-93FE-F08A-18F21CB31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747" y="6375411"/>
            <a:ext cx="4114800" cy="365125"/>
          </a:xfrm>
        </p:spPr>
        <p:txBody>
          <a:bodyPr/>
          <a:lstStyle/>
          <a:p>
            <a:r>
              <a:rPr lang="en-US"/>
              <a:t>Confidential &amp; Proprietary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15A13-9B89-3D2C-44FA-A8B2D0175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59638" y="6375411"/>
            <a:ext cx="2084832" cy="365125"/>
          </a:xfrm>
        </p:spPr>
        <p:txBody>
          <a:bodyPr/>
          <a:lstStyle/>
          <a:p>
            <a:fld id="{DE9D048A-8DAC-41F5-A034-CC4532C516DB}" type="slidenum">
              <a:rPr lang="en-US" smtClean="0"/>
              <a:t>16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A891E9-3A32-A31E-F650-E3C4CC8516C6}"/>
              </a:ext>
            </a:extLst>
          </p:cNvPr>
          <p:cNvSpPr txBox="1"/>
          <p:nvPr/>
        </p:nvSpPr>
        <p:spPr>
          <a:xfrm>
            <a:off x="4681688" y="292608"/>
            <a:ext cx="28809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kern="0" dirty="0">
                <a:solidFill>
                  <a:schemeClr val="bg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RISK CONTROLS</a:t>
            </a:r>
            <a:endParaRPr lang="en-US" sz="3200" kern="100" dirty="0">
              <a:solidFill>
                <a:schemeClr val="bg1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B3D930-9078-3610-B010-534235ED75B3}"/>
              </a:ext>
            </a:extLst>
          </p:cNvPr>
          <p:cNvSpPr txBox="1"/>
          <p:nvPr/>
        </p:nvSpPr>
        <p:spPr>
          <a:xfrm>
            <a:off x="1299517" y="4540408"/>
            <a:ext cx="5101801" cy="9168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400" b="1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Explanation:</a:t>
            </a:r>
            <a:br>
              <a:rPr lang="en-US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“We don’t ignore risk — we control it.”</a:t>
            </a:r>
            <a:endParaRPr lang="en-US" sz="24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EE2C68-107A-2679-6CF5-D787A8CAAA33}"/>
              </a:ext>
            </a:extLst>
          </p:cNvPr>
          <p:cNvSpPr txBox="1"/>
          <p:nvPr/>
        </p:nvSpPr>
        <p:spPr>
          <a:xfrm>
            <a:off x="1298127" y="2385579"/>
            <a:ext cx="3285835" cy="18689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400" b="1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3 Examples:</a:t>
            </a:r>
            <a:endParaRPr lang="en-US" sz="24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buFont typeface="+mj-lt"/>
              <a:buAutoNum type="arabicPeriod"/>
              <a:tabLst>
                <a:tab pos="457200" algn="l"/>
              </a:tabLst>
            </a:pPr>
            <a:r>
              <a:rPr lang="en-US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Training staff</a:t>
            </a:r>
            <a:endParaRPr lang="en-US" sz="24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buFont typeface="+mj-lt"/>
              <a:buAutoNum type="arabicPeriod"/>
              <a:tabLst>
                <a:tab pos="457200" algn="l"/>
              </a:tabLst>
            </a:pPr>
            <a:r>
              <a:rPr lang="en-US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SOPs and checklists</a:t>
            </a:r>
            <a:endParaRPr lang="en-US" sz="2400" kern="100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buFont typeface="+mj-lt"/>
              <a:buAutoNum type="arabicPeriod"/>
              <a:tabLst>
                <a:tab pos="457200" algn="l"/>
              </a:tabLst>
            </a:pPr>
            <a:r>
              <a:rPr lang="en-US" sz="2400" kern="0" dirty="0">
                <a:effectLst/>
                <a:ea typeface="Times New Roman" panose="02020603050405020304" pitchFamily="18" charset="0"/>
              </a:rPr>
              <a:t>Insurance coverage</a:t>
            </a:r>
            <a:endParaRPr lang="en-US" sz="2400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664FDD1-C633-FD22-2923-5845827980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477" y="1475830"/>
            <a:ext cx="3991126" cy="3981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2287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5C129E-6F03-26A6-80AD-02DB377C2C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DBB6-7671-7A6E-5886-8CA0352E49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5547" y="6374776"/>
            <a:ext cx="2086757" cy="365760"/>
          </a:xfrm>
        </p:spPr>
        <p:txBody>
          <a:bodyPr/>
          <a:lstStyle/>
          <a:p>
            <a:r>
              <a:rPr lang="en-US"/>
              <a:t>22 January 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4F861A-E3E3-451C-0B34-4544837D8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747" y="6375411"/>
            <a:ext cx="4114800" cy="365125"/>
          </a:xfrm>
        </p:spPr>
        <p:txBody>
          <a:bodyPr/>
          <a:lstStyle/>
          <a:p>
            <a:r>
              <a:rPr lang="en-US"/>
              <a:t>Confidential &amp; Proprietary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30BB07-D1C0-5AF6-D8EC-A48A83043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59638" y="6375411"/>
            <a:ext cx="2084832" cy="365125"/>
          </a:xfrm>
        </p:spPr>
        <p:txBody>
          <a:bodyPr/>
          <a:lstStyle/>
          <a:p>
            <a:fld id="{DE9D048A-8DAC-41F5-A034-CC4532C516DB}" type="slidenum">
              <a:rPr lang="en-US" smtClean="0"/>
              <a:t>17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F0F9C0-CCC9-5422-3ED9-8A14B3248888}"/>
              </a:ext>
            </a:extLst>
          </p:cNvPr>
          <p:cNvSpPr txBox="1"/>
          <p:nvPr/>
        </p:nvSpPr>
        <p:spPr>
          <a:xfrm>
            <a:off x="4062932" y="292608"/>
            <a:ext cx="41184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kern="0" dirty="0">
                <a:solidFill>
                  <a:schemeClr val="bg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4 WAYS TO TREAT RISK</a:t>
            </a:r>
            <a:endParaRPr lang="en-US" sz="3200" kern="100" dirty="0">
              <a:solidFill>
                <a:schemeClr val="bg1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8" name="Table 37">
            <a:extLst>
              <a:ext uri="{FF2B5EF4-FFF2-40B4-BE49-F238E27FC236}">
                <a16:creationId xmlns:a16="http://schemas.microsoft.com/office/drawing/2014/main" id="{1844A3F6-C16C-80E2-F408-0DA4A6E78A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3111685"/>
              </p:ext>
            </p:extLst>
          </p:nvPr>
        </p:nvGraphicFramePr>
        <p:xfrm>
          <a:off x="1387566" y="4140095"/>
          <a:ext cx="6421430" cy="181816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99602">
                  <a:extLst>
                    <a:ext uri="{9D8B030D-6E8A-4147-A177-3AD203B41FA5}">
                      <a16:colId xmlns:a16="http://schemas.microsoft.com/office/drawing/2014/main" val="3601582285"/>
                    </a:ext>
                  </a:extLst>
                </a:gridCol>
                <a:gridCol w="2541182">
                  <a:extLst>
                    <a:ext uri="{9D8B030D-6E8A-4147-A177-3AD203B41FA5}">
                      <a16:colId xmlns:a16="http://schemas.microsoft.com/office/drawing/2014/main" val="1140248341"/>
                    </a:ext>
                  </a:extLst>
                </a:gridCol>
                <a:gridCol w="2580646">
                  <a:extLst>
                    <a:ext uri="{9D8B030D-6E8A-4147-A177-3AD203B41FA5}">
                      <a16:colId xmlns:a16="http://schemas.microsoft.com/office/drawing/2014/main" val="150095243"/>
                    </a:ext>
                  </a:extLst>
                </a:gridCol>
              </a:tblGrid>
              <a:tr h="3345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</a:rPr>
                        <a:t>Method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4A9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dirty="0">
                          <a:effectLst/>
                        </a:rPr>
                        <a:t>Simple Meaning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4A9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dirty="0">
                          <a:effectLst/>
                        </a:rPr>
                        <a:t>Example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4A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6733436"/>
                  </a:ext>
                </a:extLst>
              </a:tr>
              <a:tr h="37090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 Avoid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dirty="0">
                          <a:effectLst/>
                        </a:rPr>
                        <a:t> Stop doing it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dirty="0">
                          <a:effectLst/>
                        </a:rPr>
                        <a:t> Ban unsafe shortcut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4976524"/>
                  </a:ext>
                </a:extLst>
              </a:tr>
              <a:tr h="37090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 Reduce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dirty="0">
                          <a:effectLst/>
                        </a:rPr>
                        <a:t> Add control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dirty="0">
                          <a:effectLst/>
                        </a:rPr>
                        <a:t> Training, SOP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4809247"/>
                  </a:ext>
                </a:extLst>
              </a:tr>
              <a:tr h="37090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 Transfer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dirty="0">
                          <a:effectLst/>
                        </a:rPr>
                        <a:t> Move financial impact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dirty="0">
                          <a:effectLst/>
                        </a:rPr>
                        <a:t> Insurance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4597023"/>
                  </a:ext>
                </a:extLst>
              </a:tr>
              <a:tr h="37090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 Accept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dirty="0">
                          <a:effectLst/>
                        </a:rPr>
                        <a:t> Keep it with approval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dirty="0">
                          <a:effectLst/>
                        </a:rPr>
                        <a:t> Low-value delay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3584200"/>
                  </a:ext>
                </a:extLst>
              </a:tr>
            </a:tbl>
          </a:graphicData>
        </a:graphic>
      </p:graphicFrame>
      <p:sp>
        <p:nvSpPr>
          <p:cNvPr id="39" name="TextBox 38">
            <a:extLst>
              <a:ext uri="{FF2B5EF4-FFF2-40B4-BE49-F238E27FC236}">
                <a16:creationId xmlns:a16="http://schemas.microsoft.com/office/drawing/2014/main" id="{8D02915C-ECD3-22EC-17EA-B8DCE88964A2}"/>
              </a:ext>
            </a:extLst>
          </p:cNvPr>
          <p:cNvSpPr txBox="1"/>
          <p:nvPr/>
        </p:nvSpPr>
        <p:spPr>
          <a:xfrm>
            <a:off x="8124860" y="2563542"/>
            <a:ext cx="291220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Rule:</a:t>
            </a:r>
            <a:endParaRPr lang="en-US" sz="2400" dirty="0"/>
          </a:p>
          <a:p>
            <a:r>
              <a:rPr lang="en-US" sz="2400" dirty="0"/>
              <a:t>Any “Accept” decision for medium/high risk must be approved by management.</a:t>
            </a:r>
          </a:p>
        </p:txBody>
      </p: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8FEA5128-9CD0-D86D-20FA-D31F48E47898}"/>
              </a:ext>
            </a:extLst>
          </p:cNvPr>
          <p:cNvGrpSpPr/>
          <p:nvPr/>
        </p:nvGrpSpPr>
        <p:grpSpPr>
          <a:xfrm>
            <a:off x="1906515" y="1368400"/>
            <a:ext cx="5383532" cy="1872033"/>
            <a:chOff x="6134821" y="2689745"/>
            <a:chExt cx="5383532" cy="1872033"/>
          </a:xfrm>
        </p:grpSpPr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EFBE0EE0-6680-4374-F0C0-A5E27F621558}"/>
                </a:ext>
              </a:extLst>
            </p:cNvPr>
            <p:cNvGrpSpPr/>
            <p:nvPr/>
          </p:nvGrpSpPr>
          <p:grpSpPr>
            <a:xfrm>
              <a:off x="6134821" y="2689746"/>
              <a:ext cx="5383532" cy="1872032"/>
              <a:chOff x="988441" y="2359067"/>
              <a:chExt cx="5383532" cy="1872032"/>
            </a:xfrm>
          </p:grpSpPr>
          <p:grpSp>
            <p:nvGrpSpPr>
              <p:cNvPr id="128" name="Group 127">
                <a:extLst>
                  <a:ext uri="{FF2B5EF4-FFF2-40B4-BE49-F238E27FC236}">
                    <a16:creationId xmlns:a16="http://schemas.microsoft.com/office/drawing/2014/main" id="{28AAB911-D38C-EDBC-B514-B4D795BAA4A3}"/>
                  </a:ext>
                </a:extLst>
              </p:cNvPr>
              <p:cNvGrpSpPr/>
              <p:nvPr/>
            </p:nvGrpSpPr>
            <p:grpSpPr>
              <a:xfrm>
                <a:off x="988441" y="2601308"/>
                <a:ext cx="1055217" cy="1629791"/>
                <a:chOff x="929879" y="3314808"/>
                <a:chExt cx="1055217" cy="1629791"/>
              </a:xfrm>
            </p:grpSpPr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81B41341-CD9C-E484-882F-844FD2C21C9A}"/>
                    </a:ext>
                  </a:extLst>
                </p:cNvPr>
                <p:cNvSpPr/>
                <p:nvPr/>
              </p:nvSpPr>
              <p:spPr>
                <a:xfrm>
                  <a:off x="1017681" y="3314808"/>
                  <a:ext cx="914400" cy="914400"/>
                </a:xfrm>
                <a:prstGeom prst="ellipse">
                  <a:avLst/>
                </a:prstGeom>
                <a:solidFill>
                  <a:srgbClr val="374A9C"/>
                </a:solidFill>
                <a:ln>
                  <a:solidFill>
                    <a:srgbClr val="374A9C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6" name="Group 15">
                  <a:extLst>
                    <a:ext uri="{FF2B5EF4-FFF2-40B4-BE49-F238E27FC236}">
                      <a16:creationId xmlns:a16="http://schemas.microsoft.com/office/drawing/2014/main" id="{3C6A1B81-7170-4E7C-4E76-D0A712D0D7DD}"/>
                    </a:ext>
                  </a:extLst>
                </p:cNvPr>
                <p:cNvGrpSpPr/>
                <p:nvPr/>
              </p:nvGrpSpPr>
              <p:grpSpPr>
                <a:xfrm>
                  <a:off x="1131062" y="3428189"/>
                  <a:ext cx="687639" cy="687639"/>
                  <a:chOff x="1631285" y="1724311"/>
                  <a:chExt cx="687639" cy="687639"/>
                </a:xfrm>
              </p:grpSpPr>
              <p:sp>
                <p:nvSpPr>
                  <p:cNvPr id="10" name="Oval 9">
                    <a:extLst>
                      <a:ext uri="{FF2B5EF4-FFF2-40B4-BE49-F238E27FC236}">
                        <a16:creationId xmlns:a16="http://schemas.microsoft.com/office/drawing/2014/main" id="{8564B0FD-48A2-0DBE-974B-87E55E60A0A4}"/>
                      </a:ext>
                    </a:extLst>
                  </p:cNvPr>
                  <p:cNvSpPr/>
                  <p:nvPr/>
                </p:nvSpPr>
                <p:spPr>
                  <a:xfrm>
                    <a:off x="1631285" y="1724311"/>
                    <a:ext cx="687639" cy="687639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4BCC2038-6D1F-A1BF-BBC3-F58E67B23E8C}"/>
                      </a:ext>
                    </a:extLst>
                  </p:cNvPr>
                  <p:cNvSpPr txBox="1"/>
                  <p:nvPr/>
                </p:nvSpPr>
                <p:spPr>
                  <a:xfrm>
                    <a:off x="1669572" y="1883464"/>
                    <a:ext cx="611065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b="1" dirty="0">
                        <a:solidFill>
                          <a:srgbClr val="374A9C"/>
                        </a:solidFill>
                      </a:rPr>
                      <a:t>RISK</a:t>
                    </a:r>
                  </a:p>
                </p:txBody>
              </p:sp>
            </p:grpSp>
            <p:grpSp>
              <p:nvGrpSpPr>
                <p:cNvPr id="75" name="Group 74">
                  <a:extLst>
                    <a:ext uri="{FF2B5EF4-FFF2-40B4-BE49-F238E27FC236}">
                      <a16:creationId xmlns:a16="http://schemas.microsoft.com/office/drawing/2014/main" id="{06C9AF1C-C7A1-89D0-71A7-4783BE669A73}"/>
                    </a:ext>
                  </a:extLst>
                </p:cNvPr>
                <p:cNvGrpSpPr/>
                <p:nvPr/>
              </p:nvGrpSpPr>
              <p:grpSpPr>
                <a:xfrm>
                  <a:off x="929879" y="4656490"/>
                  <a:ext cx="1055217" cy="288109"/>
                  <a:chOff x="929879" y="4656490"/>
                  <a:chExt cx="1055217" cy="288109"/>
                </a:xfrm>
              </p:grpSpPr>
              <p:sp>
                <p:nvSpPr>
                  <p:cNvPr id="30" name="Rectangle 29">
                    <a:extLst>
                      <a:ext uri="{FF2B5EF4-FFF2-40B4-BE49-F238E27FC236}">
                        <a16:creationId xmlns:a16="http://schemas.microsoft.com/office/drawing/2014/main" id="{DCE27510-59E9-137E-5AA7-99C803D7B731}"/>
                      </a:ext>
                    </a:extLst>
                  </p:cNvPr>
                  <p:cNvSpPr/>
                  <p:nvPr/>
                </p:nvSpPr>
                <p:spPr>
                  <a:xfrm>
                    <a:off x="929879" y="4656490"/>
                    <a:ext cx="1055217" cy="288109"/>
                  </a:xfrm>
                  <a:prstGeom prst="rect">
                    <a:avLst/>
                  </a:prstGeom>
                  <a:solidFill>
                    <a:srgbClr val="374A9C"/>
                  </a:solidFill>
                  <a:ln>
                    <a:solidFill>
                      <a:srgbClr val="374A9C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" name="TextBox 33">
                    <a:extLst>
                      <a:ext uri="{FF2B5EF4-FFF2-40B4-BE49-F238E27FC236}">
                        <a16:creationId xmlns:a16="http://schemas.microsoft.com/office/drawing/2014/main" id="{3A791EA7-EEBC-6088-363D-73D4412CCA2C}"/>
                      </a:ext>
                    </a:extLst>
                  </p:cNvPr>
                  <p:cNvSpPr txBox="1"/>
                  <p:nvPr/>
                </p:nvSpPr>
                <p:spPr>
                  <a:xfrm>
                    <a:off x="1121017" y="4662045"/>
                    <a:ext cx="672941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1200" b="1" dirty="0">
                        <a:solidFill>
                          <a:schemeClr val="bg1"/>
                        </a:solidFill>
                      </a:rPr>
                      <a:t>ACCEPT</a:t>
                    </a:r>
                  </a:p>
                </p:txBody>
              </p:sp>
            </p:grpSp>
            <p:cxnSp>
              <p:nvCxnSpPr>
                <p:cNvPr id="47" name="Straight Arrow Connector 46">
                  <a:extLst>
                    <a:ext uri="{FF2B5EF4-FFF2-40B4-BE49-F238E27FC236}">
                      <a16:creationId xmlns:a16="http://schemas.microsoft.com/office/drawing/2014/main" id="{D2AFF675-BFA8-CFBC-C99E-841FF6CC122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465256" y="3949750"/>
                  <a:ext cx="10511" cy="694994"/>
                </a:xfrm>
                <a:prstGeom prst="straightConnector1">
                  <a:avLst/>
                </a:prstGeom>
                <a:ln w="38100">
                  <a:solidFill>
                    <a:schemeClr val="bg2">
                      <a:lumMod val="2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59" name="Picture 58">
                  <a:extLst>
                    <a:ext uri="{FF2B5EF4-FFF2-40B4-BE49-F238E27FC236}">
                      <a16:creationId xmlns:a16="http://schemas.microsoft.com/office/drawing/2014/main" id="{E05FC6A4-3B84-EEF2-AC40-E5A0A385582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14963" y="4367846"/>
                  <a:ext cx="700982" cy="286488"/>
                </a:xfrm>
                <a:prstGeom prst="rect">
                  <a:avLst/>
                </a:prstGeom>
              </p:spPr>
            </p:pic>
          </p:grpSp>
          <p:grpSp>
            <p:nvGrpSpPr>
              <p:cNvPr id="130" name="Group 129">
                <a:extLst>
                  <a:ext uri="{FF2B5EF4-FFF2-40B4-BE49-F238E27FC236}">
                    <a16:creationId xmlns:a16="http://schemas.microsoft.com/office/drawing/2014/main" id="{4E76BF3C-4988-9725-70F8-0278FCBE97BD}"/>
                  </a:ext>
                </a:extLst>
              </p:cNvPr>
              <p:cNvGrpSpPr/>
              <p:nvPr/>
            </p:nvGrpSpPr>
            <p:grpSpPr>
              <a:xfrm>
                <a:off x="3659722" y="2359067"/>
                <a:ext cx="1393373" cy="1872032"/>
                <a:chOff x="3658171" y="3072567"/>
                <a:chExt cx="1393373" cy="1872032"/>
              </a:xfrm>
            </p:grpSpPr>
            <p:grpSp>
              <p:nvGrpSpPr>
                <p:cNvPr id="73" name="Group 72">
                  <a:extLst>
                    <a:ext uri="{FF2B5EF4-FFF2-40B4-BE49-F238E27FC236}">
                      <a16:creationId xmlns:a16="http://schemas.microsoft.com/office/drawing/2014/main" id="{CF0842D5-F264-4C29-998C-A160195417B6}"/>
                    </a:ext>
                  </a:extLst>
                </p:cNvPr>
                <p:cNvGrpSpPr/>
                <p:nvPr/>
              </p:nvGrpSpPr>
              <p:grpSpPr>
                <a:xfrm>
                  <a:off x="3826893" y="4656490"/>
                  <a:ext cx="1055217" cy="288109"/>
                  <a:chOff x="3826893" y="4656490"/>
                  <a:chExt cx="1055217" cy="288109"/>
                </a:xfrm>
              </p:grpSpPr>
              <p:sp>
                <p:nvSpPr>
                  <p:cNvPr id="32" name="Rectangle 31">
                    <a:extLst>
                      <a:ext uri="{FF2B5EF4-FFF2-40B4-BE49-F238E27FC236}">
                        <a16:creationId xmlns:a16="http://schemas.microsoft.com/office/drawing/2014/main" id="{98B3C169-2D8B-0518-8FC6-046799D902B3}"/>
                      </a:ext>
                    </a:extLst>
                  </p:cNvPr>
                  <p:cNvSpPr/>
                  <p:nvPr/>
                </p:nvSpPr>
                <p:spPr>
                  <a:xfrm>
                    <a:off x="3826893" y="4656490"/>
                    <a:ext cx="1055217" cy="288109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6" name="TextBox 35">
                    <a:extLst>
                      <a:ext uri="{FF2B5EF4-FFF2-40B4-BE49-F238E27FC236}">
                        <a16:creationId xmlns:a16="http://schemas.microsoft.com/office/drawing/2014/main" id="{9A54F0E9-7A51-9F9F-C5BE-C9FF578893FF}"/>
                      </a:ext>
                    </a:extLst>
                  </p:cNvPr>
                  <p:cNvSpPr txBox="1"/>
                  <p:nvPr/>
                </p:nvSpPr>
                <p:spPr>
                  <a:xfrm>
                    <a:off x="4003283" y="4662045"/>
                    <a:ext cx="702436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1200" b="1" dirty="0">
                        <a:solidFill>
                          <a:schemeClr val="bg1"/>
                        </a:solidFill>
                      </a:rPr>
                      <a:t>REDUCE</a:t>
                    </a:r>
                  </a:p>
                </p:txBody>
              </p:sp>
            </p:grpSp>
            <p:pic>
              <p:nvPicPr>
                <p:cNvPr id="66" name="Picture 65">
                  <a:extLst>
                    <a:ext uri="{FF2B5EF4-FFF2-40B4-BE49-F238E27FC236}">
                      <a16:creationId xmlns:a16="http://schemas.microsoft.com/office/drawing/2014/main" id="{F1B33DBD-DD56-BF2F-CF26-FC21A0ED952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014927" y="4367846"/>
                  <a:ext cx="700982" cy="286488"/>
                </a:xfrm>
                <a:prstGeom prst="rect">
                  <a:avLst/>
                </a:prstGeom>
              </p:spPr>
            </p:pic>
            <p:grpSp>
              <p:nvGrpSpPr>
                <p:cNvPr id="28" name="Group 27">
                  <a:extLst>
                    <a:ext uri="{FF2B5EF4-FFF2-40B4-BE49-F238E27FC236}">
                      <a16:creationId xmlns:a16="http://schemas.microsoft.com/office/drawing/2014/main" id="{D272FE4D-2286-4DD2-CA4C-F39806C61753}"/>
                    </a:ext>
                  </a:extLst>
                </p:cNvPr>
                <p:cNvGrpSpPr/>
                <p:nvPr/>
              </p:nvGrpSpPr>
              <p:grpSpPr>
                <a:xfrm>
                  <a:off x="3897132" y="3314808"/>
                  <a:ext cx="914400" cy="914400"/>
                  <a:chOff x="5449961" y="1735261"/>
                  <a:chExt cx="914400" cy="914400"/>
                </a:xfrm>
              </p:grpSpPr>
              <p:sp>
                <p:nvSpPr>
                  <p:cNvPr id="13" name="Oval 12">
                    <a:extLst>
                      <a:ext uri="{FF2B5EF4-FFF2-40B4-BE49-F238E27FC236}">
                        <a16:creationId xmlns:a16="http://schemas.microsoft.com/office/drawing/2014/main" id="{8F37AA8E-D2B9-5D64-7D9F-83EA0DD3A90F}"/>
                      </a:ext>
                    </a:extLst>
                  </p:cNvPr>
                  <p:cNvSpPr/>
                  <p:nvPr/>
                </p:nvSpPr>
                <p:spPr>
                  <a:xfrm>
                    <a:off x="5449961" y="1735261"/>
                    <a:ext cx="914400" cy="914400"/>
                  </a:xfrm>
                  <a:prstGeom prst="ellipse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grpSp>
                <p:nvGrpSpPr>
                  <p:cNvPr id="20" name="Group 19">
                    <a:extLst>
                      <a:ext uri="{FF2B5EF4-FFF2-40B4-BE49-F238E27FC236}">
                        <a16:creationId xmlns:a16="http://schemas.microsoft.com/office/drawing/2014/main" id="{167B5659-EE8F-4AA0-881A-AFBEB38CB9B9}"/>
                      </a:ext>
                    </a:extLst>
                  </p:cNvPr>
                  <p:cNvGrpSpPr/>
                  <p:nvPr/>
                </p:nvGrpSpPr>
                <p:grpSpPr>
                  <a:xfrm>
                    <a:off x="5563342" y="1848642"/>
                    <a:ext cx="687639" cy="687639"/>
                    <a:chOff x="1631285" y="1724311"/>
                    <a:chExt cx="687639" cy="687639"/>
                  </a:xfrm>
                </p:grpSpPr>
                <p:sp>
                  <p:nvSpPr>
                    <p:cNvPr id="21" name="Oval 20">
                      <a:extLst>
                        <a:ext uri="{FF2B5EF4-FFF2-40B4-BE49-F238E27FC236}">
                          <a16:creationId xmlns:a16="http://schemas.microsoft.com/office/drawing/2014/main" id="{8EA903B8-14E3-FA60-2536-04A2F550E9B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31285" y="1724311"/>
                      <a:ext cx="687639" cy="687639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2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2" name="TextBox 21">
                      <a:extLst>
                        <a:ext uri="{FF2B5EF4-FFF2-40B4-BE49-F238E27FC236}">
                          <a16:creationId xmlns:a16="http://schemas.microsoft.com/office/drawing/2014/main" id="{1D9B2B6B-E7CF-8C78-47E0-34BA879D57B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669572" y="1883464"/>
                      <a:ext cx="611065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RISK</a:t>
                      </a:r>
                    </a:p>
                  </p:txBody>
                </p:sp>
              </p:grpSp>
            </p:grpSp>
            <p:sp>
              <p:nvSpPr>
                <p:cNvPr id="71" name="Oval 70">
                  <a:extLst>
                    <a:ext uri="{FF2B5EF4-FFF2-40B4-BE49-F238E27FC236}">
                      <a16:creationId xmlns:a16="http://schemas.microsoft.com/office/drawing/2014/main" id="{978A9FA3-0E37-D38F-E189-91C252B51B6D}"/>
                    </a:ext>
                  </a:extLst>
                </p:cNvPr>
                <p:cNvSpPr/>
                <p:nvPr/>
              </p:nvSpPr>
              <p:spPr>
                <a:xfrm>
                  <a:off x="3838520" y="3265622"/>
                  <a:ext cx="1031625" cy="1031625"/>
                </a:xfrm>
                <a:prstGeom prst="ellipse">
                  <a:avLst/>
                </a:prstGeom>
                <a:noFill/>
                <a:ln w="38100">
                  <a:solidFill>
                    <a:schemeClr val="bg2">
                      <a:lumMod val="25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51" name="Straight Arrow Connector 50">
                  <a:extLst>
                    <a:ext uri="{FF2B5EF4-FFF2-40B4-BE49-F238E27FC236}">
                      <a16:creationId xmlns:a16="http://schemas.microsoft.com/office/drawing/2014/main" id="{0216BF22-DBA9-EC76-4BC6-750BBAF3F4E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340828" y="4139517"/>
                  <a:ext cx="0" cy="355622"/>
                </a:xfrm>
                <a:prstGeom prst="straightConnector1">
                  <a:avLst/>
                </a:prstGeom>
                <a:ln w="571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Arrow Connector 79">
                  <a:extLst>
                    <a:ext uri="{FF2B5EF4-FFF2-40B4-BE49-F238E27FC236}">
                      <a16:creationId xmlns:a16="http://schemas.microsoft.com/office/drawing/2014/main" id="{A0933F26-142D-BA63-E7B2-7C2BF81C8FB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344453" y="3072567"/>
                  <a:ext cx="0" cy="355622"/>
                </a:xfrm>
                <a:prstGeom prst="straightConnector1">
                  <a:avLst/>
                </a:prstGeom>
                <a:ln w="571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Arrow Connector 80">
                  <a:extLst>
                    <a:ext uri="{FF2B5EF4-FFF2-40B4-BE49-F238E27FC236}">
                      <a16:creationId xmlns:a16="http://schemas.microsoft.com/office/drawing/2014/main" id="{3B9DFE07-1B84-ABF3-928C-83C6AF583AD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V="1">
                  <a:off x="3835982" y="3618051"/>
                  <a:ext cx="0" cy="355622"/>
                </a:xfrm>
                <a:prstGeom prst="straightConnector1">
                  <a:avLst/>
                </a:prstGeom>
                <a:ln w="571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Arrow Connector 81">
                  <a:extLst>
                    <a:ext uri="{FF2B5EF4-FFF2-40B4-BE49-F238E27FC236}">
                      <a16:creationId xmlns:a16="http://schemas.microsoft.com/office/drawing/2014/main" id="{B8F23F52-198E-6E4D-7252-9FBF27C1FA2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873733" y="3614133"/>
                  <a:ext cx="0" cy="355622"/>
                </a:xfrm>
                <a:prstGeom prst="straightConnector1">
                  <a:avLst/>
                </a:prstGeom>
                <a:ln w="571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" name="Group 128">
                <a:extLst>
                  <a:ext uri="{FF2B5EF4-FFF2-40B4-BE49-F238E27FC236}">
                    <a16:creationId xmlns:a16="http://schemas.microsoft.com/office/drawing/2014/main" id="{25CA0907-2E9E-CA16-B74F-B7ADC9E7F6FE}"/>
                  </a:ext>
                </a:extLst>
              </p:cNvPr>
              <p:cNvGrpSpPr/>
              <p:nvPr/>
            </p:nvGrpSpPr>
            <p:grpSpPr>
              <a:xfrm>
                <a:off x="2436948" y="2601308"/>
                <a:ext cx="1055217" cy="1629791"/>
                <a:chOff x="2378386" y="3314808"/>
                <a:chExt cx="1055217" cy="1629791"/>
              </a:xfrm>
            </p:grpSpPr>
            <p:grpSp>
              <p:nvGrpSpPr>
                <p:cNvPr id="27" name="Group 26">
                  <a:extLst>
                    <a:ext uri="{FF2B5EF4-FFF2-40B4-BE49-F238E27FC236}">
                      <a16:creationId xmlns:a16="http://schemas.microsoft.com/office/drawing/2014/main" id="{99E3988E-D156-FB4B-04D4-5DEA18FADCCD}"/>
                    </a:ext>
                  </a:extLst>
                </p:cNvPr>
                <p:cNvGrpSpPr/>
                <p:nvPr/>
              </p:nvGrpSpPr>
              <p:grpSpPr>
                <a:xfrm>
                  <a:off x="2449380" y="3314808"/>
                  <a:ext cx="914400" cy="914400"/>
                  <a:chOff x="4045620" y="1696265"/>
                  <a:chExt cx="914400" cy="914400"/>
                </a:xfrm>
              </p:grpSpPr>
              <p:sp>
                <p:nvSpPr>
                  <p:cNvPr id="9" name="Oval 8">
                    <a:extLst>
                      <a:ext uri="{FF2B5EF4-FFF2-40B4-BE49-F238E27FC236}">
                        <a16:creationId xmlns:a16="http://schemas.microsoft.com/office/drawing/2014/main" id="{1D62BE26-99B4-C0F3-7B85-34F5BBBD14A4}"/>
                      </a:ext>
                    </a:extLst>
                  </p:cNvPr>
                  <p:cNvSpPr/>
                  <p:nvPr/>
                </p:nvSpPr>
                <p:spPr>
                  <a:xfrm>
                    <a:off x="4045620" y="1696265"/>
                    <a:ext cx="914400" cy="914400"/>
                  </a:xfrm>
                  <a:prstGeom prst="ellipse">
                    <a:avLst/>
                  </a:prstGeom>
                  <a:solidFill>
                    <a:srgbClr val="FF671F"/>
                  </a:solidFill>
                  <a:ln>
                    <a:solidFill>
                      <a:srgbClr val="FF671F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17" name="Group 16">
                    <a:extLst>
                      <a:ext uri="{FF2B5EF4-FFF2-40B4-BE49-F238E27FC236}">
                        <a16:creationId xmlns:a16="http://schemas.microsoft.com/office/drawing/2014/main" id="{392F6F28-A06F-E79E-0599-EC63121ACF83}"/>
                      </a:ext>
                    </a:extLst>
                  </p:cNvPr>
                  <p:cNvGrpSpPr/>
                  <p:nvPr/>
                </p:nvGrpSpPr>
                <p:grpSpPr>
                  <a:xfrm>
                    <a:off x="4159001" y="1809646"/>
                    <a:ext cx="687639" cy="687639"/>
                    <a:chOff x="1631285" y="1724311"/>
                    <a:chExt cx="687639" cy="687639"/>
                  </a:xfrm>
                </p:grpSpPr>
                <p:sp>
                  <p:nvSpPr>
                    <p:cNvPr id="18" name="Oval 17">
                      <a:extLst>
                        <a:ext uri="{FF2B5EF4-FFF2-40B4-BE49-F238E27FC236}">
                          <a16:creationId xmlns:a16="http://schemas.microsoft.com/office/drawing/2014/main" id="{92A72C22-077B-83B5-E54B-F8C3AF2CDC9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31285" y="1724311"/>
                      <a:ext cx="687639" cy="687639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2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9" name="TextBox 18">
                      <a:extLst>
                        <a:ext uri="{FF2B5EF4-FFF2-40B4-BE49-F238E27FC236}">
                          <a16:creationId xmlns:a16="http://schemas.microsoft.com/office/drawing/2014/main" id="{359751CA-38CE-F0D9-138C-CDC435CD72C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669572" y="1883464"/>
                      <a:ext cx="611065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b="1" dirty="0">
                          <a:solidFill>
                            <a:srgbClr val="FF671F"/>
                          </a:solidFill>
                        </a:rPr>
                        <a:t>RISK</a:t>
                      </a:r>
                    </a:p>
                  </p:txBody>
                </p:sp>
              </p:grpSp>
            </p:grpSp>
            <p:grpSp>
              <p:nvGrpSpPr>
                <p:cNvPr id="74" name="Group 73">
                  <a:extLst>
                    <a:ext uri="{FF2B5EF4-FFF2-40B4-BE49-F238E27FC236}">
                      <a16:creationId xmlns:a16="http://schemas.microsoft.com/office/drawing/2014/main" id="{D09BC42C-527E-9A71-79BB-15900C520C2E}"/>
                    </a:ext>
                  </a:extLst>
                </p:cNvPr>
                <p:cNvGrpSpPr/>
                <p:nvPr/>
              </p:nvGrpSpPr>
              <p:grpSpPr>
                <a:xfrm>
                  <a:off x="2378386" y="4656490"/>
                  <a:ext cx="1055217" cy="288109"/>
                  <a:chOff x="2378386" y="4656490"/>
                  <a:chExt cx="1055217" cy="288109"/>
                </a:xfrm>
              </p:grpSpPr>
              <p:sp>
                <p:nvSpPr>
                  <p:cNvPr id="31" name="Rectangle 30">
                    <a:extLst>
                      <a:ext uri="{FF2B5EF4-FFF2-40B4-BE49-F238E27FC236}">
                        <a16:creationId xmlns:a16="http://schemas.microsoft.com/office/drawing/2014/main" id="{6BCE6261-6861-24DD-4091-E641C56C7709}"/>
                      </a:ext>
                    </a:extLst>
                  </p:cNvPr>
                  <p:cNvSpPr/>
                  <p:nvPr/>
                </p:nvSpPr>
                <p:spPr>
                  <a:xfrm>
                    <a:off x="2378386" y="4656490"/>
                    <a:ext cx="1055217" cy="288109"/>
                  </a:xfrm>
                  <a:prstGeom prst="rect">
                    <a:avLst/>
                  </a:prstGeom>
                  <a:solidFill>
                    <a:srgbClr val="FF671F"/>
                  </a:solidFill>
                  <a:ln>
                    <a:solidFill>
                      <a:srgbClr val="FF671F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5" name="TextBox 34">
                    <a:extLst>
                      <a:ext uri="{FF2B5EF4-FFF2-40B4-BE49-F238E27FC236}">
                        <a16:creationId xmlns:a16="http://schemas.microsoft.com/office/drawing/2014/main" id="{F07AD1EA-0E2E-40CC-69FD-8AFEE908FB34}"/>
                      </a:ext>
                    </a:extLst>
                  </p:cNvPr>
                  <p:cNvSpPr txBox="1"/>
                  <p:nvPr/>
                </p:nvSpPr>
                <p:spPr>
                  <a:xfrm>
                    <a:off x="2605110" y="4662045"/>
                    <a:ext cx="601768" cy="276999"/>
                  </a:xfrm>
                  <a:prstGeom prst="rect">
                    <a:avLst/>
                  </a:prstGeom>
                  <a:solidFill>
                    <a:srgbClr val="FF671F"/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1200" b="1" dirty="0">
                        <a:solidFill>
                          <a:schemeClr val="bg1"/>
                        </a:solidFill>
                      </a:rPr>
                      <a:t>AVOID</a:t>
                    </a:r>
                  </a:p>
                </p:txBody>
              </p:sp>
            </p:grpSp>
            <p:pic>
              <p:nvPicPr>
                <p:cNvPr id="63" name="Picture 62">
                  <a:extLst>
                    <a:ext uri="{FF2B5EF4-FFF2-40B4-BE49-F238E27FC236}">
                      <a16:creationId xmlns:a16="http://schemas.microsoft.com/office/drawing/2014/main" id="{2B51EE00-0B6A-CB02-0BA2-A04E2761D2D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64945" y="4367846"/>
                  <a:ext cx="700982" cy="286488"/>
                </a:xfrm>
                <a:prstGeom prst="rect">
                  <a:avLst/>
                </a:prstGeom>
              </p:spPr>
            </p:pic>
          </p:grpSp>
          <p:grpSp>
            <p:nvGrpSpPr>
              <p:cNvPr id="131" name="Group 130">
                <a:extLst>
                  <a:ext uri="{FF2B5EF4-FFF2-40B4-BE49-F238E27FC236}">
                    <a16:creationId xmlns:a16="http://schemas.microsoft.com/office/drawing/2014/main" id="{757923C8-E92A-7C1B-F320-34B1DABB077A}"/>
                  </a:ext>
                </a:extLst>
              </p:cNvPr>
              <p:cNvGrpSpPr/>
              <p:nvPr/>
            </p:nvGrpSpPr>
            <p:grpSpPr>
              <a:xfrm>
                <a:off x="5276952" y="2495578"/>
                <a:ext cx="1095021" cy="1735521"/>
                <a:chOff x="5275401" y="3209078"/>
                <a:chExt cx="1095021" cy="1735521"/>
              </a:xfrm>
            </p:grpSpPr>
            <p:grpSp>
              <p:nvGrpSpPr>
                <p:cNvPr id="29" name="Group 28">
                  <a:extLst>
                    <a:ext uri="{FF2B5EF4-FFF2-40B4-BE49-F238E27FC236}">
                      <a16:creationId xmlns:a16="http://schemas.microsoft.com/office/drawing/2014/main" id="{2B1B0835-9D32-C465-5D0E-CEB45D713BDC}"/>
                    </a:ext>
                  </a:extLst>
                </p:cNvPr>
                <p:cNvGrpSpPr/>
                <p:nvPr/>
              </p:nvGrpSpPr>
              <p:grpSpPr>
                <a:xfrm>
                  <a:off x="5367627" y="3314808"/>
                  <a:ext cx="914400" cy="914400"/>
                  <a:chOff x="6528754" y="1699529"/>
                  <a:chExt cx="914400" cy="914400"/>
                </a:xfrm>
              </p:grpSpPr>
              <p:sp>
                <p:nvSpPr>
                  <p:cNvPr id="14" name="Oval 13">
                    <a:extLst>
                      <a:ext uri="{FF2B5EF4-FFF2-40B4-BE49-F238E27FC236}">
                        <a16:creationId xmlns:a16="http://schemas.microsoft.com/office/drawing/2014/main" id="{E2924CA9-3DF5-DA7D-B3E5-C8D7B0E49861}"/>
                      </a:ext>
                    </a:extLst>
                  </p:cNvPr>
                  <p:cNvSpPr/>
                  <p:nvPr/>
                </p:nvSpPr>
                <p:spPr>
                  <a:xfrm>
                    <a:off x="6528754" y="1699529"/>
                    <a:ext cx="914400" cy="914400"/>
                  </a:xfrm>
                  <a:prstGeom prst="ellipse">
                    <a:avLst/>
                  </a:prstGeom>
                  <a:solidFill>
                    <a:srgbClr val="512373"/>
                  </a:solidFill>
                  <a:ln>
                    <a:solidFill>
                      <a:srgbClr val="512373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23" name="Group 22">
                    <a:extLst>
                      <a:ext uri="{FF2B5EF4-FFF2-40B4-BE49-F238E27FC236}">
                        <a16:creationId xmlns:a16="http://schemas.microsoft.com/office/drawing/2014/main" id="{29B22BC2-3FF8-B5C2-1B9B-9ED0DDD7D518}"/>
                      </a:ext>
                    </a:extLst>
                  </p:cNvPr>
                  <p:cNvGrpSpPr/>
                  <p:nvPr/>
                </p:nvGrpSpPr>
                <p:grpSpPr>
                  <a:xfrm>
                    <a:off x="6642135" y="1812910"/>
                    <a:ext cx="687639" cy="687639"/>
                    <a:chOff x="1631285" y="1724311"/>
                    <a:chExt cx="687639" cy="687639"/>
                  </a:xfrm>
                </p:grpSpPr>
                <p:sp>
                  <p:nvSpPr>
                    <p:cNvPr id="24" name="Oval 23">
                      <a:extLst>
                        <a:ext uri="{FF2B5EF4-FFF2-40B4-BE49-F238E27FC236}">
                          <a16:creationId xmlns:a16="http://schemas.microsoft.com/office/drawing/2014/main" id="{9AB5FCEF-A444-3021-681A-622B5614816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31285" y="1724311"/>
                      <a:ext cx="687639" cy="687639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2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5" name="TextBox 24">
                      <a:extLst>
                        <a:ext uri="{FF2B5EF4-FFF2-40B4-BE49-F238E27FC236}">
                          <a16:creationId xmlns:a16="http://schemas.microsoft.com/office/drawing/2014/main" id="{60D31D8A-4FC0-89D3-A08E-3B52FC031A4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669572" y="1883464"/>
                      <a:ext cx="611065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b="1" dirty="0">
                          <a:solidFill>
                            <a:srgbClr val="512373"/>
                          </a:solidFill>
                        </a:rPr>
                        <a:t>RISK</a:t>
                      </a:r>
                    </a:p>
                  </p:txBody>
                </p:sp>
              </p:grpSp>
            </p:grpSp>
            <p:grpSp>
              <p:nvGrpSpPr>
                <p:cNvPr id="72" name="Group 71">
                  <a:extLst>
                    <a:ext uri="{FF2B5EF4-FFF2-40B4-BE49-F238E27FC236}">
                      <a16:creationId xmlns:a16="http://schemas.microsoft.com/office/drawing/2014/main" id="{D446A2F9-EE64-1B4E-C165-9B62589E0545}"/>
                    </a:ext>
                  </a:extLst>
                </p:cNvPr>
                <p:cNvGrpSpPr/>
                <p:nvPr/>
              </p:nvGrpSpPr>
              <p:grpSpPr>
                <a:xfrm>
                  <a:off x="5275401" y="4656490"/>
                  <a:ext cx="1055217" cy="288109"/>
                  <a:chOff x="5275401" y="4656490"/>
                  <a:chExt cx="1055217" cy="288109"/>
                </a:xfrm>
              </p:grpSpPr>
              <p:sp>
                <p:nvSpPr>
                  <p:cNvPr id="33" name="Rectangle 32">
                    <a:extLst>
                      <a:ext uri="{FF2B5EF4-FFF2-40B4-BE49-F238E27FC236}">
                        <a16:creationId xmlns:a16="http://schemas.microsoft.com/office/drawing/2014/main" id="{157102C6-1E38-11E9-87CC-3FE6C6B2F28B}"/>
                      </a:ext>
                    </a:extLst>
                  </p:cNvPr>
                  <p:cNvSpPr/>
                  <p:nvPr/>
                </p:nvSpPr>
                <p:spPr>
                  <a:xfrm>
                    <a:off x="5275401" y="4656490"/>
                    <a:ext cx="1055217" cy="288109"/>
                  </a:xfrm>
                  <a:prstGeom prst="rect">
                    <a:avLst/>
                  </a:prstGeom>
                  <a:solidFill>
                    <a:srgbClr val="512373"/>
                  </a:solidFill>
                  <a:ln>
                    <a:solidFill>
                      <a:srgbClr val="512373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7" name="TextBox 36">
                    <a:extLst>
                      <a:ext uri="{FF2B5EF4-FFF2-40B4-BE49-F238E27FC236}">
                        <a16:creationId xmlns:a16="http://schemas.microsoft.com/office/drawing/2014/main" id="{60ADC046-BC9B-1DC7-4E05-48F26B74EBB2}"/>
                      </a:ext>
                    </a:extLst>
                  </p:cNvPr>
                  <p:cNvSpPr txBox="1"/>
                  <p:nvPr/>
                </p:nvSpPr>
                <p:spPr>
                  <a:xfrm>
                    <a:off x="5379656" y="4662045"/>
                    <a:ext cx="846707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1200" b="1" dirty="0">
                        <a:solidFill>
                          <a:schemeClr val="bg1"/>
                        </a:solidFill>
                      </a:rPr>
                      <a:t>TRANSFER</a:t>
                    </a:r>
                  </a:p>
                </p:txBody>
              </p:sp>
            </p:grpSp>
            <p:pic>
              <p:nvPicPr>
                <p:cNvPr id="69" name="Picture 68">
                  <a:extLst>
                    <a:ext uri="{FF2B5EF4-FFF2-40B4-BE49-F238E27FC236}">
                      <a16:creationId xmlns:a16="http://schemas.microsoft.com/office/drawing/2014/main" id="{B35DD944-1B8A-D90B-06D9-66DA466A981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464909" y="4367846"/>
                  <a:ext cx="700982" cy="286488"/>
                </a:xfrm>
                <a:prstGeom prst="rect">
                  <a:avLst/>
                </a:prstGeom>
              </p:spPr>
            </p:pic>
            <p:pic>
              <p:nvPicPr>
                <p:cNvPr id="127" name="Picture 126">
                  <a:extLst>
                    <a:ext uri="{FF2B5EF4-FFF2-40B4-BE49-F238E27FC236}">
                      <a16:creationId xmlns:a16="http://schemas.microsoft.com/office/drawing/2014/main" id="{9C9E01A2-1286-FDDE-AD05-92F58E4A21E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294789" y="3209078"/>
                  <a:ext cx="1075633" cy="1134161"/>
                </a:xfrm>
                <a:prstGeom prst="rect">
                  <a:avLst/>
                </a:prstGeom>
              </p:spPr>
            </p:pic>
          </p:grpSp>
          <p:pic>
            <p:nvPicPr>
              <p:cNvPr id="145" name="Picture 144">
                <a:extLst>
                  <a:ext uri="{FF2B5EF4-FFF2-40B4-BE49-F238E27FC236}">
                    <a16:creationId xmlns:a16="http://schemas.microsoft.com/office/drawing/2014/main" id="{3DBE7D3E-43B3-46D9-1311-398D457F5E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32179" y="2398936"/>
                <a:ext cx="547291" cy="1319144"/>
              </a:xfrm>
              <a:prstGeom prst="rect">
                <a:avLst/>
              </a:prstGeom>
            </p:spPr>
          </p:pic>
        </p:grpSp>
        <p:sp>
          <p:nvSpPr>
            <p:cNvPr id="147" name="Isosceles Triangle 146">
              <a:extLst>
                <a:ext uri="{FF2B5EF4-FFF2-40B4-BE49-F238E27FC236}">
                  <a16:creationId xmlns:a16="http://schemas.microsoft.com/office/drawing/2014/main" id="{60F83A60-67D2-CAD1-A6DF-E2F590A30A91}"/>
                </a:ext>
              </a:extLst>
            </p:cNvPr>
            <p:cNvSpPr/>
            <p:nvPr/>
          </p:nvSpPr>
          <p:spPr>
            <a:xfrm>
              <a:off x="8026738" y="2689745"/>
              <a:ext cx="131149" cy="89539"/>
            </a:xfrm>
            <a:prstGeom prst="triangle">
              <a:avLst/>
            </a:prstGeom>
            <a:solidFill>
              <a:schemeClr val="bg2">
                <a:lumMod val="2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04B13B4-9DF8-33C0-4622-90D74949FF07}"/>
              </a:ext>
            </a:extLst>
          </p:cNvPr>
          <p:cNvSpPr txBox="1"/>
          <p:nvPr/>
        </p:nvSpPr>
        <p:spPr>
          <a:xfrm>
            <a:off x="1906515" y="3287400"/>
            <a:ext cx="10552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Hope it doesn’t happen</a:t>
            </a:r>
            <a:endParaRPr lang="en-US" sz="1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F8203D-7C0D-AAC2-7DB3-2A3B5D09EA36}"/>
              </a:ext>
            </a:extLst>
          </p:cNvPr>
          <p:cNvSpPr txBox="1"/>
          <p:nvPr/>
        </p:nvSpPr>
        <p:spPr>
          <a:xfrm>
            <a:off x="3371823" y="3287400"/>
            <a:ext cx="10552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Cancel the source of the risk</a:t>
            </a:r>
            <a:endParaRPr lang="en-US" sz="1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382231-F78F-5AB2-4A80-8F48F9220B5C}"/>
              </a:ext>
            </a:extLst>
          </p:cNvPr>
          <p:cNvSpPr txBox="1"/>
          <p:nvPr/>
        </p:nvSpPr>
        <p:spPr>
          <a:xfrm>
            <a:off x="4756293" y="3287400"/>
            <a:ext cx="10552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Decrease probability or impact</a:t>
            </a:r>
            <a:endParaRPr lang="en-US" sz="1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F18E00-B2BA-A017-61CA-9089702FC553}"/>
              </a:ext>
            </a:extLst>
          </p:cNvPr>
          <p:cNvSpPr txBox="1"/>
          <p:nvPr/>
        </p:nvSpPr>
        <p:spPr>
          <a:xfrm>
            <a:off x="6205371" y="3287400"/>
            <a:ext cx="10552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Move risk to someone else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0361158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62F623-CAB7-3F8F-5F86-668DD9EB20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3FBD46-DCC3-0D3C-E908-D743CF2209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5547" y="6374776"/>
            <a:ext cx="2086757" cy="365760"/>
          </a:xfrm>
        </p:spPr>
        <p:txBody>
          <a:bodyPr/>
          <a:lstStyle/>
          <a:p>
            <a:r>
              <a:rPr lang="en-US"/>
              <a:t>22 January 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126F95-6E87-045D-CD40-6F9D440B2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747" y="6375411"/>
            <a:ext cx="4114800" cy="365125"/>
          </a:xfrm>
        </p:spPr>
        <p:txBody>
          <a:bodyPr/>
          <a:lstStyle/>
          <a:p>
            <a:r>
              <a:rPr lang="en-US"/>
              <a:t>Confidential &amp; Proprietary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2B5966-66F2-BCE9-76C9-F73281E8E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59638" y="6375411"/>
            <a:ext cx="2084832" cy="365125"/>
          </a:xfrm>
        </p:spPr>
        <p:txBody>
          <a:bodyPr/>
          <a:lstStyle/>
          <a:p>
            <a:fld id="{DE9D048A-8DAC-41F5-A034-CC4532C516DB}" type="slidenum">
              <a:rPr lang="en-US" smtClean="0"/>
              <a:t>18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BE7E16-01D7-58D5-31C0-C5B710A0B21F}"/>
              </a:ext>
            </a:extLst>
          </p:cNvPr>
          <p:cNvSpPr txBox="1"/>
          <p:nvPr/>
        </p:nvSpPr>
        <p:spPr>
          <a:xfrm>
            <a:off x="4763447" y="292608"/>
            <a:ext cx="27174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kern="0" dirty="0">
                <a:solidFill>
                  <a:schemeClr val="bg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RESIDUAL RISK</a:t>
            </a:r>
            <a:endParaRPr lang="en-US" sz="3200" kern="100" dirty="0">
              <a:solidFill>
                <a:schemeClr val="bg1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A59F0FC-B1B3-DBAB-E5E7-1267A3A01319}"/>
              </a:ext>
            </a:extLst>
          </p:cNvPr>
          <p:cNvSpPr txBox="1"/>
          <p:nvPr/>
        </p:nvSpPr>
        <p:spPr>
          <a:xfrm>
            <a:off x="1794700" y="5204158"/>
            <a:ext cx="88165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Rule:</a:t>
            </a:r>
          </a:p>
          <a:p>
            <a:r>
              <a:rPr lang="en-US" sz="2400" dirty="0"/>
              <a:t>If residual risk is still high → escalate. This is critical for audit defense.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D09B4D-DCDB-0612-1B1F-D12F66F759B1}"/>
              </a:ext>
            </a:extLst>
          </p:cNvPr>
          <p:cNvSpPr txBox="1"/>
          <p:nvPr/>
        </p:nvSpPr>
        <p:spPr>
          <a:xfrm>
            <a:off x="1058498" y="2795399"/>
            <a:ext cx="21628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2400" b="1" dirty="0"/>
              <a:t>Inherent Risk</a:t>
            </a:r>
            <a:r>
              <a:rPr lang="en-US" sz="2400" dirty="0"/>
              <a:t> = </a:t>
            </a:r>
          </a:p>
          <a:p>
            <a:pPr lvl="0"/>
            <a:r>
              <a:rPr lang="en-US" sz="2400" dirty="0"/>
              <a:t>before controls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5C1FEC4-6CB9-CA23-1D37-106088A7E8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248" y="1143208"/>
            <a:ext cx="5281797" cy="440149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F2704DD-9D1A-4727-B00C-1BA3E4084846}"/>
              </a:ext>
            </a:extLst>
          </p:cNvPr>
          <p:cNvSpPr txBox="1"/>
          <p:nvPr/>
        </p:nvSpPr>
        <p:spPr>
          <a:xfrm>
            <a:off x="8938747" y="2795399"/>
            <a:ext cx="21454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2400" b="1" dirty="0"/>
              <a:t>Residual Risk </a:t>
            </a:r>
            <a:r>
              <a:rPr lang="en-US" sz="2400" dirty="0"/>
              <a:t>= </a:t>
            </a:r>
          </a:p>
          <a:p>
            <a:pPr lvl="0"/>
            <a:r>
              <a:rPr lang="en-US" sz="2400" dirty="0"/>
              <a:t>after controls</a:t>
            </a:r>
          </a:p>
        </p:txBody>
      </p:sp>
    </p:spTree>
    <p:extLst>
      <p:ext uri="{BB962C8B-B14F-4D97-AF65-F5344CB8AC3E}">
        <p14:creationId xmlns:p14="http://schemas.microsoft.com/office/powerpoint/2010/main" val="10396992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0ED7C4-231E-093D-0CA0-DD10282064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3944945-CDCC-2622-9316-8EF5BAD85D03}"/>
              </a:ext>
            </a:extLst>
          </p:cNvPr>
          <p:cNvSpPr txBox="1"/>
          <p:nvPr/>
        </p:nvSpPr>
        <p:spPr>
          <a:xfrm>
            <a:off x="1012019" y="1652552"/>
            <a:ext cx="4261711" cy="3978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When to escalate risk.</a:t>
            </a:r>
            <a:endParaRPr lang="en-US" sz="24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400" b="1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Explanation:</a:t>
            </a:r>
            <a:br>
              <a:rPr lang="en-US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“If it can hurt people, money, or reputation — escalate.”</a:t>
            </a:r>
            <a:endParaRPr lang="en-US" sz="24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400" b="1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3 Examples:</a:t>
            </a:r>
            <a:endParaRPr lang="en-US" sz="24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Injury incident</a:t>
            </a:r>
            <a:endParaRPr lang="en-US" sz="24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Legal notice</a:t>
            </a:r>
            <a:endParaRPr lang="en-US" sz="24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Data breach</a:t>
            </a:r>
            <a:endParaRPr lang="en-US" sz="24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1D2872-598D-A356-BF5F-6A2A2073F8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5547" y="6374776"/>
            <a:ext cx="2086757" cy="365760"/>
          </a:xfrm>
        </p:spPr>
        <p:txBody>
          <a:bodyPr/>
          <a:lstStyle/>
          <a:p>
            <a:r>
              <a:rPr lang="en-US"/>
              <a:t>22 January 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21204C-30A6-7E11-0176-E04E33F96D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747" y="6375411"/>
            <a:ext cx="4114800" cy="365125"/>
          </a:xfrm>
        </p:spPr>
        <p:txBody>
          <a:bodyPr/>
          <a:lstStyle/>
          <a:p>
            <a:r>
              <a:rPr lang="en-US"/>
              <a:t>Confidential &amp; Proprietary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BCAE0-7B02-7BDC-CDD4-D1DE40ED9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59638" y="6375411"/>
            <a:ext cx="2084832" cy="365125"/>
          </a:xfrm>
        </p:spPr>
        <p:txBody>
          <a:bodyPr/>
          <a:lstStyle/>
          <a:p>
            <a:fld id="{DE9D048A-8DAC-41F5-A034-CC4532C516DB}" type="slidenum">
              <a:rPr lang="en-US" smtClean="0"/>
              <a:t>19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3A2B0E-330F-321A-7D78-067D30929D5B}"/>
              </a:ext>
            </a:extLst>
          </p:cNvPr>
          <p:cNvSpPr txBox="1"/>
          <p:nvPr/>
        </p:nvSpPr>
        <p:spPr>
          <a:xfrm>
            <a:off x="4351003" y="310896"/>
            <a:ext cx="34868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kern="0" dirty="0">
                <a:solidFill>
                  <a:schemeClr val="bg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ESCALATION RULES</a:t>
            </a:r>
            <a:endParaRPr lang="en-US" sz="3200" kern="100" dirty="0">
              <a:solidFill>
                <a:schemeClr val="bg1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68E8F1-36E0-F01B-6003-61367C95AA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418" y="1408733"/>
            <a:ext cx="5619458" cy="444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6476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EF1E0A1-83F5-0FA7-8722-9A18915ACFE9}"/>
              </a:ext>
            </a:extLst>
          </p:cNvPr>
          <p:cNvSpPr txBox="1"/>
          <p:nvPr/>
        </p:nvSpPr>
        <p:spPr>
          <a:xfrm>
            <a:off x="6671350" y="1234384"/>
            <a:ext cx="4805220" cy="48276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Risk = Something that might go wrong and affect our objectives.</a:t>
            </a:r>
            <a:endParaRPr lang="en-US" sz="24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400" b="1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Explanation:</a:t>
            </a:r>
            <a:br>
              <a:rPr lang="en-US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“If something can happen and cause a problem, delay, loss, injury, or complaint — that is a risk.”</a:t>
            </a:r>
            <a:endParaRPr lang="en-US" sz="24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400" b="1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3 Examples:</a:t>
            </a:r>
            <a:endParaRPr lang="en-US" sz="24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Shipment lost during transfer</a:t>
            </a:r>
            <a:endParaRPr lang="en-US" sz="24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System outage stops tracking</a:t>
            </a:r>
            <a:endParaRPr lang="en-US" sz="24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Staff injury in warehouse</a:t>
            </a:r>
            <a:endParaRPr lang="en-US" sz="24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4BF16AE-E035-303D-7B18-5706915865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5547" y="6374776"/>
            <a:ext cx="2086757" cy="365760"/>
          </a:xfrm>
        </p:spPr>
        <p:txBody>
          <a:bodyPr/>
          <a:lstStyle/>
          <a:p>
            <a:r>
              <a:rPr lang="en-US"/>
              <a:t>22 January 2026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C150D5A-F7B6-4F1A-46AB-106826B04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747" y="6375411"/>
            <a:ext cx="4114800" cy="365125"/>
          </a:xfrm>
        </p:spPr>
        <p:txBody>
          <a:bodyPr/>
          <a:lstStyle/>
          <a:p>
            <a:r>
              <a:rPr lang="en-US"/>
              <a:t>Confidential &amp; Proprietary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CC27311-64F1-6581-74C9-4E7BF9E16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59638" y="6375411"/>
            <a:ext cx="2084832" cy="365125"/>
          </a:xfrm>
        </p:spPr>
        <p:txBody>
          <a:bodyPr/>
          <a:lstStyle/>
          <a:p>
            <a:fld id="{DE9D048A-8DAC-41F5-A034-CC4532C516DB}" type="slidenum">
              <a:rPr lang="en-US" smtClean="0"/>
              <a:t>2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386332-5797-828D-4D47-E6FE16680872}"/>
              </a:ext>
            </a:extLst>
          </p:cNvPr>
          <p:cNvSpPr txBox="1"/>
          <p:nvPr/>
        </p:nvSpPr>
        <p:spPr>
          <a:xfrm>
            <a:off x="4741334" y="301752"/>
            <a:ext cx="27061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kern="0" dirty="0">
                <a:solidFill>
                  <a:schemeClr val="bg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WHAT IS RISK?</a:t>
            </a:r>
            <a:endParaRPr lang="en-US" sz="3200" kern="100" dirty="0">
              <a:solidFill>
                <a:schemeClr val="bg1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A9860E6-F46A-214F-6C39-FA15811F74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96" y="1998460"/>
            <a:ext cx="5615567" cy="3158756"/>
          </a:xfrm>
          <a:prstGeom prst="rect">
            <a:avLst/>
          </a:pr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41324328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86EF22-67D7-65E8-962A-EB6CE1B1F0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AA850D4-C3A2-19E0-964C-FA36FED3BABE}"/>
              </a:ext>
            </a:extLst>
          </p:cNvPr>
          <p:cNvSpPr txBox="1"/>
          <p:nvPr/>
        </p:nvSpPr>
        <p:spPr>
          <a:xfrm>
            <a:off x="5201130" y="1752865"/>
            <a:ext cx="5514754" cy="3553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Outsourced risk is still our risk.</a:t>
            </a:r>
            <a:endParaRPr lang="en-US" sz="24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400" b="1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Explanation:</a:t>
            </a:r>
            <a:br>
              <a:rPr lang="en-US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“You can’t outsource responsibility.”</a:t>
            </a:r>
            <a:endParaRPr lang="en-US" sz="24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400" b="1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3 Examples:</a:t>
            </a:r>
            <a:endParaRPr lang="en-US" sz="24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Courier partner mistake</a:t>
            </a:r>
            <a:endParaRPr lang="en-US" sz="24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IT vendor failure</a:t>
            </a:r>
            <a:endParaRPr lang="en-US" sz="24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Security contractor negligence</a:t>
            </a:r>
            <a:endParaRPr lang="en-US" sz="24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9894C0-3D3F-4866-1EF6-81C754D41D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5547" y="6374776"/>
            <a:ext cx="2086757" cy="365760"/>
          </a:xfrm>
        </p:spPr>
        <p:txBody>
          <a:bodyPr/>
          <a:lstStyle/>
          <a:p>
            <a:r>
              <a:rPr lang="en-US"/>
              <a:t>22 January 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B7A41E-ADFF-3B07-C29B-2AA104EF4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747" y="6375411"/>
            <a:ext cx="4114800" cy="365125"/>
          </a:xfrm>
        </p:spPr>
        <p:txBody>
          <a:bodyPr/>
          <a:lstStyle/>
          <a:p>
            <a:r>
              <a:rPr lang="en-US"/>
              <a:t>Confidential &amp; Proprietary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C7161C-ED51-D4BB-50F2-203DB64E4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59638" y="6375411"/>
            <a:ext cx="2084832" cy="365125"/>
          </a:xfrm>
        </p:spPr>
        <p:txBody>
          <a:bodyPr/>
          <a:lstStyle/>
          <a:p>
            <a:fld id="{DE9D048A-8DAC-41F5-A034-CC4532C516DB}" type="slidenum">
              <a:rPr lang="en-US" smtClean="0"/>
              <a:t>20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22BF20-D393-9CF9-CA38-F6C956D0E406}"/>
              </a:ext>
            </a:extLst>
          </p:cNvPr>
          <p:cNvSpPr txBox="1"/>
          <p:nvPr/>
        </p:nvSpPr>
        <p:spPr>
          <a:xfrm>
            <a:off x="3450884" y="317849"/>
            <a:ext cx="52902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kern="0" dirty="0">
                <a:solidFill>
                  <a:schemeClr val="bg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THIRD-PARTY &amp; VENDOR RISK</a:t>
            </a:r>
            <a:endParaRPr lang="en-US" sz="3200" dirty="0">
              <a:solidFill>
                <a:schemeClr val="bg1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98EC85A-2B00-F6E1-8C24-D5C05F65969F}"/>
              </a:ext>
            </a:extLst>
          </p:cNvPr>
          <p:cNvGrpSpPr/>
          <p:nvPr/>
        </p:nvGrpSpPr>
        <p:grpSpPr>
          <a:xfrm>
            <a:off x="1779622" y="2007296"/>
            <a:ext cx="2992269" cy="2992269"/>
            <a:chOff x="2148038" y="1932865"/>
            <a:chExt cx="2992269" cy="299226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EB71BD1-F2EC-1939-79AC-D45A340990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8038" y="1932865"/>
              <a:ext cx="2992269" cy="299226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602B446-9D75-5F41-B727-B9323A2727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0472" y="2737474"/>
              <a:ext cx="527400" cy="125641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FFA8435-C1A5-2C55-F9D6-C7A6DD54441B}"/>
                </a:ext>
              </a:extLst>
            </p:cNvPr>
            <p:cNvSpPr txBox="1"/>
            <p:nvPr/>
          </p:nvSpPr>
          <p:spPr>
            <a:xfrm>
              <a:off x="2560320" y="4325112"/>
              <a:ext cx="4251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3P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AD4BC43-65DF-8C55-A237-77E424EF3400}"/>
                </a:ext>
              </a:extLst>
            </p:cNvPr>
            <p:cNvSpPr txBox="1"/>
            <p:nvPr/>
          </p:nvSpPr>
          <p:spPr>
            <a:xfrm>
              <a:off x="4349496" y="4325112"/>
              <a:ext cx="3209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V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923184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DEA359-D94F-84EE-456C-3D6F7B0A81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DBE4BB-4191-D605-BEFE-4C7D8619F5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5547" y="6374776"/>
            <a:ext cx="2086757" cy="365760"/>
          </a:xfrm>
        </p:spPr>
        <p:txBody>
          <a:bodyPr/>
          <a:lstStyle/>
          <a:p>
            <a:r>
              <a:rPr lang="en-US"/>
              <a:t>22 January 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3E528-3546-8294-0783-A1BCE32E0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747" y="6375411"/>
            <a:ext cx="4114800" cy="365125"/>
          </a:xfrm>
        </p:spPr>
        <p:txBody>
          <a:bodyPr/>
          <a:lstStyle/>
          <a:p>
            <a:r>
              <a:rPr lang="en-US"/>
              <a:t>Confidential &amp; Proprietary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ACBF89-3439-1CB2-FCA1-980252130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59638" y="6375411"/>
            <a:ext cx="2084832" cy="365125"/>
          </a:xfrm>
        </p:spPr>
        <p:txBody>
          <a:bodyPr/>
          <a:lstStyle/>
          <a:p>
            <a:fld id="{DE9D048A-8DAC-41F5-A034-CC4532C516DB}" type="slidenum">
              <a:rPr lang="en-US" smtClean="0"/>
              <a:t>21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5657D1-A942-5457-9C5C-E27D637CEB2C}"/>
              </a:ext>
            </a:extLst>
          </p:cNvPr>
          <p:cNvSpPr txBox="1"/>
          <p:nvPr/>
        </p:nvSpPr>
        <p:spPr>
          <a:xfrm>
            <a:off x="3572416" y="292608"/>
            <a:ext cx="50994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kern="0" dirty="0">
                <a:solidFill>
                  <a:schemeClr val="bg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WHAT IS THIRD-PARTY RISK?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677B080-328F-060E-8C27-978A3AF5CBC4}"/>
              </a:ext>
            </a:extLst>
          </p:cNvPr>
          <p:cNvSpPr txBox="1"/>
          <p:nvPr/>
        </p:nvSpPr>
        <p:spPr>
          <a:xfrm>
            <a:off x="797443" y="1499191"/>
            <a:ext cx="101966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Third-party risk is any risk created by companies or people working for us but not employed by SMSA.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03CCCD-B648-2155-CB83-626285A77978}"/>
              </a:ext>
            </a:extLst>
          </p:cNvPr>
          <p:cNvSpPr txBox="1"/>
          <p:nvPr/>
        </p:nvSpPr>
        <p:spPr>
          <a:xfrm>
            <a:off x="903767" y="5295006"/>
            <a:ext cx="106112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“If someone works for us but is not on SMSA payroll, their mistakes are still our responsibility.”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60263C-AFF9-919F-6297-0D2E03285A5A}"/>
              </a:ext>
            </a:extLst>
          </p:cNvPr>
          <p:cNvSpPr txBox="1"/>
          <p:nvPr/>
        </p:nvSpPr>
        <p:spPr>
          <a:xfrm>
            <a:off x="1619736" y="2732571"/>
            <a:ext cx="617496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Examples:</a:t>
            </a:r>
            <a:endParaRPr lang="en-US" sz="2400" dirty="0"/>
          </a:p>
          <a:p>
            <a:pPr marL="342900" lvl="0" indent="-342900">
              <a:buFont typeface="+mj-lt"/>
              <a:buAutoNum type="arabicPeriod"/>
            </a:pPr>
            <a:r>
              <a:rPr lang="en-US" sz="2400" dirty="0"/>
              <a:t>Outsourced employee loses a shipment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2400" dirty="0"/>
              <a:t>Security contractor allows theft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2400" dirty="0"/>
              <a:t>IT vendor causes system outage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2400" dirty="0"/>
              <a:t>Outsource line haul driver causes an accident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D29769C-3E35-F5A3-0CC3-8DFBA59D46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195" y="2437731"/>
            <a:ext cx="2732571" cy="2732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1183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51B267-6766-0C0A-02CB-D89CF38A51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7712A6-2369-4B8B-B7D2-86DD075F7F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5547" y="6374776"/>
            <a:ext cx="2086757" cy="365760"/>
          </a:xfrm>
        </p:spPr>
        <p:txBody>
          <a:bodyPr/>
          <a:lstStyle/>
          <a:p>
            <a:r>
              <a:rPr lang="en-US"/>
              <a:t>22 January 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D36246-1CF4-A0DE-927F-4FCF8E82C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747" y="6375411"/>
            <a:ext cx="4114800" cy="365125"/>
          </a:xfrm>
        </p:spPr>
        <p:txBody>
          <a:bodyPr/>
          <a:lstStyle/>
          <a:p>
            <a:r>
              <a:rPr lang="en-US"/>
              <a:t>Confidential &amp; Proprietary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CF469F-A9C4-F7C8-04E3-8A8690449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59638" y="6375411"/>
            <a:ext cx="2084832" cy="365125"/>
          </a:xfrm>
        </p:spPr>
        <p:txBody>
          <a:bodyPr/>
          <a:lstStyle/>
          <a:p>
            <a:fld id="{DE9D048A-8DAC-41F5-A034-CC4532C516DB}" type="slidenum">
              <a:rPr lang="en-US" smtClean="0"/>
              <a:t>22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8ADB5A-F028-D409-99ED-46981502C554}"/>
              </a:ext>
            </a:extLst>
          </p:cNvPr>
          <p:cNvSpPr txBox="1"/>
          <p:nvPr/>
        </p:nvSpPr>
        <p:spPr>
          <a:xfrm>
            <a:off x="2890339" y="292608"/>
            <a:ext cx="64636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kern="0" dirty="0">
                <a:solidFill>
                  <a:schemeClr val="bg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WHY THIRD-PARTY RISK IS CRITICAL?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08AC61C-B7DD-F462-74AD-D30CCC0AA1A7}"/>
              </a:ext>
            </a:extLst>
          </p:cNvPr>
          <p:cNvSpPr txBox="1"/>
          <p:nvPr/>
        </p:nvSpPr>
        <p:spPr>
          <a:xfrm>
            <a:off x="797443" y="1456659"/>
            <a:ext cx="101966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Outsourced work does not outsource responsibility.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8DD1E0-C4D9-E9CE-B00E-C53253BE283E}"/>
              </a:ext>
            </a:extLst>
          </p:cNvPr>
          <p:cNvSpPr txBox="1"/>
          <p:nvPr/>
        </p:nvSpPr>
        <p:spPr>
          <a:xfrm>
            <a:off x="903767" y="5486400"/>
            <a:ext cx="106112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“Customers, regulators, and courts do not blame the vendor – they blame SMSA.”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0F4728-5FD1-4BD7-43DE-D0E1392055C1}"/>
              </a:ext>
            </a:extLst>
          </p:cNvPr>
          <p:cNvSpPr txBox="1"/>
          <p:nvPr/>
        </p:nvSpPr>
        <p:spPr>
          <a:xfrm>
            <a:off x="5548340" y="2796364"/>
            <a:ext cx="419403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Examples:</a:t>
            </a:r>
            <a:endParaRPr lang="en-US" sz="2400" dirty="0"/>
          </a:p>
          <a:p>
            <a:pPr marL="342900" lvl="0" indent="-342900">
              <a:buFont typeface="+mj-lt"/>
              <a:buAutoNum type="arabicPeriod"/>
            </a:pPr>
            <a:r>
              <a:rPr lang="en-US" sz="2400" dirty="0"/>
              <a:t>Customer complaint → SMSA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2400" dirty="0"/>
              <a:t>Legal notice → SMSA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2400" dirty="0"/>
              <a:t>Regulator fine → SMSA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5C5C04B-6920-BBAA-DB50-5A4A6428C3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45" t="9454" r="24294" b="6832"/>
          <a:stretch>
            <a:fillRect/>
          </a:stretch>
        </p:blipFill>
        <p:spPr>
          <a:xfrm>
            <a:off x="1665171" y="2160855"/>
            <a:ext cx="3470082" cy="3083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9824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A65565-C275-80FA-F751-5E51AB3EE9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C3F2C6-8656-A6F5-7288-3AB037F822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5547" y="6374776"/>
            <a:ext cx="2086757" cy="365760"/>
          </a:xfrm>
        </p:spPr>
        <p:txBody>
          <a:bodyPr/>
          <a:lstStyle/>
          <a:p>
            <a:r>
              <a:rPr lang="en-US"/>
              <a:t>22 January 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4985E-485D-B13F-EAF4-8718A6B70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747" y="6375411"/>
            <a:ext cx="4114800" cy="365125"/>
          </a:xfrm>
        </p:spPr>
        <p:txBody>
          <a:bodyPr/>
          <a:lstStyle/>
          <a:p>
            <a:r>
              <a:rPr lang="en-US"/>
              <a:t>Confidential &amp; Proprietary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01BD36-F508-151A-7BC5-9B55DF481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59638" y="6375411"/>
            <a:ext cx="2084832" cy="365125"/>
          </a:xfrm>
        </p:spPr>
        <p:txBody>
          <a:bodyPr/>
          <a:lstStyle/>
          <a:p>
            <a:fld id="{DE9D048A-8DAC-41F5-A034-CC4532C516DB}" type="slidenum">
              <a:rPr lang="en-US" smtClean="0"/>
              <a:t>23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C916FB-509C-0C6D-07D6-72FD3716CD7C}"/>
              </a:ext>
            </a:extLst>
          </p:cNvPr>
          <p:cNvSpPr txBox="1"/>
          <p:nvPr/>
        </p:nvSpPr>
        <p:spPr>
          <a:xfrm>
            <a:off x="2965681" y="292608"/>
            <a:ext cx="63129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kern="0" dirty="0">
                <a:solidFill>
                  <a:schemeClr val="bg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COMMON THIRD-PARTY RISK TYPES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150222-58D0-11A0-2AEE-1B993F38F0D0}"/>
              </a:ext>
            </a:extLst>
          </p:cNvPr>
          <p:cNvSpPr txBox="1"/>
          <p:nvPr/>
        </p:nvSpPr>
        <p:spPr>
          <a:xfrm>
            <a:off x="797443" y="1499191"/>
            <a:ext cx="101966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Outsourced work does not outsource responsibility.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9B5A1E-B4A5-9685-919A-5921D55F3C15}"/>
              </a:ext>
            </a:extLst>
          </p:cNvPr>
          <p:cNvSpPr txBox="1"/>
          <p:nvPr/>
        </p:nvSpPr>
        <p:spPr>
          <a:xfrm>
            <a:off x="903767" y="5401336"/>
            <a:ext cx="106112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“Customers, regulators, and courts do not blame the vendor – they blame SMSA.”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AF3DC77-894F-0B2D-C4F7-A8F7C7A63780}"/>
              </a:ext>
            </a:extLst>
          </p:cNvPr>
          <p:cNvGraphicFramePr>
            <a:graphicFrameLocks noGrp="1"/>
          </p:cNvGraphicFramePr>
          <p:nvPr/>
        </p:nvGraphicFramePr>
        <p:xfrm>
          <a:off x="2813867" y="2148597"/>
          <a:ext cx="6163774" cy="272849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11326">
                  <a:extLst>
                    <a:ext uri="{9D8B030D-6E8A-4147-A177-3AD203B41FA5}">
                      <a16:colId xmlns:a16="http://schemas.microsoft.com/office/drawing/2014/main" val="1229480598"/>
                    </a:ext>
                  </a:extLst>
                </a:gridCol>
                <a:gridCol w="4152448">
                  <a:extLst>
                    <a:ext uri="{9D8B030D-6E8A-4147-A177-3AD203B41FA5}">
                      <a16:colId xmlns:a16="http://schemas.microsoft.com/office/drawing/2014/main" val="1726724814"/>
                    </a:ext>
                  </a:extLst>
                </a:gridCol>
              </a:tblGrid>
              <a:tr h="45474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</a:rPr>
                        <a:t>Area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4A9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</a:rPr>
                        <a:t>Risk Example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4A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2756578"/>
                  </a:ext>
                </a:extLst>
              </a:tr>
              <a:tr h="45474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Operations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dirty="0">
                          <a:effectLst/>
                        </a:rPr>
                        <a:t> Shipment theft by handler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9863568"/>
                  </a:ext>
                </a:extLst>
              </a:tr>
              <a:tr h="45474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Safety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dirty="0">
                          <a:effectLst/>
                        </a:rPr>
                        <a:t> Accident by contracted driver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4459250"/>
                  </a:ext>
                </a:extLst>
              </a:tr>
              <a:tr h="45474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Compliance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dirty="0">
                          <a:effectLst/>
                        </a:rPr>
                        <a:t> Unlicensed security staff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4314028"/>
                  </a:ext>
                </a:extLst>
              </a:tr>
              <a:tr h="45474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IT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dirty="0">
                          <a:effectLst/>
                        </a:rPr>
                        <a:t> Data breach by vendor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1113661"/>
                  </a:ext>
                </a:extLst>
              </a:tr>
              <a:tr h="45474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Finance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dirty="0">
                          <a:effectLst/>
                        </a:rPr>
                        <a:t> Fraud by service provider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3403125"/>
                  </a:ext>
                </a:extLst>
              </a:tr>
            </a:tbl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D4099EC0-3100-8FFE-9136-ED1281C3A7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83" b="20065"/>
          <a:stretch>
            <a:fillRect/>
          </a:stretch>
        </p:blipFill>
        <p:spPr>
          <a:xfrm>
            <a:off x="9161893" y="1774076"/>
            <a:ext cx="2504975" cy="152431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5EBDAEC-1DEF-9A01-D3FD-139A4A17F3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2" t="9266" r="13159" b="5459"/>
          <a:stretch>
            <a:fillRect/>
          </a:stretch>
        </p:blipFill>
        <p:spPr>
          <a:xfrm>
            <a:off x="797443" y="2148597"/>
            <a:ext cx="1387139" cy="163533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4EFA829-F35F-BB6A-FDD5-432834F3F2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9638" y="3573274"/>
            <a:ext cx="1264346" cy="126434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5A7B2EA-2C29-8F7E-4977-BDDE7D3F8F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925" y="3917159"/>
            <a:ext cx="1162194" cy="1162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4557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85701F-1710-4E36-B772-5EBAB2FB06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CBC3E4-2C82-5E32-9B5E-5146D22DBE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5547" y="6374776"/>
            <a:ext cx="2086757" cy="365760"/>
          </a:xfrm>
        </p:spPr>
        <p:txBody>
          <a:bodyPr/>
          <a:lstStyle/>
          <a:p>
            <a:r>
              <a:rPr lang="en-US"/>
              <a:t>22 January 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8E109A-939C-6D4A-4ECA-39013FE15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747" y="6375411"/>
            <a:ext cx="4114800" cy="365125"/>
          </a:xfrm>
        </p:spPr>
        <p:txBody>
          <a:bodyPr/>
          <a:lstStyle/>
          <a:p>
            <a:r>
              <a:rPr lang="en-US"/>
              <a:t>Confidential &amp; Proprietary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80E3A8-20C5-A1D5-ADA4-A0A10E5D9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59638" y="6375411"/>
            <a:ext cx="2084832" cy="365125"/>
          </a:xfrm>
        </p:spPr>
        <p:txBody>
          <a:bodyPr/>
          <a:lstStyle/>
          <a:p>
            <a:fld id="{DE9D048A-8DAC-41F5-A034-CC4532C516DB}" type="slidenum">
              <a:rPr lang="en-US" smtClean="0"/>
              <a:t>24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A0CDFE-F6C1-8DEE-2764-B10E03C763D4}"/>
              </a:ext>
            </a:extLst>
          </p:cNvPr>
          <p:cNvSpPr txBox="1"/>
          <p:nvPr/>
        </p:nvSpPr>
        <p:spPr>
          <a:xfrm>
            <a:off x="2748478" y="292608"/>
            <a:ext cx="67473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kern="0" dirty="0">
                <a:solidFill>
                  <a:schemeClr val="bg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HOW WE CONTROL THIRD-PARTY RISK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62C1ACE-C928-47B4-3643-3A3A5B090716}"/>
              </a:ext>
            </a:extLst>
          </p:cNvPr>
          <p:cNvSpPr txBox="1"/>
          <p:nvPr/>
        </p:nvSpPr>
        <p:spPr>
          <a:xfrm>
            <a:off x="797443" y="1724601"/>
            <a:ext cx="618814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Controls include:</a:t>
            </a:r>
            <a:endParaRPr lang="en-US" sz="24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/>
              <a:t>Pre-qualification &amp; due diligence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/>
              <a:t>Contract clauses (SLA, penalties, compliance)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/>
              <a:t>Training &amp; induction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/>
              <a:t>Access control (systems, sites)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/>
              <a:t>Performance KPIs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/>
              <a:t>Audits of vendors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/>
              <a:t>Incident escalation to QRM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1D153A-F22D-B34B-15DC-5EE206684863}"/>
              </a:ext>
            </a:extLst>
          </p:cNvPr>
          <p:cNvSpPr txBox="1"/>
          <p:nvPr/>
        </p:nvSpPr>
        <p:spPr>
          <a:xfrm>
            <a:off x="797443" y="5029197"/>
            <a:ext cx="106112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Rule:</a:t>
            </a:r>
            <a:endParaRPr lang="en-US" sz="2400" dirty="0"/>
          </a:p>
          <a:p>
            <a:r>
              <a:rPr lang="en-US" sz="2400" dirty="0"/>
              <a:t>If a vendor touches customers, data, money, or safety – they must be controlled.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F832F5E-D41F-281A-DE05-C8059D415F4A}"/>
              </a:ext>
            </a:extLst>
          </p:cNvPr>
          <p:cNvGrpSpPr/>
          <p:nvPr/>
        </p:nvGrpSpPr>
        <p:grpSpPr>
          <a:xfrm>
            <a:off x="6639081" y="1286723"/>
            <a:ext cx="4419940" cy="4064924"/>
            <a:chOff x="6639081" y="1286723"/>
            <a:chExt cx="4419940" cy="406492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B511FDE-4354-0FCC-A822-18976F21DA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9081" y="1286723"/>
              <a:ext cx="4419940" cy="4064924"/>
            </a:xfrm>
            <a:prstGeom prst="rect">
              <a:avLst/>
            </a:prstGeom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3F097262-591A-9C5F-2748-60EB29197603}"/>
                </a:ext>
              </a:extLst>
            </p:cNvPr>
            <p:cNvSpPr/>
            <p:nvPr/>
          </p:nvSpPr>
          <p:spPr>
            <a:xfrm>
              <a:off x="7779374" y="2396891"/>
              <a:ext cx="2139353" cy="2139353"/>
            </a:xfrm>
            <a:prstGeom prst="ellipse">
              <a:avLst/>
            </a:prstGeom>
            <a:noFill/>
            <a:ln w="508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6A3AA64-D025-5BA0-D07F-EFDD88A77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06538" y="2918240"/>
              <a:ext cx="1953772" cy="1304547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926FA04-31F6-27F4-7FF5-2BC1D416F60F}"/>
                </a:ext>
              </a:extLst>
            </p:cNvPr>
            <p:cNvSpPr txBox="1"/>
            <p:nvPr/>
          </p:nvSpPr>
          <p:spPr>
            <a:xfrm>
              <a:off x="8058613" y="2921090"/>
              <a:ext cx="15696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b="1" dirty="0">
                  <a:solidFill>
                    <a:srgbClr val="C00000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Third-Party</a:t>
              </a:r>
              <a:endParaRPr lang="en-US" sz="2000" b="1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20265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5E8BB8-F183-68CC-88EC-D01C37D8AC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2BB251-B227-E9A4-AF51-BECD5CD378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5547" y="6374776"/>
            <a:ext cx="2086757" cy="365760"/>
          </a:xfrm>
        </p:spPr>
        <p:txBody>
          <a:bodyPr/>
          <a:lstStyle/>
          <a:p>
            <a:r>
              <a:rPr lang="en-US"/>
              <a:t>22 January 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8D8806-1077-B0A1-1B3E-A8FCEA1D4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747" y="6375411"/>
            <a:ext cx="4114800" cy="365125"/>
          </a:xfrm>
        </p:spPr>
        <p:txBody>
          <a:bodyPr/>
          <a:lstStyle/>
          <a:p>
            <a:r>
              <a:rPr lang="en-US"/>
              <a:t>Confidential &amp; Proprietary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EB63AC-7550-104B-3028-C9E39FAFE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59638" y="6375411"/>
            <a:ext cx="2084832" cy="365125"/>
          </a:xfrm>
        </p:spPr>
        <p:txBody>
          <a:bodyPr/>
          <a:lstStyle/>
          <a:p>
            <a:fld id="{DE9D048A-8DAC-41F5-A034-CC4532C516DB}" type="slidenum">
              <a:rPr lang="en-US" smtClean="0"/>
              <a:t>25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41D697-C861-27B8-FF71-DF559377F462}"/>
              </a:ext>
            </a:extLst>
          </p:cNvPr>
          <p:cNvSpPr txBox="1"/>
          <p:nvPr/>
        </p:nvSpPr>
        <p:spPr>
          <a:xfrm>
            <a:off x="2455132" y="292608"/>
            <a:ext cx="73340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kern="0" dirty="0">
                <a:solidFill>
                  <a:schemeClr val="bg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THIRD-PARTY RISKS IN THE RISK REGISTER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6A85B31-88AB-50FE-76DC-354E879899CA}"/>
              </a:ext>
            </a:extLst>
          </p:cNvPr>
          <p:cNvSpPr txBox="1"/>
          <p:nvPr/>
        </p:nvSpPr>
        <p:spPr>
          <a:xfrm>
            <a:off x="797443" y="1320340"/>
            <a:ext cx="101540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Third-party risks must be recorded like internal risks.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FA5D1E-7D4F-E907-A302-6899E194FE8C}"/>
              </a:ext>
            </a:extLst>
          </p:cNvPr>
          <p:cNvSpPr txBox="1"/>
          <p:nvPr/>
        </p:nvSpPr>
        <p:spPr>
          <a:xfrm>
            <a:off x="797443" y="4476295"/>
            <a:ext cx="106112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Rule:</a:t>
            </a:r>
            <a:endParaRPr lang="en-US" sz="2400" dirty="0"/>
          </a:p>
          <a:p>
            <a:pPr marL="457200" lvl="0" indent="-457200">
              <a:buFont typeface="+mj-lt"/>
              <a:buAutoNum type="arabicPeriod"/>
            </a:pPr>
            <a:r>
              <a:rPr lang="en-US" sz="2400" dirty="0"/>
              <a:t>Owner = SMSA department, not the vendor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2400" dirty="0"/>
              <a:t>Reviewed in management review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2400" dirty="0"/>
              <a:t>Updated after incidents or audits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A98497-64DC-E981-32CA-DC86D03238B1}"/>
              </a:ext>
            </a:extLst>
          </p:cNvPr>
          <p:cNvSpPr txBox="1"/>
          <p:nvPr/>
        </p:nvSpPr>
        <p:spPr>
          <a:xfrm>
            <a:off x="5358244" y="2568450"/>
            <a:ext cx="579363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Examples:</a:t>
            </a:r>
            <a:endParaRPr lang="en-US" sz="24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/>
              <a:t>“Outsourced employee theft risk – Hub A”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/>
              <a:t>“Security contractor access control failure”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/>
              <a:t>“IT vendor system downtime risk”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50ED2C1-BC97-1373-663A-CE5F2BDA70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925" y="1971791"/>
            <a:ext cx="2813464" cy="2762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8084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ED9F8-04E3-E093-F992-BA95AD9F89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11131D-4EEE-CB8E-C4C2-EEB9D15A03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5547" y="6374776"/>
            <a:ext cx="2086757" cy="365760"/>
          </a:xfrm>
        </p:spPr>
        <p:txBody>
          <a:bodyPr/>
          <a:lstStyle/>
          <a:p>
            <a:r>
              <a:rPr lang="en-US"/>
              <a:t>22 January 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0F9BBA-71A9-73B7-B338-92A6B0CB7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747" y="6375411"/>
            <a:ext cx="4114800" cy="365125"/>
          </a:xfrm>
        </p:spPr>
        <p:txBody>
          <a:bodyPr/>
          <a:lstStyle/>
          <a:p>
            <a:r>
              <a:rPr lang="en-US"/>
              <a:t>Confidential &amp; Proprietary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56FA50-943F-00B0-95A4-F8E9E322B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59638" y="6375411"/>
            <a:ext cx="2084832" cy="365125"/>
          </a:xfrm>
        </p:spPr>
        <p:txBody>
          <a:bodyPr/>
          <a:lstStyle/>
          <a:p>
            <a:fld id="{DE9D048A-8DAC-41F5-A034-CC4532C516DB}" type="slidenum">
              <a:rPr lang="en-US" smtClean="0"/>
              <a:t>26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B7622C-16BA-8476-88C5-E708E123CF01}"/>
              </a:ext>
            </a:extLst>
          </p:cNvPr>
          <p:cNvSpPr txBox="1"/>
          <p:nvPr/>
        </p:nvSpPr>
        <p:spPr>
          <a:xfrm>
            <a:off x="4984672" y="292608"/>
            <a:ext cx="22749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kern="0" dirty="0">
                <a:solidFill>
                  <a:schemeClr val="bg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CASE STUDY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586B82-9C34-454C-DFF0-B45B19CACCF1}"/>
              </a:ext>
            </a:extLst>
          </p:cNvPr>
          <p:cNvSpPr txBox="1"/>
          <p:nvPr/>
        </p:nvSpPr>
        <p:spPr>
          <a:xfrm>
            <a:off x="2943391" y="1429766"/>
            <a:ext cx="7271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(Based on real SMSA investigation – QRM Ref #5320)</a:t>
            </a:r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6A0587-D427-A3C9-D803-2B8F09AC8CCE}"/>
              </a:ext>
            </a:extLst>
          </p:cNvPr>
          <p:cNvSpPr txBox="1"/>
          <p:nvPr/>
        </p:nvSpPr>
        <p:spPr>
          <a:xfrm>
            <a:off x="2943392" y="2045774"/>
            <a:ext cx="84721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What Happened</a:t>
            </a:r>
            <a:br>
              <a:rPr lang="en-US" sz="2400" dirty="0"/>
            </a:br>
            <a:r>
              <a:rPr lang="en-US" sz="2400" dirty="0"/>
              <a:t>A courier stopped to deliver a package and left the vehicle </a:t>
            </a:r>
            <a:r>
              <a:rPr lang="en-US" sz="2400" b="1" dirty="0"/>
              <a:t>running with the keys inside</a:t>
            </a:r>
            <a:r>
              <a:rPr lang="en-US" sz="2400" dirty="0"/>
              <a:t>. An unknown person entered the vehicle and drove it away.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67008D-FCF9-F2F8-3AFB-7E5A5F152052}"/>
              </a:ext>
            </a:extLst>
          </p:cNvPr>
          <p:cNvSpPr txBox="1"/>
          <p:nvPr/>
        </p:nvSpPr>
        <p:spPr>
          <a:xfrm>
            <a:off x="806578" y="3864786"/>
            <a:ext cx="515577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2400" dirty="0"/>
              <a:t>67 shipments were inside</a:t>
            </a:r>
          </a:p>
          <a:p>
            <a:pPr lvl="0"/>
            <a:r>
              <a:rPr lang="en-US" sz="2400" dirty="0"/>
              <a:t>Vehicle was later recovered</a:t>
            </a:r>
          </a:p>
          <a:p>
            <a:pPr lvl="0"/>
            <a:r>
              <a:rPr lang="en-US" sz="2400" dirty="0"/>
              <a:t>Only 15 low-value documents remained</a:t>
            </a:r>
          </a:p>
          <a:p>
            <a:pPr lvl="0"/>
            <a:r>
              <a:rPr lang="en-US" sz="2400" b="1" dirty="0"/>
              <a:t>52 high-value shipments were stolen</a:t>
            </a:r>
            <a:endParaRPr lang="en-US" sz="24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E19B8D3-E1EB-8B6E-F4AD-AF57732CFF67}"/>
              </a:ext>
            </a:extLst>
          </p:cNvPr>
          <p:cNvSpPr txBox="1"/>
          <p:nvPr/>
        </p:nvSpPr>
        <p:spPr>
          <a:xfrm>
            <a:off x="6374924" y="3864786"/>
            <a:ext cx="52235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Root Cause</a:t>
            </a:r>
            <a:endParaRPr lang="en-US" sz="24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/>
              <a:t>Vehicle not secured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/>
              <a:t>Keys left in ignition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/>
              <a:t>Courier walked away from the vehicle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/>
              <a:t>Basic security rule not followed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7EB2AE98-8DC0-0CEA-064B-DD5F29065D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78" y="1492376"/>
            <a:ext cx="2189535" cy="2189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3807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3F8B04-18EA-926A-A6A5-841608DAC3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91AA9B-9DEC-54CC-BF93-378268FD0F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5547" y="6374776"/>
            <a:ext cx="2086757" cy="365760"/>
          </a:xfrm>
        </p:spPr>
        <p:txBody>
          <a:bodyPr/>
          <a:lstStyle/>
          <a:p>
            <a:r>
              <a:rPr lang="en-US"/>
              <a:t>22 January 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9B02B9-E630-5790-EB46-558B481C3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747" y="6375411"/>
            <a:ext cx="4114800" cy="365125"/>
          </a:xfrm>
        </p:spPr>
        <p:txBody>
          <a:bodyPr/>
          <a:lstStyle/>
          <a:p>
            <a:r>
              <a:rPr lang="en-US"/>
              <a:t>Confidential &amp; Proprietary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B9F1F0-6371-BD5F-E9ED-5A6B34D21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59638" y="6375411"/>
            <a:ext cx="2084832" cy="365125"/>
          </a:xfrm>
        </p:spPr>
        <p:txBody>
          <a:bodyPr/>
          <a:lstStyle/>
          <a:p>
            <a:fld id="{DE9D048A-8DAC-41F5-A034-CC4532C516DB}" type="slidenum">
              <a:rPr lang="en-US" smtClean="0"/>
              <a:t>27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59CB5B-4CC5-DA28-3E6D-10232796EFA6}"/>
              </a:ext>
            </a:extLst>
          </p:cNvPr>
          <p:cNvSpPr txBox="1"/>
          <p:nvPr/>
        </p:nvSpPr>
        <p:spPr>
          <a:xfrm>
            <a:off x="4984672" y="292608"/>
            <a:ext cx="22749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kern="0" dirty="0">
                <a:solidFill>
                  <a:schemeClr val="bg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CASE STUDY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489F481E-545B-A1FF-0994-799F7739C338}"/>
              </a:ext>
            </a:extLst>
          </p:cNvPr>
          <p:cNvGraphicFramePr>
            <a:graphicFrameLocks noGrp="1"/>
          </p:cNvGraphicFramePr>
          <p:nvPr/>
        </p:nvGraphicFramePr>
        <p:xfrm>
          <a:off x="2223344" y="2345158"/>
          <a:ext cx="7797605" cy="270802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51717">
                  <a:extLst>
                    <a:ext uri="{9D8B030D-6E8A-4147-A177-3AD203B41FA5}">
                      <a16:colId xmlns:a16="http://schemas.microsoft.com/office/drawing/2014/main" val="605826388"/>
                    </a:ext>
                  </a:extLst>
                </a:gridCol>
                <a:gridCol w="5645888">
                  <a:extLst>
                    <a:ext uri="{9D8B030D-6E8A-4147-A177-3AD203B41FA5}">
                      <a16:colId xmlns:a16="http://schemas.microsoft.com/office/drawing/2014/main" val="226653695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</a:rPr>
                        <a:t>Element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4A9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</a:rPr>
                        <a:t>Description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4A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553844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 Risk Source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 Daily delivery operation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06907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 Risk Type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 Operational / Security / Financial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78402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 Likelihood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 Possible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13553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 Impact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 Severe (financial loss, customer impact, reputation)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95773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 Inherent Risk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 High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464146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 Control Missing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 “Engine off – Keys out – Lock vehicle”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8102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 Residual Risk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 Still High until controls enforced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6726078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10AB620A-0F93-617F-49F5-42DCBD6749D5}"/>
              </a:ext>
            </a:extLst>
          </p:cNvPr>
          <p:cNvSpPr txBox="1"/>
          <p:nvPr/>
        </p:nvSpPr>
        <p:spPr>
          <a:xfrm>
            <a:off x="882502" y="1545031"/>
            <a:ext cx="22239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Risk Breakdown</a:t>
            </a:r>
          </a:p>
        </p:txBody>
      </p:sp>
    </p:spTree>
    <p:extLst>
      <p:ext uri="{BB962C8B-B14F-4D97-AF65-F5344CB8AC3E}">
        <p14:creationId xmlns:p14="http://schemas.microsoft.com/office/powerpoint/2010/main" val="36638128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C7A17B-152C-D5F6-0EA4-3A4ABF68EA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F92D2A-29FA-29A4-7316-58E1A4CC9F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5547" y="6374776"/>
            <a:ext cx="2086757" cy="365760"/>
          </a:xfrm>
        </p:spPr>
        <p:txBody>
          <a:bodyPr/>
          <a:lstStyle/>
          <a:p>
            <a:r>
              <a:rPr lang="en-US"/>
              <a:t>22 January 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4F7FE8-A1ED-D3A7-2419-3B954A399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747" y="6375411"/>
            <a:ext cx="4114800" cy="365125"/>
          </a:xfrm>
        </p:spPr>
        <p:txBody>
          <a:bodyPr/>
          <a:lstStyle/>
          <a:p>
            <a:r>
              <a:rPr lang="en-US"/>
              <a:t>Confidential &amp; Proprietary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37CBA6-F01E-7AE1-C9DB-640F7627E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59638" y="6375411"/>
            <a:ext cx="2084832" cy="365125"/>
          </a:xfrm>
        </p:spPr>
        <p:txBody>
          <a:bodyPr/>
          <a:lstStyle/>
          <a:p>
            <a:fld id="{DE9D048A-8DAC-41F5-A034-CC4532C516DB}" type="slidenum">
              <a:rPr lang="en-US" smtClean="0"/>
              <a:t>28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F4ACB0-67EB-C4B1-80AE-22C17D66A63C}"/>
              </a:ext>
            </a:extLst>
          </p:cNvPr>
          <p:cNvSpPr txBox="1"/>
          <p:nvPr/>
        </p:nvSpPr>
        <p:spPr>
          <a:xfrm>
            <a:off x="4984672" y="292608"/>
            <a:ext cx="22749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kern="0" dirty="0">
                <a:solidFill>
                  <a:schemeClr val="bg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CASE STUDY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458462-9AE3-EDF1-FDA6-70FF7F4553DA}"/>
              </a:ext>
            </a:extLst>
          </p:cNvPr>
          <p:cNvSpPr txBox="1"/>
          <p:nvPr/>
        </p:nvSpPr>
        <p:spPr>
          <a:xfrm>
            <a:off x="765553" y="1571789"/>
            <a:ext cx="3158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Risk Treatment Applied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E30C82C-4496-BA6C-2AB2-8B955A9B2B4C}"/>
              </a:ext>
            </a:extLst>
          </p:cNvPr>
          <p:cNvSpPr txBox="1"/>
          <p:nvPr/>
        </p:nvSpPr>
        <p:spPr>
          <a:xfrm>
            <a:off x="3997855" y="1571789"/>
            <a:ext cx="72939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/>
              <a:t>Reduce: Reinforce vehicle security procedure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/>
              <a:t>Reduce: Training &amp; toolbox talks for all couriers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/>
              <a:t>Control: Management supervision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/>
              <a:t>Escalate: QRM investigation &amp; disciplinary action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09B53C-3935-4080-9332-ED33A43B5DB0}"/>
              </a:ext>
            </a:extLst>
          </p:cNvPr>
          <p:cNvSpPr txBox="1"/>
          <p:nvPr/>
        </p:nvSpPr>
        <p:spPr>
          <a:xfrm>
            <a:off x="765553" y="3266366"/>
            <a:ext cx="11705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Lessons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493BD0-EFBB-3958-EA58-1FCBE8B9D5E7}"/>
              </a:ext>
            </a:extLst>
          </p:cNvPr>
          <p:cNvSpPr txBox="1"/>
          <p:nvPr/>
        </p:nvSpPr>
        <p:spPr>
          <a:xfrm>
            <a:off x="3997855" y="3266366"/>
            <a:ext cx="666438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/>
              <a:t>One small shortcut created a </a:t>
            </a:r>
            <a:r>
              <a:rPr lang="en-US" sz="2400" b="1" dirty="0"/>
              <a:t>major business loss</a:t>
            </a:r>
            <a:endParaRPr lang="en-US" sz="24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/>
              <a:t>Risk existed </a:t>
            </a:r>
            <a:r>
              <a:rPr lang="en-US" sz="2400" b="1" dirty="0"/>
              <a:t>before</a:t>
            </a:r>
            <a:r>
              <a:rPr lang="en-US" sz="2400" dirty="0"/>
              <a:t> the theft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/>
              <a:t>The incident was </a:t>
            </a:r>
            <a:r>
              <a:rPr lang="en-US" sz="2400" b="1" dirty="0"/>
              <a:t>preventable</a:t>
            </a:r>
            <a:endParaRPr lang="en-US" sz="24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/>
              <a:t>Daily behavior is risk management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A10245-A099-C797-B005-E13E624378C1}"/>
              </a:ext>
            </a:extLst>
          </p:cNvPr>
          <p:cNvSpPr txBox="1"/>
          <p:nvPr/>
        </p:nvSpPr>
        <p:spPr>
          <a:xfrm>
            <a:off x="765553" y="4901595"/>
            <a:ext cx="102769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Golden Rule</a:t>
            </a:r>
            <a:endParaRPr lang="en-US" sz="2400" dirty="0"/>
          </a:p>
          <a:p>
            <a:r>
              <a:rPr lang="en-US" sz="2400" dirty="0"/>
              <a:t>“If a risk can be prevented by a simple action, failure to act becomes negligence.”</a:t>
            </a:r>
          </a:p>
        </p:txBody>
      </p:sp>
    </p:spTree>
    <p:extLst>
      <p:ext uri="{BB962C8B-B14F-4D97-AF65-F5344CB8AC3E}">
        <p14:creationId xmlns:p14="http://schemas.microsoft.com/office/powerpoint/2010/main" val="35323999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CD126E-76D6-EC76-4312-4B479FB050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BC6CBD6-66D1-9C90-4796-CF4EF64539F3}"/>
              </a:ext>
            </a:extLst>
          </p:cNvPr>
          <p:cNvSpPr txBox="1"/>
          <p:nvPr/>
        </p:nvSpPr>
        <p:spPr>
          <a:xfrm>
            <a:off x="6958081" y="1311602"/>
            <a:ext cx="4548228" cy="44029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Risk exists in shortcuts and exceptions.</a:t>
            </a:r>
            <a:endParaRPr lang="en-US" sz="24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400" b="1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Explanation:</a:t>
            </a:r>
            <a:br>
              <a:rPr lang="en-US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“Fast decisions without thinking create risk.”</a:t>
            </a:r>
            <a:endParaRPr lang="en-US" sz="24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400" b="1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3 Examples:</a:t>
            </a:r>
            <a:endParaRPr lang="en-US" sz="24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Skipping scan</a:t>
            </a:r>
            <a:endParaRPr lang="en-US" sz="24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Manual override</a:t>
            </a:r>
            <a:endParaRPr lang="en-US" sz="24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Unauthorized approval</a:t>
            </a:r>
            <a:endParaRPr lang="en-US" sz="24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4BDC01-8372-6C4D-B4A4-16BB6D61CD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5547" y="6374776"/>
            <a:ext cx="2086757" cy="365760"/>
          </a:xfrm>
        </p:spPr>
        <p:txBody>
          <a:bodyPr/>
          <a:lstStyle/>
          <a:p>
            <a:r>
              <a:rPr lang="en-US"/>
              <a:t>22 January 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FED7FC-3638-33F2-7803-0AE4B7377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747" y="6375411"/>
            <a:ext cx="4114800" cy="365125"/>
          </a:xfrm>
        </p:spPr>
        <p:txBody>
          <a:bodyPr/>
          <a:lstStyle/>
          <a:p>
            <a:r>
              <a:rPr lang="en-US"/>
              <a:t>Confidential &amp; Proprietary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F7BD7-491B-7E67-CA64-6B537AD5F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59638" y="6375411"/>
            <a:ext cx="2084832" cy="365125"/>
          </a:xfrm>
        </p:spPr>
        <p:txBody>
          <a:bodyPr/>
          <a:lstStyle/>
          <a:p>
            <a:fld id="{DE9D048A-8DAC-41F5-A034-CC4532C516DB}" type="slidenum">
              <a:rPr lang="en-US" smtClean="0"/>
              <a:t>29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7407DD-F17B-223A-5EE1-CD2D9365C957}"/>
              </a:ext>
            </a:extLst>
          </p:cNvPr>
          <p:cNvSpPr txBox="1"/>
          <p:nvPr/>
        </p:nvSpPr>
        <p:spPr>
          <a:xfrm>
            <a:off x="3878886" y="292608"/>
            <a:ext cx="44342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kern="0" dirty="0">
                <a:solidFill>
                  <a:schemeClr val="bg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RISK IN DAILY DECISIONS</a:t>
            </a:r>
            <a:endParaRPr lang="en-US" sz="3200" kern="100" dirty="0">
              <a:solidFill>
                <a:schemeClr val="bg1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AD204CE-3791-ED28-0710-41D4BBF9DA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91" y="1550046"/>
            <a:ext cx="6007717" cy="4151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5212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DCB272-6EA8-5963-E891-A5110F5F08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BBADB6E-9E49-38D4-C453-42306C6E12E6}"/>
              </a:ext>
            </a:extLst>
          </p:cNvPr>
          <p:cNvSpPr txBox="1"/>
          <p:nvPr/>
        </p:nvSpPr>
        <p:spPr>
          <a:xfrm>
            <a:off x="1168193" y="1249113"/>
            <a:ext cx="4788907" cy="48276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Risk management protects people, customers, money, and reputation.</a:t>
            </a:r>
            <a:endParaRPr lang="en-US" sz="24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400" b="1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Explanation:</a:t>
            </a:r>
            <a:br>
              <a:rPr lang="en-US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“When we manage risks early, problems don’t become disasters.”</a:t>
            </a:r>
            <a:endParaRPr lang="en-US" sz="24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400" b="1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3 Examples:</a:t>
            </a:r>
            <a:endParaRPr lang="en-US" sz="24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Preventing accidents saves lives</a:t>
            </a:r>
            <a:endParaRPr lang="en-US" sz="24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Preventing fines saves money</a:t>
            </a:r>
            <a:endParaRPr lang="en-US" sz="2400" kern="100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2400" kern="0" dirty="0">
                <a:effectLst/>
                <a:ea typeface="Times New Roman" panose="02020603050405020304" pitchFamily="18" charset="0"/>
              </a:rPr>
              <a:t>Preventing complaints protects brand</a:t>
            </a:r>
            <a:endParaRPr lang="en-US" sz="2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446159-7EFB-F5CF-7936-5A7B4543D9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5547" y="6374776"/>
            <a:ext cx="2086757" cy="365760"/>
          </a:xfrm>
        </p:spPr>
        <p:txBody>
          <a:bodyPr/>
          <a:lstStyle/>
          <a:p>
            <a:r>
              <a:rPr lang="en-US"/>
              <a:t>22 January 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526748-5BAF-A253-3439-8E0BBA1D4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747" y="6375411"/>
            <a:ext cx="4114800" cy="365125"/>
          </a:xfrm>
        </p:spPr>
        <p:txBody>
          <a:bodyPr/>
          <a:lstStyle/>
          <a:p>
            <a:r>
              <a:rPr lang="en-US"/>
              <a:t>Confidential &amp; Proprietary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C6DA60-61FF-07A3-D64D-5C795C1EA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59638" y="6375411"/>
            <a:ext cx="2084832" cy="365125"/>
          </a:xfrm>
        </p:spPr>
        <p:txBody>
          <a:bodyPr/>
          <a:lstStyle/>
          <a:p>
            <a:fld id="{DE9D048A-8DAC-41F5-A034-CC4532C516DB}" type="slidenum">
              <a:rPr lang="en-US" smtClean="0"/>
              <a:t>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CC7ED4-2851-3B5F-9A56-464208065E76}"/>
              </a:ext>
            </a:extLst>
          </p:cNvPr>
          <p:cNvSpPr txBox="1"/>
          <p:nvPr/>
        </p:nvSpPr>
        <p:spPr>
          <a:xfrm>
            <a:off x="2929940" y="320040"/>
            <a:ext cx="65197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kern="0" dirty="0">
                <a:solidFill>
                  <a:schemeClr val="bg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WHY RISK MANAGEMENT MATTERS?</a:t>
            </a:r>
            <a:endParaRPr lang="en-US" sz="3200" kern="100" dirty="0">
              <a:solidFill>
                <a:schemeClr val="bg1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234628B-68ED-4D3A-4D56-C0DDDAF1F2EF}"/>
              </a:ext>
            </a:extLst>
          </p:cNvPr>
          <p:cNvGrpSpPr/>
          <p:nvPr/>
        </p:nvGrpSpPr>
        <p:grpSpPr>
          <a:xfrm>
            <a:off x="6234902" y="2551958"/>
            <a:ext cx="4976042" cy="2012051"/>
            <a:chOff x="1317062" y="2583489"/>
            <a:chExt cx="4976042" cy="2012051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AC3BB9C-9455-E63E-CE16-A9811C1F5A59}"/>
                </a:ext>
              </a:extLst>
            </p:cNvPr>
            <p:cNvSpPr/>
            <p:nvPr/>
          </p:nvSpPr>
          <p:spPr>
            <a:xfrm>
              <a:off x="4409440" y="2624690"/>
              <a:ext cx="1883664" cy="1883664"/>
            </a:xfrm>
            <a:prstGeom prst="ellipse">
              <a:avLst/>
            </a:prstGeom>
            <a:solidFill>
              <a:srgbClr val="752884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Equals 18">
              <a:extLst>
                <a:ext uri="{FF2B5EF4-FFF2-40B4-BE49-F238E27FC236}">
                  <a16:creationId xmlns:a16="http://schemas.microsoft.com/office/drawing/2014/main" id="{FA86C617-6555-EF6D-2FD6-6D556F38BABC}"/>
                </a:ext>
              </a:extLst>
            </p:cNvPr>
            <p:cNvSpPr/>
            <p:nvPr/>
          </p:nvSpPr>
          <p:spPr>
            <a:xfrm>
              <a:off x="3529965" y="3361443"/>
              <a:ext cx="566928" cy="484632"/>
            </a:xfrm>
            <a:prstGeom prst="mathEqual">
              <a:avLst/>
            </a:prstGeom>
            <a:solidFill>
              <a:schemeClr val="bg1">
                <a:lumMod val="65000"/>
              </a:schemeClr>
            </a:solidFill>
            <a:ln w="254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4CA71C6B-2E45-27C7-72D8-299EA20FA5B8}"/>
                </a:ext>
              </a:extLst>
            </p:cNvPr>
            <p:cNvGrpSpPr/>
            <p:nvPr/>
          </p:nvGrpSpPr>
          <p:grpSpPr>
            <a:xfrm>
              <a:off x="1317062" y="2583489"/>
              <a:ext cx="1879980" cy="905352"/>
              <a:chOff x="1285675" y="2362478"/>
              <a:chExt cx="1879980" cy="905352"/>
            </a:xfrm>
          </p:grpSpPr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7D45E2E6-AEFB-5C51-2977-6BC55D4BF9FF}"/>
                  </a:ext>
                </a:extLst>
              </p:cNvPr>
              <p:cNvSpPr/>
              <p:nvPr/>
            </p:nvSpPr>
            <p:spPr>
              <a:xfrm>
                <a:off x="1285675" y="2362478"/>
                <a:ext cx="1879980" cy="905352"/>
              </a:xfrm>
              <a:custGeom>
                <a:avLst/>
                <a:gdLst>
                  <a:gd name="connsiteX0" fmla="*/ 939990 w 1879980"/>
                  <a:gd name="connsiteY0" fmla="*/ 0 h 905352"/>
                  <a:gd name="connsiteX1" fmla="*/ 1876959 w 1879980"/>
                  <a:gd name="connsiteY1" fmla="*/ 845535 h 905352"/>
                  <a:gd name="connsiteX2" fmla="*/ 1879980 w 1879980"/>
                  <a:gd name="connsiteY2" fmla="*/ 905352 h 905352"/>
                  <a:gd name="connsiteX3" fmla="*/ 0 w 1879980"/>
                  <a:gd name="connsiteY3" fmla="*/ 905352 h 905352"/>
                  <a:gd name="connsiteX4" fmla="*/ 3021 w 1879980"/>
                  <a:gd name="connsiteY4" fmla="*/ 845535 h 905352"/>
                  <a:gd name="connsiteX5" fmla="*/ 939990 w 1879980"/>
                  <a:gd name="connsiteY5" fmla="*/ 0 h 905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79980" h="905352">
                    <a:moveTo>
                      <a:pt x="939990" y="0"/>
                    </a:moveTo>
                    <a:cubicBezTo>
                      <a:pt x="1427639" y="0"/>
                      <a:pt x="1828728" y="370611"/>
                      <a:pt x="1876959" y="845535"/>
                    </a:cubicBezTo>
                    <a:lnTo>
                      <a:pt x="1879980" y="905352"/>
                    </a:lnTo>
                    <a:lnTo>
                      <a:pt x="0" y="905352"/>
                    </a:lnTo>
                    <a:lnTo>
                      <a:pt x="3021" y="845535"/>
                    </a:lnTo>
                    <a:cubicBezTo>
                      <a:pt x="51252" y="370611"/>
                      <a:pt x="452341" y="0"/>
                      <a:pt x="939990" y="0"/>
                    </a:cubicBezTo>
                    <a:close/>
                  </a:path>
                </a:pathLst>
              </a:custGeom>
              <a:solidFill>
                <a:srgbClr val="FF671F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7B8120B-C4A1-758D-99B9-E59F0EAE3588}"/>
                  </a:ext>
                </a:extLst>
              </p:cNvPr>
              <p:cNvSpPr txBox="1"/>
              <p:nvPr/>
            </p:nvSpPr>
            <p:spPr>
              <a:xfrm>
                <a:off x="1544240" y="2559158"/>
                <a:ext cx="138570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chemeClr val="bg1"/>
                    </a:solidFill>
                  </a:rPr>
                  <a:t>EARLY RISK </a:t>
                </a:r>
              </a:p>
              <a:p>
                <a:pPr algn="ctr"/>
                <a:r>
                  <a:rPr lang="en-US" sz="1400" b="1" dirty="0">
                    <a:solidFill>
                      <a:schemeClr val="bg1"/>
                    </a:solidFill>
                  </a:rPr>
                  <a:t>IDENTIFICATION</a:t>
                </a: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3E4C8E09-E9F7-48C1-8404-609B15B9AF92}"/>
                </a:ext>
              </a:extLst>
            </p:cNvPr>
            <p:cNvGrpSpPr/>
            <p:nvPr/>
          </p:nvGrpSpPr>
          <p:grpSpPr>
            <a:xfrm>
              <a:off x="1317062" y="3662947"/>
              <a:ext cx="1882731" cy="932593"/>
              <a:chOff x="1284300" y="3998437"/>
              <a:chExt cx="1882731" cy="932593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035FBA68-5D78-393B-1105-0B42116CB810}"/>
                  </a:ext>
                </a:extLst>
              </p:cNvPr>
              <p:cNvSpPr/>
              <p:nvPr/>
            </p:nvSpPr>
            <p:spPr>
              <a:xfrm>
                <a:off x="1284300" y="3998437"/>
                <a:ext cx="1882731" cy="932593"/>
              </a:xfrm>
              <a:custGeom>
                <a:avLst/>
                <a:gdLst>
                  <a:gd name="connsiteX0" fmla="*/ 0 w 1882731"/>
                  <a:gd name="connsiteY0" fmla="*/ 0 h 932593"/>
                  <a:gd name="connsiteX1" fmla="*/ 1882731 w 1882731"/>
                  <a:gd name="connsiteY1" fmla="*/ 0 h 932593"/>
                  <a:gd name="connsiteX2" fmla="*/ 1878334 w 1882731"/>
                  <a:gd name="connsiteY2" fmla="*/ 87058 h 932593"/>
                  <a:gd name="connsiteX3" fmla="*/ 941365 w 1882731"/>
                  <a:gd name="connsiteY3" fmla="*/ 932593 h 932593"/>
                  <a:gd name="connsiteX4" fmla="*/ 4396 w 1882731"/>
                  <a:gd name="connsiteY4" fmla="*/ 87058 h 932593"/>
                  <a:gd name="connsiteX5" fmla="*/ 0 w 1882731"/>
                  <a:gd name="connsiteY5" fmla="*/ 0 h 932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82731" h="932593">
                    <a:moveTo>
                      <a:pt x="0" y="0"/>
                    </a:moveTo>
                    <a:lnTo>
                      <a:pt x="1882731" y="0"/>
                    </a:lnTo>
                    <a:lnTo>
                      <a:pt x="1878334" y="87058"/>
                    </a:lnTo>
                    <a:cubicBezTo>
                      <a:pt x="1830103" y="561982"/>
                      <a:pt x="1429014" y="932593"/>
                      <a:pt x="941365" y="932593"/>
                    </a:cubicBezTo>
                    <a:cubicBezTo>
                      <a:pt x="453716" y="932593"/>
                      <a:pt x="52627" y="561982"/>
                      <a:pt x="4396" y="87058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74A9C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6CE4D6C-92CC-FB3B-A9CD-4DB7263AE682}"/>
                  </a:ext>
                </a:extLst>
              </p:cNvPr>
              <p:cNvSpPr txBox="1"/>
              <p:nvPr/>
            </p:nvSpPr>
            <p:spPr>
              <a:xfrm>
                <a:off x="1563290" y="4121119"/>
                <a:ext cx="1318374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chemeClr val="bg1"/>
                    </a:solidFill>
                  </a:rPr>
                  <a:t>MITIGATION &amp; </a:t>
                </a:r>
              </a:p>
              <a:p>
                <a:pPr algn="ctr"/>
                <a:r>
                  <a:rPr lang="en-US" sz="1400" b="1" dirty="0">
                    <a:solidFill>
                      <a:schemeClr val="bg1"/>
                    </a:solidFill>
                  </a:rPr>
                  <a:t>RESPONSE </a:t>
                </a:r>
              </a:p>
              <a:p>
                <a:pPr algn="ctr"/>
                <a:r>
                  <a:rPr lang="en-US" sz="1400" b="1" dirty="0">
                    <a:solidFill>
                      <a:schemeClr val="bg1"/>
                    </a:solidFill>
                  </a:rPr>
                  <a:t>STRATEGIES</a:t>
                </a: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DC12C06-7FBA-6616-4357-F204C12A0E7F}"/>
                </a:ext>
              </a:extLst>
            </p:cNvPr>
            <p:cNvSpPr txBox="1"/>
            <p:nvPr/>
          </p:nvSpPr>
          <p:spPr>
            <a:xfrm>
              <a:off x="4936928" y="3304912"/>
              <a:ext cx="82868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</a:rPr>
                <a:t>PROJECT</a:t>
              </a:r>
            </a:p>
            <a:p>
              <a:pPr algn="ctr"/>
              <a:r>
                <a:rPr lang="en-US" sz="1400" b="1" dirty="0">
                  <a:solidFill>
                    <a:schemeClr val="bg1"/>
                  </a:solidFill>
                </a:rPr>
                <a:t>SUCCESS</a:t>
              </a: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BE60B53F-55DB-D143-90EF-59E9016FEF51}"/>
                </a:ext>
              </a:extLst>
            </p:cNvPr>
            <p:cNvGrpSpPr/>
            <p:nvPr/>
          </p:nvGrpSpPr>
          <p:grpSpPr>
            <a:xfrm>
              <a:off x="1991934" y="3272958"/>
              <a:ext cx="553085" cy="553085"/>
              <a:chOff x="1388925" y="5091881"/>
              <a:chExt cx="553085" cy="553085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D1E87CC2-FF8D-07CC-0621-B7FA8FEDC948}"/>
                  </a:ext>
                </a:extLst>
              </p:cNvPr>
              <p:cNvSpPr/>
              <p:nvPr/>
            </p:nvSpPr>
            <p:spPr>
              <a:xfrm>
                <a:off x="1388925" y="5091881"/>
                <a:ext cx="553085" cy="553085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Cross 17">
                <a:extLst>
                  <a:ext uri="{FF2B5EF4-FFF2-40B4-BE49-F238E27FC236}">
                    <a16:creationId xmlns:a16="http://schemas.microsoft.com/office/drawing/2014/main" id="{E19F224B-B893-471C-0FA1-BF56F20FC6A0}"/>
                  </a:ext>
                </a:extLst>
              </p:cNvPr>
              <p:cNvSpPr/>
              <p:nvPr/>
            </p:nvSpPr>
            <p:spPr>
              <a:xfrm>
                <a:off x="1479460" y="5185861"/>
                <a:ext cx="372014" cy="365125"/>
              </a:xfrm>
              <a:prstGeom prst="plus">
                <a:avLst>
                  <a:gd name="adj" fmla="val 35000"/>
                </a:avLst>
              </a:prstGeom>
              <a:solidFill>
                <a:schemeClr val="bg1"/>
              </a:solidFill>
              <a:ln w="254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771111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128D2B-B3C9-DD0C-0527-3984762C24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1762140-823C-5CD8-80C1-FAFCA95D8037}"/>
              </a:ext>
            </a:extLst>
          </p:cNvPr>
          <p:cNvSpPr txBox="1"/>
          <p:nvPr/>
        </p:nvSpPr>
        <p:spPr>
          <a:xfrm>
            <a:off x="991999" y="1637139"/>
            <a:ext cx="5210081" cy="3553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Change creates new risks.</a:t>
            </a:r>
            <a:endParaRPr lang="en-US" sz="24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400" b="1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Explanation:</a:t>
            </a:r>
            <a:br>
              <a:rPr lang="en-US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“Most failures happen during change.”</a:t>
            </a:r>
            <a:endParaRPr lang="en-US" sz="24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400" b="1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3 Examples:</a:t>
            </a:r>
            <a:endParaRPr lang="en-US" sz="24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New system launch</a:t>
            </a:r>
            <a:endParaRPr lang="en-US" sz="24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New vendor onboarding</a:t>
            </a:r>
            <a:endParaRPr lang="en-US" sz="24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New process rollout</a:t>
            </a:r>
            <a:endParaRPr lang="en-US" sz="24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880304-0C1F-3FD6-2756-1A32152557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5547" y="6374776"/>
            <a:ext cx="2086757" cy="365760"/>
          </a:xfrm>
        </p:spPr>
        <p:txBody>
          <a:bodyPr/>
          <a:lstStyle/>
          <a:p>
            <a:r>
              <a:rPr lang="en-US"/>
              <a:t>22 January 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F46BA7-3AAE-1503-6404-7E829741D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747" y="6375411"/>
            <a:ext cx="4114800" cy="365125"/>
          </a:xfrm>
        </p:spPr>
        <p:txBody>
          <a:bodyPr/>
          <a:lstStyle/>
          <a:p>
            <a:r>
              <a:rPr lang="en-US"/>
              <a:t>Confidential &amp; Proprietary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2D0709-C9FD-DAC0-5CB1-CA2C23D6B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59638" y="6375411"/>
            <a:ext cx="2084832" cy="365125"/>
          </a:xfrm>
        </p:spPr>
        <p:txBody>
          <a:bodyPr/>
          <a:lstStyle/>
          <a:p>
            <a:fld id="{DE9D048A-8DAC-41F5-A034-CC4532C516DB}" type="slidenum">
              <a:rPr lang="en-US" smtClean="0"/>
              <a:t>30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C72FDB-EFD6-C9E7-E6D8-13B0A97087EA}"/>
              </a:ext>
            </a:extLst>
          </p:cNvPr>
          <p:cNvSpPr txBox="1"/>
          <p:nvPr/>
        </p:nvSpPr>
        <p:spPr>
          <a:xfrm>
            <a:off x="3517106" y="317774"/>
            <a:ext cx="52100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kern="0" dirty="0">
                <a:solidFill>
                  <a:schemeClr val="bg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CHANGE MANAGEMENT RISK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5D3C231C-0DB7-D25C-F93D-EA80944FEB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994" y="1599528"/>
            <a:ext cx="4635966" cy="40789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D3F018E-FB83-C2FF-C09B-B7E41C9F3F8B}"/>
              </a:ext>
            </a:extLst>
          </p:cNvPr>
          <p:cNvSpPr txBox="1"/>
          <p:nvPr/>
        </p:nvSpPr>
        <p:spPr>
          <a:xfrm>
            <a:off x="602149" y="5489989"/>
            <a:ext cx="55999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i="1" dirty="0"/>
              <a:t>Management of Change (MOC) Policy – GUIDE Doc. No. 6312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i="1" dirty="0"/>
              <a:t>MOC Form – GUIDE Doc. No. 6313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41391274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DC2241-77F9-C1FB-D3A7-C5AB7C2700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5056F20-7DB8-4A3C-58E3-C89F9351A43C}"/>
              </a:ext>
            </a:extLst>
          </p:cNvPr>
          <p:cNvSpPr txBox="1"/>
          <p:nvPr/>
        </p:nvSpPr>
        <p:spPr>
          <a:xfrm>
            <a:off x="4689966" y="1843643"/>
            <a:ext cx="6677247" cy="3553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Report issues early.</a:t>
            </a:r>
            <a:endParaRPr lang="en-US" sz="24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400" b="1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Explanation:</a:t>
            </a:r>
            <a:br>
              <a:rPr lang="en-US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“Near misses are gifts — they prevent accidents.”</a:t>
            </a:r>
            <a:endParaRPr lang="en-US" sz="24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400" b="1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3 Examples:</a:t>
            </a:r>
            <a:endParaRPr lang="en-US" sz="24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Almost accident</a:t>
            </a:r>
            <a:endParaRPr lang="en-US" sz="24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Almost wrong delivery</a:t>
            </a:r>
            <a:endParaRPr lang="en-US" sz="2400" kern="100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2400" kern="0" dirty="0">
                <a:effectLst/>
                <a:ea typeface="Times New Roman" panose="02020603050405020304" pitchFamily="18" charset="0"/>
              </a:rPr>
              <a:t>Almost data leak</a:t>
            </a:r>
            <a:endParaRPr lang="en-US" sz="2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ADEAC5-BEF1-0199-6584-715512508D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5547" y="6374776"/>
            <a:ext cx="2086757" cy="365760"/>
          </a:xfrm>
        </p:spPr>
        <p:txBody>
          <a:bodyPr/>
          <a:lstStyle/>
          <a:p>
            <a:r>
              <a:rPr lang="en-US"/>
              <a:t>22 January 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0796EB-23F9-848C-D292-63CB32169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747" y="6375411"/>
            <a:ext cx="4114800" cy="365125"/>
          </a:xfrm>
        </p:spPr>
        <p:txBody>
          <a:bodyPr/>
          <a:lstStyle/>
          <a:p>
            <a:r>
              <a:rPr lang="en-US"/>
              <a:t>Confidential &amp; Proprietary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EF0FFC-ADD9-DC86-2B31-6C110CF6F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59638" y="6375411"/>
            <a:ext cx="2084832" cy="365125"/>
          </a:xfrm>
        </p:spPr>
        <p:txBody>
          <a:bodyPr/>
          <a:lstStyle/>
          <a:p>
            <a:fld id="{DE9D048A-8DAC-41F5-A034-CC4532C516DB}" type="slidenum">
              <a:rPr lang="en-US" smtClean="0"/>
              <a:t>31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742D59-65AF-B70E-5138-A57D4BEAF941}"/>
              </a:ext>
            </a:extLst>
          </p:cNvPr>
          <p:cNvSpPr txBox="1"/>
          <p:nvPr/>
        </p:nvSpPr>
        <p:spPr>
          <a:xfrm>
            <a:off x="2975291" y="323112"/>
            <a:ext cx="62937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kern="0" dirty="0">
                <a:solidFill>
                  <a:schemeClr val="bg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INCIDENT &amp; NEAR MISS REPORTING</a:t>
            </a:r>
            <a:endParaRPr lang="en-US" sz="3200" kern="100" dirty="0">
              <a:solidFill>
                <a:schemeClr val="bg1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EF197E4-43B1-4C95-0F75-BD9597B063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468" y="1476143"/>
            <a:ext cx="2731351" cy="426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6410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D780AE-3475-9843-D37A-8FDE537BFB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24A928-6E0D-BB39-4CF0-2E87ACE5BA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5547" y="6374776"/>
            <a:ext cx="2086757" cy="365760"/>
          </a:xfrm>
        </p:spPr>
        <p:txBody>
          <a:bodyPr/>
          <a:lstStyle/>
          <a:p>
            <a:r>
              <a:rPr lang="en-US"/>
              <a:t>22 January 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090750-3B61-E92F-D91E-11CCE0CAC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747" y="6375411"/>
            <a:ext cx="4114800" cy="365125"/>
          </a:xfrm>
        </p:spPr>
        <p:txBody>
          <a:bodyPr/>
          <a:lstStyle/>
          <a:p>
            <a:r>
              <a:rPr lang="en-US"/>
              <a:t>Confidential &amp; Proprietary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64EE37-BB2E-9320-5DD9-DE761565A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59638" y="6375411"/>
            <a:ext cx="2084832" cy="365125"/>
          </a:xfrm>
        </p:spPr>
        <p:txBody>
          <a:bodyPr/>
          <a:lstStyle/>
          <a:p>
            <a:fld id="{DE9D048A-8DAC-41F5-A034-CC4532C516DB}" type="slidenum">
              <a:rPr lang="en-US" smtClean="0"/>
              <a:t>32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5CF791-AC8C-EB42-8DB1-E48D9E3D20AA}"/>
              </a:ext>
            </a:extLst>
          </p:cNvPr>
          <p:cNvSpPr txBox="1"/>
          <p:nvPr/>
        </p:nvSpPr>
        <p:spPr>
          <a:xfrm>
            <a:off x="3501411" y="323112"/>
            <a:ext cx="5186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kern="0" dirty="0">
                <a:solidFill>
                  <a:schemeClr val="bg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ROOT CAUSE ANALYSIS (RCA)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B2702D-B5B0-5099-EA1E-CC10F5BC5B47}"/>
              </a:ext>
            </a:extLst>
          </p:cNvPr>
          <p:cNvSpPr txBox="1"/>
          <p:nvPr/>
        </p:nvSpPr>
        <p:spPr>
          <a:xfrm>
            <a:off x="734754" y="1388250"/>
            <a:ext cx="4114800" cy="4505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Fix the cause, not the symptom.</a:t>
            </a:r>
            <a:endParaRPr lang="en-US" sz="24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400" b="1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Explanation:</a:t>
            </a:r>
            <a:br>
              <a:rPr lang="en-US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“If the same issue repeats, 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the cause wasn’t fixed.”</a:t>
            </a:r>
            <a:endParaRPr lang="en-US" sz="24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400" b="1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3 Examples:</a:t>
            </a:r>
            <a:endParaRPr lang="en-US" sz="24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Repeated shipment loss</a:t>
            </a:r>
            <a:endParaRPr lang="en-US" sz="24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Frequent billing errors</a:t>
            </a:r>
            <a:endParaRPr lang="en-US" sz="2400" kern="100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2400" kern="0" dirty="0">
                <a:effectLst/>
                <a:ea typeface="Times New Roman" panose="02020603050405020304" pitchFamily="18" charset="0"/>
              </a:rPr>
              <a:t>Recurrent system downtime</a:t>
            </a:r>
            <a:endParaRPr lang="en-US" sz="24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DC30B65-BD08-E18B-F0DC-39E7A3847F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860" y="1008228"/>
            <a:ext cx="7257386" cy="5075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1903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44DDCC-352B-0A76-5DCC-9AFAE17DB6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EF70D46-AAD3-0EEE-CAC7-9DF92EF8A61A}"/>
              </a:ext>
            </a:extLst>
          </p:cNvPr>
          <p:cNvSpPr txBox="1"/>
          <p:nvPr/>
        </p:nvSpPr>
        <p:spPr>
          <a:xfrm>
            <a:off x="6593173" y="1632722"/>
            <a:ext cx="4571013" cy="3978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Early warning signs.</a:t>
            </a:r>
            <a:endParaRPr lang="en-US" sz="24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400" b="1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Explanation:</a:t>
            </a:r>
            <a:br>
              <a:rPr lang="en-US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“Key Risk I</a:t>
            </a:r>
            <a:r>
              <a:rPr lang="en-US" sz="2400" kern="0" dirty="0">
                <a:ea typeface="Times New Roman" panose="02020603050405020304" pitchFamily="18" charset="0"/>
                <a:cs typeface="Arial" panose="020B0604020202020204" pitchFamily="34" charset="0"/>
              </a:rPr>
              <a:t>ndicator</a:t>
            </a:r>
            <a:r>
              <a:rPr lang="en-US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s warn us before failure happens.”</a:t>
            </a:r>
            <a:endParaRPr lang="en-US" sz="24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400" b="1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3 Examples:</a:t>
            </a:r>
            <a:endParaRPr lang="en-US" sz="24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Rising complaints</a:t>
            </a:r>
            <a:endParaRPr lang="en-US" sz="24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Increase in near misses</a:t>
            </a:r>
            <a:endParaRPr lang="en-US" sz="24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System slowdowns</a:t>
            </a:r>
            <a:endParaRPr lang="en-US" sz="24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FBF48E-BB92-86B1-2BDA-5185C14E1D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5547" y="6374776"/>
            <a:ext cx="2086757" cy="365760"/>
          </a:xfrm>
        </p:spPr>
        <p:txBody>
          <a:bodyPr/>
          <a:lstStyle/>
          <a:p>
            <a:r>
              <a:rPr lang="en-US"/>
              <a:t>22 January 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F8DD74-ED64-EA39-0ACE-9CF867731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747" y="6375411"/>
            <a:ext cx="4114800" cy="365125"/>
          </a:xfrm>
        </p:spPr>
        <p:txBody>
          <a:bodyPr/>
          <a:lstStyle/>
          <a:p>
            <a:r>
              <a:rPr lang="en-US"/>
              <a:t>Confidential &amp; Proprietary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969DC6-B825-9111-5361-A52F7E52B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59638" y="6375411"/>
            <a:ext cx="2084832" cy="365125"/>
          </a:xfrm>
        </p:spPr>
        <p:txBody>
          <a:bodyPr/>
          <a:lstStyle/>
          <a:p>
            <a:fld id="{DE9D048A-8DAC-41F5-A034-CC4532C516DB}" type="slidenum">
              <a:rPr lang="en-US" smtClean="0"/>
              <a:t>33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179211-ED92-5A0A-A3CD-AFDB28F33545}"/>
              </a:ext>
            </a:extLst>
          </p:cNvPr>
          <p:cNvSpPr txBox="1"/>
          <p:nvPr/>
        </p:nvSpPr>
        <p:spPr>
          <a:xfrm>
            <a:off x="3612820" y="283464"/>
            <a:ext cx="49632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kern="0" dirty="0">
                <a:solidFill>
                  <a:schemeClr val="bg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KEY RISK INDICATORS (KRIs)</a:t>
            </a:r>
            <a:endParaRPr lang="en-US" sz="3200" kern="100" dirty="0">
              <a:solidFill>
                <a:schemeClr val="bg1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B7251E5-0165-8644-3CCF-21DC08678DE2}"/>
              </a:ext>
            </a:extLst>
          </p:cNvPr>
          <p:cNvGrpSpPr/>
          <p:nvPr/>
        </p:nvGrpSpPr>
        <p:grpSpPr>
          <a:xfrm>
            <a:off x="1415529" y="1394997"/>
            <a:ext cx="4771170" cy="4337509"/>
            <a:chOff x="1511226" y="1246135"/>
            <a:chExt cx="4771170" cy="4337509"/>
          </a:xfrm>
        </p:grpSpPr>
        <p:sp>
          <p:nvSpPr>
            <p:cNvPr id="21" name="Hexagon 20">
              <a:extLst>
                <a:ext uri="{FF2B5EF4-FFF2-40B4-BE49-F238E27FC236}">
                  <a16:creationId xmlns:a16="http://schemas.microsoft.com/office/drawing/2014/main" id="{754AB7EF-3795-84CD-6CAC-791BBC468B0F}"/>
                </a:ext>
              </a:extLst>
            </p:cNvPr>
            <p:cNvSpPr/>
            <p:nvPr/>
          </p:nvSpPr>
          <p:spPr>
            <a:xfrm rot="5400000">
              <a:off x="2603656" y="1341022"/>
              <a:ext cx="2561939" cy="2372166"/>
            </a:xfrm>
            <a:prstGeom prst="hexagon">
              <a:avLst/>
            </a:prstGeom>
            <a:solidFill>
              <a:srgbClr val="374A9C"/>
            </a:solidFill>
            <a:ln>
              <a:solidFill>
                <a:schemeClr val="accent5"/>
              </a:solidFill>
            </a:ln>
            <a:scene3d>
              <a:camera prst="obliqueTopRight"/>
              <a:lightRig rig="threePt" dir="t"/>
            </a:scene3d>
            <a:sp3d extrusionH="76200">
              <a:bevelT prst="relaxedInset"/>
              <a:bevelB prst="convex"/>
              <a:extrusionClr>
                <a:schemeClr val="bg1"/>
              </a:extrusionClr>
              <a:contourClr>
                <a:srgbClr val="374A9C"/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0EFE967-56A9-145F-1A32-A700622626E6}"/>
                </a:ext>
              </a:extLst>
            </p:cNvPr>
            <p:cNvSpPr txBox="1"/>
            <p:nvPr/>
          </p:nvSpPr>
          <p:spPr>
            <a:xfrm>
              <a:off x="3282252" y="1619088"/>
              <a:ext cx="121504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Better Resources Allocation</a:t>
              </a:r>
            </a:p>
          </p:txBody>
        </p:sp>
        <p:sp>
          <p:nvSpPr>
            <p:cNvPr id="23" name="Hexagon 22">
              <a:extLst>
                <a:ext uri="{FF2B5EF4-FFF2-40B4-BE49-F238E27FC236}">
                  <a16:creationId xmlns:a16="http://schemas.microsoft.com/office/drawing/2014/main" id="{52B0431F-EBD2-B7A1-0A43-51D68357564E}"/>
                </a:ext>
              </a:extLst>
            </p:cNvPr>
            <p:cNvSpPr/>
            <p:nvPr/>
          </p:nvSpPr>
          <p:spPr>
            <a:xfrm rot="5400000">
              <a:off x="3815343" y="3116592"/>
              <a:ext cx="2561939" cy="2372166"/>
            </a:xfrm>
            <a:prstGeom prst="hexagon">
              <a:avLst/>
            </a:prstGeom>
            <a:solidFill>
              <a:srgbClr val="FF671F"/>
            </a:solidFill>
            <a:ln>
              <a:solidFill>
                <a:schemeClr val="accent2"/>
              </a:solidFill>
            </a:ln>
            <a:scene3d>
              <a:camera prst="obliqueTopRight"/>
              <a:lightRig rig="threePt" dir="t"/>
            </a:scene3d>
            <a:sp3d extrusionH="76200">
              <a:bevelT prst="relaxedInset"/>
              <a:bevelB prst="convex"/>
              <a:extrusionClr>
                <a:schemeClr val="bg1"/>
              </a:extrusionClr>
              <a:contourClr>
                <a:srgbClr val="374A9C"/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D3B2939-BCC3-9EA5-5AF5-24B246DB392C}"/>
                </a:ext>
              </a:extLst>
            </p:cNvPr>
            <p:cNvSpPr txBox="1"/>
            <p:nvPr/>
          </p:nvSpPr>
          <p:spPr>
            <a:xfrm>
              <a:off x="4859112" y="4031033"/>
              <a:ext cx="131936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Develop a Risk-Aware Culture</a:t>
              </a:r>
            </a:p>
          </p:txBody>
        </p:sp>
        <p:sp>
          <p:nvSpPr>
            <p:cNvPr id="22" name="Hexagon 21">
              <a:extLst>
                <a:ext uri="{FF2B5EF4-FFF2-40B4-BE49-F238E27FC236}">
                  <a16:creationId xmlns:a16="http://schemas.microsoft.com/office/drawing/2014/main" id="{8771284B-5308-BE9A-09F2-5D813143C2C7}"/>
                </a:ext>
              </a:extLst>
            </p:cNvPr>
            <p:cNvSpPr/>
            <p:nvPr/>
          </p:nvSpPr>
          <p:spPr>
            <a:xfrm rot="5400000">
              <a:off x="1416339" y="3116588"/>
              <a:ext cx="2561939" cy="2372166"/>
            </a:xfrm>
            <a:prstGeom prst="hexagon">
              <a:avLst/>
            </a:prstGeom>
            <a:solidFill>
              <a:srgbClr val="512373"/>
            </a:solidFill>
            <a:ln>
              <a:solidFill>
                <a:srgbClr val="A458A6"/>
              </a:solidFill>
            </a:ln>
            <a:scene3d>
              <a:camera prst="obliqueTopRight"/>
              <a:lightRig rig="threePt" dir="t"/>
            </a:scene3d>
            <a:sp3d extrusionH="76200">
              <a:bevelT prst="relaxedInset"/>
              <a:bevelB prst="convex"/>
              <a:extrusionClr>
                <a:schemeClr val="bg1"/>
              </a:extrusionClr>
              <a:contourClr>
                <a:srgbClr val="374A9C"/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FB377D4-A7B7-9D41-1FF0-D7F605D618C8}"/>
                </a:ext>
              </a:extLst>
            </p:cNvPr>
            <p:cNvSpPr txBox="1"/>
            <p:nvPr/>
          </p:nvSpPr>
          <p:spPr>
            <a:xfrm>
              <a:off x="1719147" y="4031033"/>
              <a:ext cx="135477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Improve Regulatory Compliance</a:t>
              </a:r>
            </a:p>
          </p:txBody>
        </p:sp>
        <p:sp>
          <p:nvSpPr>
            <p:cNvPr id="24" name="Hexagon 23">
              <a:extLst>
                <a:ext uri="{FF2B5EF4-FFF2-40B4-BE49-F238E27FC236}">
                  <a16:creationId xmlns:a16="http://schemas.microsoft.com/office/drawing/2014/main" id="{A0BF7850-D781-7C1B-AAA2-EB4D3D70B29F}"/>
                </a:ext>
              </a:extLst>
            </p:cNvPr>
            <p:cNvSpPr/>
            <p:nvPr/>
          </p:nvSpPr>
          <p:spPr>
            <a:xfrm rot="5400000">
              <a:off x="2995952" y="2779820"/>
              <a:ext cx="1818165" cy="1683486"/>
            </a:xfrm>
            <a:prstGeom prst="hexagon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  <a:scene3d>
              <a:camera prst="obliqueTopRight"/>
              <a:lightRig rig="threePt" dir="t"/>
            </a:scene3d>
            <a:sp3d extrusionH="76200">
              <a:bevelT prst="relaxedInset"/>
              <a:bevelB prst="convex"/>
              <a:extrusionClr>
                <a:schemeClr val="bg1"/>
              </a:extrusionClr>
              <a:contourClr>
                <a:srgbClr val="374A9C"/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A653847-D416-E793-AEF1-D53E7B33D16E}"/>
                </a:ext>
              </a:extLst>
            </p:cNvPr>
            <p:cNvSpPr txBox="1"/>
            <p:nvPr/>
          </p:nvSpPr>
          <p:spPr>
            <a:xfrm>
              <a:off x="3282252" y="3125549"/>
              <a:ext cx="1215044" cy="925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Main Purposes of KRIs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775987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41A593-228C-B1EC-6F56-9C403F89AD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39A3E58-7675-4528-C347-2F74973E70D0}"/>
              </a:ext>
            </a:extLst>
          </p:cNvPr>
          <p:cNvSpPr txBox="1"/>
          <p:nvPr/>
        </p:nvSpPr>
        <p:spPr>
          <a:xfrm>
            <a:off x="1010066" y="1655668"/>
            <a:ext cx="4042228" cy="3978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Different but connected.</a:t>
            </a:r>
            <a:endParaRPr lang="en-US" sz="24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400" b="1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Explanation:</a:t>
            </a:r>
            <a:br>
              <a:rPr lang="en-US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“Risk comes first. Audit checks later.”</a:t>
            </a:r>
            <a:endParaRPr lang="en-US" sz="24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400" b="1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3 Examples:</a:t>
            </a:r>
            <a:endParaRPr lang="en-US" sz="24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Risk = what can fail</a:t>
            </a:r>
            <a:endParaRPr lang="en-US" sz="24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Compliance = rule followed</a:t>
            </a:r>
            <a:endParaRPr lang="en-US" sz="24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Audit = evidence check</a:t>
            </a:r>
            <a:endParaRPr lang="en-US" sz="24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727683-8CE8-837F-6167-9AFF1C8315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5547" y="6374776"/>
            <a:ext cx="2086757" cy="365760"/>
          </a:xfrm>
        </p:spPr>
        <p:txBody>
          <a:bodyPr/>
          <a:lstStyle/>
          <a:p>
            <a:r>
              <a:rPr lang="en-US"/>
              <a:t>22 January 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5ADFBD-5756-3225-F0AF-34BC2A3BC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747" y="6375411"/>
            <a:ext cx="4114800" cy="365125"/>
          </a:xfrm>
        </p:spPr>
        <p:txBody>
          <a:bodyPr/>
          <a:lstStyle/>
          <a:p>
            <a:r>
              <a:rPr lang="en-US"/>
              <a:t>Confidential &amp; Proprietary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1746CF-E134-0299-3FBA-14BBB96BC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59638" y="6375411"/>
            <a:ext cx="2084832" cy="365125"/>
          </a:xfrm>
        </p:spPr>
        <p:txBody>
          <a:bodyPr/>
          <a:lstStyle/>
          <a:p>
            <a:fld id="{DE9D048A-8DAC-41F5-A034-CC4532C516DB}" type="slidenum">
              <a:rPr lang="en-US" smtClean="0"/>
              <a:t>34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DD8455-A076-999F-7DA0-A22D52931182}"/>
              </a:ext>
            </a:extLst>
          </p:cNvPr>
          <p:cNvSpPr txBox="1"/>
          <p:nvPr/>
        </p:nvSpPr>
        <p:spPr>
          <a:xfrm>
            <a:off x="3339173" y="317849"/>
            <a:ext cx="55659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kern="0" dirty="0">
                <a:solidFill>
                  <a:schemeClr val="bg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RISK VS COMPLIANCE VS AUDIT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312FCCF-32B0-7E95-938A-9440381B14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395" y="2069431"/>
            <a:ext cx="5808175" cy="3039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2600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178404-CD8B-3170-B289-7E3AD5352D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9DAFAA-6629-92A3-3F3B-FD738AE849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5547" y="6374776"/>
            <a:ext cx="2086757" cy="365760"/>
          </a:xfrm>
        </p:spPr>
        <p:txBody>
          <a:bodyPr/>
          <a:lstStyle/>
          <a:p>
            <a:r>
              <a:rPr lang="en-US"/>
              <a:t>22 January 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0FAAE0-F01F-196D-F148-FC2F07646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747" y="6375411"/>
            <a:ext cx="4114800" cy="365125"/>
          </a:xfrm>
        </p:spPr>
        <p:txBody>
          <a:bodyPr/>
          <a:lstStyle/>
          <a:p>
            <a:r>
              <a:rPr lang="en-US"/>
              <a:t>Confidential &amp; Proprietary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C5F5F9-9D67-E9C6-808A-88567616A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59638" y="6375411"/>
            <a:ext cx="2084832" cy="365125"/>
          </a:xfrm>
        </p:spPr>
        <p:txBody>
          <a:bodyPr/>
          <a:lstStyle/>
          <a:p>
            <a:fld id="{DE9D048A-8DAC-41F5-A034-CC4532C516DB}" type="slidenum">
              <a:rPr lang="en-US" smtClean="0"/>
              <a:t>35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D91BD4-871B-E7A7-B8C6-B90FFA91FD37}"/>
              </a:ext>
            </a:extLst>
          </p:cNvPr>
          <p:cNvSpPr txBox="1"/>
          <p:nvPr/>
        </p:nvSpPr>
        <p:spPr>
          <a:xfrm>
            <a:off x="3033303" y="317849"/>
            <a:ext cx="61253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kern="0" dirty="0">
                <a:solidFill>
                  <a:schemeClr val="bg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WHEN DOES RISK BECOME AN NC?</a:t>
            </a:r>
            <a:endParaRPr lang="en-US" sz="3200" dirty="0">
              <a:solidFill>
                <a:schemeClr val="bg1"/>
              </a:solidFill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371ACCB-6796-1179-337E-C6E293D20A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3050583"/>
              </p:ext>
            </p:extLst>
          </p:nvPr>
        </p:nvGraphicFramePr>
        <p:xfrm>
          <a:off x="5194508" y="1968174"/>
          <a:ext cx="6125395" cy="229695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65948">
                  <a:extLst>
                    <a:ext uri="{9D8B030D-6E8A-4147-A177-3AD203B41FA5}">
                      <a16:colId xmlns:a16="http://schemas.microsoft.com/office/drawing/2014/main" val="3472090536"/>
                    </a:ext>
                  </a:extLst>
                </a:gridCol>
                <a:gridCol w="2359447">
                  <a:extLst>
                    <a:ext uri="{9D8B030D-6E8A-4147-A177-3AD203B41FA5}">
                      <a16:colId xmlns:a16="http://schemas.microsoft.com/office/drawing/2014/main" val="1127607899"/>
                    </a:ext>
                  </a:extLst>
                </a:gridCol>
              </a:tblGrid>
              <a:tr h="45939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dirty="0">
                          <a:effectLst/>
                        </a:rPr>
                        <a:t>Situation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4A9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dirty="0">
                          <a:effectLst/>
                        </a:rPr>
                        <a:t>Result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4A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0186287"/>
                  </a:ext>
                </a:extLst>
              </a:tr>
              <a:tr h="45939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Risk exists but controlled</a:t>
                      </a:r>
                      <a:endParaRPr lang="en-US" sz="2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Risk entry</a:t>
                      </a:r>
                      <a:endParaRPr lang="en-US" sz="2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6527633"/>
                  </a:ext>
                </a:extLst>
              </a:tr>
              <a:tr h="45939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Control missing or failed</a:t>
                      </a:r>
                      <a:endParaRPr lang="en-US" sz="2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Observation</a:t>
                      </a:r>
                      <a:endParaRPr lang="en-US" sz="2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3992371"/>
                  </a:ext>
                </a:extLst>
              </a:tr>
              <a:tr h="45939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Requirement violated</a:t>
                      </a:r>
                      <a:endParaRPr lang="en-US" sz="2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NC</a:t>
                      </a:r>
                      <a:endParaRPr lang="en-US" sz="2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2050686"/>
                  </a:ext>
                </a:extLst>
              </a:tr>
              <a:tr h="45939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Repeated failure</a:t>
                      </a:r>
                      <a:endParaRPr lang="en-US" sz="2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Major NC</a:t>
                      </a:r>
                      <a:endParaRPr lang="en-US" sz="2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8319173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9FDEBE6D-359E-DB2C-8065-2558983394A2}"/>
              </a:ext>
            </a:extLst>
          </p:cNvPr>
          <p:cNvSpPr txBox="1"/>
          <p:nvPr/>
        </p:nvSpPr>
        <p:spPr>
          <a:xfrm>
            <a:off x="5094960" y="4574625"/>
            <a:ext cx="326595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Rule:</a:t>
            </a:r>
            <a:endParaRPr lang="en-US" sz="2400" dirty="0"/>
          </a:p>
          <a:p>
            <a:r>
              <a:rPr lang="en-US" sz="2400" dirty="0"/>
              <a:t>Risk = future problem</a:t>
            </a:r>
            <a:br>
              <a:rPr lang="en-US" sz="2400" dirty="0"/>
            </a:br>
            <a:r>
              <a:rPr lang="en-US" sz="2400" dirty="0"/>
              <a:t>NC = rule already broken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2D78CBDB-511A-D041-49D1-6C7EFAC468FD}"/>
              </a:ext>
            </a:extLst>
          </p:cNvPr>
          <p:cNvGrpSpPr/>
          <p:nvPr/>
        </p:nvGrpSpPr>
        <p:grpSpPr>
          <a:xfrm>
            <a:off x="1097818" y="1867359"/>
            <a:ext cx="3594516" cy="3594516"/>
            <a:chOff x="1236045" y="1580274"/>
            <a:chExt cx="3594516" cy="3594516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9606C4DE-52D0-6DB8-C7AB-9FBF676A5059}"/>
                </a:ext>
              </a:extLst>
            </p:cNvPr>
            <p:cNvSpPr/>
            <p:nvPr/>
          </p:nvSpPr>
          <p:spPr>
            <a:xfrm>
              <a:off x="1236045" y="1580274"/>
              <a:ext cx="3594516" cy="3594516"/>
            </a:xfrm>
            <a:prstGeom prst="ellipse">
              <a:avLst/>
            </a:prstGeom>
            <a:solidFill>
              <a:srgbClr val="512373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0096F4C-1DC8-A41E-C6C7-9B06A9F565B5}"/>
                </a:ext>
              </a:extLst>
            </p:cNvPr>
            <p:cNvSpPr/>
            <p:nvPr/>
          </p:nvSpPr>
          <p:spPr>
            <a:xfrm>
              <a:off x="1500444" y="2109072"/>
              <a:ext cx="3065718" cy="3065718"/>
            </a:xfrm>
            <a:prstGeom prst="ellipse">
              <a:avLst/>
            </a:prstGeom>
            <a:solidFill>
              <a:srgbClr val="FF671F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39641EE-CD21-1C95-FFE8-21E46589BCF7}"/>
                </a:ext>
              </a:extLst>
            </p:cNvPr>
            <p:cNvSpPr/>
            <p:nvPr/>
          </p:nvSpPr>
          <p:spPr>
            <a:xfrm>
              <a:off x="1914369" y="2936922"/>
              <a:ext cx="2237868" cy="2237868"/>
            </a:xfrm>
            <a:prstGeom prst="ellipse">
              <a:avLst/>
            </a:prstGeom>
            <a:solidFill>
              <a:srgbClr val="374A9C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B49D920C-F41D-18E5-02BF-049468DDD41D}"/>
                </a:ext>
              </a:extLst>
            </p:cNvPr>
            <p:cNvSpPr/>
            <p:nvPr/>
          </p:nvSpPr>
          <p:spPr>
            <a:xfrm>
              <a:off x="2254547" y="3633621"/>
              <a:ext cx="1541169" cy="1541169"/>
            </a:xfrm>
            <a:prstGeom prst="ellipse">
              <a:avLst/>
            </a:prstGeom>
            <a:solidFill>
              <a:srgbClr val="BFBFBF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/>
                <a:t>Risk</a:t>
              </a:r>
              <a:endParaRPr lang="en-US" b="1" dirty="0"/>
            </a:p>
          </p:txBody>
        </p:sp>
        <p:pic>
          <p:nvPicPr>
            <p:cNvPr id="20" name="Graphic 19" descr="Arrow: Counter-clockwise curve with solid fill">
              <a:extLst>
                <a:ext uri="{FF2B5EF4-FFF2-40B4-BE49-F238E27FC236}">
                  <a16:creationId xmlns:a16="http://schemas.microsoft.com/office/drawing/2014/main" id="{44863D2F-1869-BABA-D554-87AFEFA0FC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322901" y="3510959"/>
              <a:ext cx="914400" cy="91440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F3DD93B-08E1-EB47-11FF-C2589D13BDC6}"/>
                </a:ext>
              </a:extLst>
            </p:cNvPr>
            <p:cNvSpPr txBox="1"/>
            <p:nvPr/>
          </p:nvSpPr>
          <p:spPr>
            <a:xfrm>
              <a:off x="2361199" y="3377532"/>
              <a:ext cx="1327864" cy="914400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GB" b="1" dirty="0">
                  <a:solidFill>
                    <a:schemeClr val="bg1"/>
                  </a:solidFill>
                </a:rPr>
                <a:t>Observation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03CAFC19-6390-CDA1-ECEC-F7A4D934FC95}"/>
                </a:ext>
              </a:extLst>
            </p:cNvPr>
            <p:cNvSpPr txBox="1"/>
            <p:nvPr/>
          </p:nvSpPr>
          <p:spPr>
            <a:xfrm>
              <a:off x="2254547" y="2557489"/>
              <a:ext cx="1541168" cy="811733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GB" b="1" dirty="0">
                  <a:solidFill>
                    <a:schemeClr val="bg1"/>
                  </a:solidFill>
                </a:rPr>
                <a:t>Non-Conformity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ED6B01F7-2FB9-205B-CAB1-F1D725D642CB}"/>
                </a:ext>
              </a:extLst>
            </p:cNvPr>
            <p:cNvSpPr txBox="1"/>
            <p:nvPr/>
          </p:nvSpPr>
          <p:spPr>
            <a:xfrm>
              <a:off x="2254547" y="1890323"/>
              <a:ext cx="1541168" cy="914400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GB" b="1" dirty="0">
                  <a:solidFill>
                    <a:schemeClr val="bg1"/>
                  </a:solidFill>
                </a:rPr>
                <a:t>Major NC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pic>
          <p:nvPicPr>
            <p:cNvPr id="46" name="Graphic 45" descr="Arrow: Counter-clockwise curve with solid fill">
              <a:extLst>
                <a:ext uri="{FF2B5EF4-FFF2-40B4-BE49-F238E27FC236}">
                  <a16:creationId xmlns:a16="http://schemas.microsoft.com/office/drawing/2014/main" id="{D114434C-4A32-9327-BE55-A26731F57D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774449" y="2074769"/>
              <a:ext cx="914400" cy="914400"/>
            </a:xfrm>
            <a:prstGeom prst="rect">
              <a:avLst/>
            </a:prstGeom>
          </p:spPr>
        </p:pic>
        <p:pic>
          <p:nvPicPr>
            <p:cNvPr id="47" name="Graphic 46" descr="Arrow: Counter-clockwise curve with solid fill">
              <a:extLst>
                <a:ext uri="{FF2B5EF4-FFF2-40B4-BE49-F238E27FC236}">
                  <a16:creationId xmlns:a16="http://schemas.microsoft.com/office/drawing/2014/main" id="{1716DB98-37BD-ACEF-5CE4-81FB351BB0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604948" y="2793965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303081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76DE5C-C31C-C586-F324-7E9CBBED5E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30D492C-7E83-8B17-95C3-375AE760DB02}"/>
              </a:ext>
            </a:extLst>
          </p:cNvPr>
          <p:cNvSpPr txBox="1"/>
          <p:nvPr/>
        </p:nvSpPr>
        <p:spPr>
          <a:xfrm>
            <a:off x="840215" y="1776253"/>
            <a:ext cx="5294756" cy="3553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Official list of company risks.</a:t>
            </a:r>
            <a:endParaRPr lang="en-US" sz="24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400" b="1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Explanation:</a:t>
            </a:r>
            <a:br>
              <a:rPr lang="en-US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“This proves we manage risk properly.”</a:t>
            </a:r>
            <a:endParaRPr lang="en-US" sz="24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400" b="1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3 Examples:</a:t>
            </a:r>
            <a:endParaRPr lang="en-US" sz="24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Safety risk register</a:t>
            </a:r>
            <a:endParaRPr lang="en-US" sz="24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IT risk register</a:t>
            </a:r>
            <a:endParaRPr lang="en-US" sz="2400" kern="100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2400" kern="0" dirty="0">
                <a:effectLst/>
                <a:ea typeface="Times New Roman" panose="02020603050405020304" pitchFamily="18" charset="0"/>
              </a:rPr>
              <a:t>Compliance risk register</a:t>
            </a:r>
            <a:endParaRPr lang="en-US" sz="2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1B7520-7115-2BB9-5C39-F04E5FF29A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5547" y="6374776"/>
            <a:ext cx="2086757" cy="365760"/>
          </a:xfrm>
        </p:spPr>
        <p:txBody>
          <a:bodyPr/>
          <a:lstStyle/>
          <a:p>
            <a:r>
              <a:rPr lang="en-US"/>
              <a:t>22 January 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98607B-55C0-273B-0C95-D551D7932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747" y="6375411"/>
            <a:ext cx="4114800" cy="365125"/>
          </a:xfrm>
        </p:spPr>
        <p:txBody>
          <a:bodyPr/>
          <a:lstStyle/>
          <a:p>
            <a:r>
              <a:rPr lang="en-US"/>
              <a:t>Confidential &amp; Proprietary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D5F226-F1A6-2CC4-6C47-9D2810296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59638" y="6375411"/>
            <a:ext cx="2084832" cy="365125"/>
          </a:xfrm>
        </p:spPr>
        <p:txBody>
          <a:bodyPr/>
          <a:lstStyle/>
          <a:p>
            <a:fld id="{DE9D048A-8DAC-41F5-A034-CC4532C516DB}" type="slidenum">
              <a:rPr lang="en-US" smtClean="0"/>
              <a:t>36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B8FAF0-5168-6FD7-524C-99A59B22A43C}"/>
              </a:ext>
            </a:extLst>
          </p:cNvPr>
          <p:cNvSpPr txBox="1"/>
          <p:nvPr/>
        </p:nvSpPr>
        <p:spPr>
          <a:xfrm>
            <a:off x="4789090" y="320040"/>
            <a:ext cx="26661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kern="0" dirty="0">
                <a:solidFill>
                  <a:schemeClr val="bg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RISK REGISTER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68C649F-90A5-30F3-7D26-6724F73E73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551" y="1507268"/>
            <a:ext cx="4396218" cy="4031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9759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2453F1-3FDC-DFCD-9BA7-4D4C2CE8E1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5C39639-D06A-0B65-8FCF-7B7CD39BC8A9}"/>
              </a:ext>
            </a:extLst>
          </p:cNvPr>
          <p:cNvSpPr txBox="1"/>
          <p:nvPr/>
        </p:nvSpPr>
        <p:spPr>
          <a:xfrm>
            <a:off x="5571455" y="1709335"/>
            <a:ext cx="4819811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/>
              <a:t>Owner: Department Head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/>
              <a:t>Reviewed: Monthly / Quarterly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/>
              <a:t>Updated When: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2400" dirty="0"/>
              <a:t>Incident happens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2400" dirty="0"/>
              <a:t>Audit finding issued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2400" dirty="0"/>
              <a:t>Process changes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2400" dirty="0"/>
              <a:t>KPI trend worsens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03FF33-F73C-0A90-3678-2A5D96C42B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5547" y="6374776"/>
            <a:ext cx="2086757" cy="365760"/>
          </a:xfrm>
        </p:spPr>
        <p:txBody>
          <a:bodyPr/>
          <a:lstStyle/>
          <a:p>
            <a:r>
              <a:rPr lang="en-US"/>
              <a:t>22 January 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2C9017-ADB6-2FA3-3599-30AD83E0A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747" y="6375411"/>
            <a:ext cx="4114800" cy="365125"/>
          </a:xfrm>
        </p:spPr>
        <p:txBody>
          <a:bodyPr/>
          <a:lstStyle/>
          <a:p>
            <a:r>
              <a:rPr lang="en-US"/>
              <a:t>Confidential &amp; Proprietary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76667C-FA96-FE85-150A-824705320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59638" y="6375411"/>
            <a:ext cx="2084832" cy="365125"/>
          </a:xfrm>
        </p:spPr>
        <p:txBody>
          <a:bodyPr/>
          <a:lstStyle/>
          <a:p>
            <a:fld id="{DE9D048A-8DAC-41F5-A034-CC4532C516DB}" type="slidenum">
              <a:rPr lang="en-US" smtClean="0"/>
              <a:t>37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F23179-EF10-D2AF-BE63-BC34894994C5}"/>
              </a:ext>
            </a:extLst>
          </p:cNvPr>
          <p:cNvSpPr txBox="1"/>
          <p:nvPr/>
        </p:nvSpPr>
        <p:spPr>
          <a:xfrm>
            <a:off x="2936825" y="304299"/>
            <a:ext cx="63706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kern="0" dirty="0">
                <a:solidFill>
                  <a:schemeClr val="bg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RISK REGISTER – LIVING DOCUMENT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3CD0C0E-AC73-52A6-88FB-075D45D8D1CC}"/>
              </a:ext>
            </a:extLst>
          </p:cNvPr>
          <p:cNvSpPr txBox="1"/>
          <p:nvPr/>
        </p:nvSpPr>
        <p:spPr>
          <a:xfrm>
            <a:off x="1052622" y="5423720"/>
            <a:ext cx="81690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Rule: </a:t>
            </a:r>
            <a:r>
              <a:rPr lang="en-US" sz="2400" dirty="0"/>
              <a:t>A risk register that is not updated is a false document.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5A2C1B5-59FC-2918-1724-87799BB0AD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625" y="1357615"/>
            <a:ext cx="3860494" cy="3860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0751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67F4C6-305E-FBB0-FC43-0D0385F781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53DB7CD-7CF1-2439-D8AD-3254F521EEE2}"/>
              </a:ext>
            </a:extLst>
          </p:cNvPr>
          <p:cNvSpPr txBox="1"/>
          <p:nvPr/>
        </p:nvSpPr>
        <p:spPr>
          <a:xfrm>
            <a:off x="1085418" y="1701826"/>
            <a:ext cx="5291192" cy="3553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If it’s not written, it didn’t happen.</a:t>
            </a:r>
            <a:endParaRPr lang="en-US" sz="24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400" b="1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Explanation:</a:t>
            </a:r>
            <a:br>
              <a:rPr lang="en-US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“Auditors trust evidence, not memory.”</a:t>
            </a:r>
            <a:endParaRPr lang="en-US" sz="24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400" b="1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3 Examples:</a:t>
            </a:r>
            <a:endParaRPr lang="en-US" sz="24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Training records</a:t>
            </a:r>
            <a:endParaRPr lang="en-US" sz="24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Incident reports</a:t>
            </a:r>
            <a:endParaRPr lang="en-US" sz="24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Approval emails</a:t>
            </a:r>
            <a:endParaRPr lang="en-US" sz="24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C45F5C-2F4A-0EA3-BCA4-29F999E7D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5547" y="6374776"/>
            <a:ext cx="2086757" cy="365760"/>
          </a:xfrm>
        </p:spPr>
        <p:txBody>
          <a:bodyPr/>
          <a:lstStyle/>
          <a:p>
            <a:r>
              <a:rPr lang="en-US"/>
              <a:t>22 January 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FDE77-0F9E-118A-18DD-4B407C4AD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747" y="6375411"/>
            <a:ext cx="4114800" cy="365125"/>
          </a:xfrm>
        </p:spPr>
        <p:txBody>
          <a:bodyPr/>
          <a:lstStyle/>
          <a:p>
            <a:r>
              <a:rPr lang="en-US"/>
              <a:t>Confidential &amp; Proprietary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5EFC8B-E55F-1C7F-F08B-500EC4B61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59638" y="6375411"/>
            <a:ext cx="2084832" cy="365125"/>
          </a:xfrm>
        </p:spPr>
        <p:txBody>
          <a:bodyPr/>
          <a:lstStyle/>
          <a:p>
            <a:fld id="{DE9D048A-8DAC-41F5-A034-CC4532C516DB}" type="slidenum">
              <a:rPr lang="en-US" smtClean="0"/>
              <a:t>38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0A6FC2-8EC3-C768-E964-606E07D2D6C4}"/>
              </a:ext>
            </a:extLst>
          </p:cNvPr>
          <p:cNvSpPr txBox="1"/>
          <p:nvPr/>
        </p:nvSpPr>
        <p:spPr>
          <a:xfrm>
            <a:off x="3360814" y="317849"/>
            <a:ext cx="55226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kern="0" dirty="0">
                <a:solidFill>
                  <a:schemeClr val="bg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DOCUMENTATION &amp; EVIDENCE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D773D7E-A19E-A285-9452-7951D12D84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73" b="3257"/>
          <a:stretch>
            <a:fillRect/>
          </a:stretch>
        </p:blipFill>
        <p:spPr>
          <a:xfrm>
            <a:off x="6360180" y="2161248"/>
            <a:ext cx="4937051" cy="2535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6509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D550FE-ED05-3ED7-6FE0-102A7FC58C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E45A40A-C7EC-02C5-70B2-D4E9D051DDBF}"/>
              </a:ext>
            </a:extLst>
          </p:cNvPr>
          <p:cNvSpPr txBox="1"/>
          <p:nvPr/>
        </p:nvSpPr>
        <p:spPr>
          <a:xfrm>
            <a:off x="5036207" y="1919703"/>
            <a:ext cx="6475608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Risk Management Policy - doc. no. 2662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Department Risk Registers - doc. no. 2831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Methods of Risk Identification - doc. no. 2770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Risk Ranking Criteria- doc. no. 2801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Determination Evaluation &amp; Control of Risk Procedure - doc. no. 2608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3B4823-B6E6-452E-5979-CCD1DE3AB1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5547" y="6374776"/>
            <a:ext cx="2086757" cy="365760"/>
          </a:xfrm>
        </p:spPr>
        <p:txBody>
          <a:bodyPr/>
          <a:lstStyle/>
          <a:p>
            <a:r>
              <a:rPr lang="en-US"/>
              <a:t>22 January 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8A2047-91C5-5C09-8C7E-3D5AE9F36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747" y="6375411"/>
            <a:ext cx="4114800" cy="365125"/>
          </a:xfrm>
        </p:spPr>
        <p:txBody>
          <a:bodyPr/>
          <a:lstStyle/>
          <a:p>
            <a:r>
              <a:rPr lang="en-US"/>
              <a:t>Confidential &amp; Proprietary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6F3FA-C21B-2A4F-6650-39D5B7B28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59638" y="6375411"/>
            <a:ext cx="2084832" cy="365125"/>
          </a:xfrm>
        </p:spPr>
        <p:txBody>
          <a:bodyPr/>
          <a:lstStyle/>
          <a:p>
            <a:fld id="{DE9D048A-8DAC-41F5-A034-CC4532C516DB}" type="slidenum">
              <a:rPr lang="en-US" smtClean="0"/>
              <a:t>39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8D64B3-98C2-ACCA-CE1C-B269186E807A}"/>
              </a:ext>
            </a:extLst>
          </p:cNvPr>
          <p:cNvSpPr txBox="1"/>
          <p:nvPr/>
        </p:nvSpPr>
        <p:spPr>
          <a:xfrm>
            <a:off x="3935490" y="304299"/>
            <a:ext cx="43733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kern="0" dirty="0">
                <a:solidFill>
                  <a:schemeClr val="bg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SMSA RISK DOCUMENTS</a:t>
            </a:r>
            <a:endParaRPr lang="en-US" sz="3200" dirty="0">
              <a:solidFill>
                <a:schemeClr val="bg1"/>
              </a:solidFill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9E4026E-D4DE-E3AE-99B5-54B721813A44}"/>
              </a:ext>
            </a:extLst>
          </p:cNvPr>
          <p:cNvGrpSpPr/>
          <p:nvPr/>
        </p:nvGrpSpPr>
        <p:grpSpPr>
          <a:xfrm>
            <a:off x="493772" y="1185341"/>
            <a:ext cx="4652883" cy="4678711"/>
            <a:chOff x="674029" y="1264889"/>
            <a:chExt cx="4733437" cy="4733437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057E1FB-26DD-24B8-5B72-7327BC6776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4029" y="1264889"/>
              <a:ext cx="4733437" cy="4733437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4C7A564F-5700-B62D-5FA8-EACA507C39B9}"/>
                </a:ext>
              </a:extLst>
            </p:cNvPr>
            <p:cNvGrpSpPr/>
            <p:nvPr/>
          </p:nvGrpSpPr>
          <p:grpSpPr>
            <a:xfrm>
              <a:off x="1536363" y="2389654"/>
              <a:ext cx="2198766" cy="2345535"/>
              <a:chOff x="1865981" y="2389654"/>
              <a:chExt cx="2198766" cy="2345535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3474EB3-84B0-A4B1-891E-E5C4FAF3DABB}"/>
                  </a:ext>
                </a:extLst>
              </p:cNvPr>
              <p:cNvSpPr txBox="1"/>
              <p:nvPr/>
            </p:nvSpPr>
            <p:spPr>
              <a:xfrm rot="16200000">
                <a:off x="1412902" y="3307726"/>
                <a:ext cx="211314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>
                    <a:solidFill>
                      <a:schemeClr val="bg1"/>
                    </a:solidFill>
                  </a:rPr>
                  <a:t>Methods of Risk Identification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0907984-3CE0-7831-2F57-1324A8A1A1AC}"/>
                  </a:ext>
                </a:extLst>
              </p:cNvPr>
              <p:cNvSpPr txBox="1"/>
              <p:nvPr/>
            </p:nvSpPr>
            <p:spPr>
              <a:xfrm rot="16200000">
                <a:off x="2908854" y="3579295"/>
                <a:ext cx="200401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>
                    <a:solidFill>
                      <a:srgbClr val="512373"/>
                    </a:solidFill>
                  </a:rPr>
                  <a:t>Risk Management Policy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ABFD7C3-190E-4228-C966-E2FA0E10B398}"/>
                  </a:ext>
                </a:extLst>
              </p:cNvPr>
              <p:cNvSpPr txBox="1"/>
              <p:nvPr/>
            </p:nvSpPr>
            <p:spPr>
              <a:xfrm rot="16200000">
                <a:off x="1454042" y="3175566"/>
                <a:ext cx="113165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>
                    <a:solidFill>
                      <a:schemeClr val="bg2">
                        <a:lumMod val="25000"/>
                      </a:schemeClr>
                    </a:solidFill>
                  </a:rPr>
                  <a:t>Risk Register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D377276-E730-4CA5-84B1-4A23106EBF5F}"/>
                  </a:ext>
                </a:extLst>
              </p:cNvPr>
              <p:cNvSpPr txBox="1"/>
              <p:nvPr/>
            </p:nvSpPr>
            <p:spPr>
              <a:xfrm rot="16200000">
                <a:off x="2500489" y="3275111"/>
                <a:ext cx="178228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>
                    <a:solidFill>
                      <a:srgbClr val="374A9C"/>
                    </a:solidFill>
                  </a:rPr>
                  <a:t>Risk Ranking Criteria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C2137B3-5414-3C2D-40C3-C17BB3468825}"/>
                  </a:ext>
                </a:extLst>
              </p:cNvPr>
              <p:cNvSpPr txBox="1"/>
              <p:nvPr/>
            </p:nvSpPr>
            <p:spPr>
              <a:xfrm rot="16200000">
                <a:off x="1917689" y="3252315"/>
                <a:ext cx="1859803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100" b="1" dirty="0"/>
                  <a:t>Determination Evaluation &amp; </a:t>
                </a:r>
              </a:p>
              <a:p>
                <a:pPr algn="ctr"/>
                <a:r>
                  <a:rPr lang="en-US" sz="1100" b="1" dirty="0"/>
                  <a:t>Control of Risk Procedure</a:t>
                </a:r>
              </a:p>
            </p:txBody>
          </p:sp>
        </p:grp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17313FF6-92DE-16DF-B8F4-28BD6D7AADC4}"/>
              </a:ext>
            </a:extLst>
          </p:cNvPr>
          <p:cNvSpPr txBox="1"/>
          <p:nvPr/>
        </p:nvSpPr>
        <p:spPr>
          <a:xfrm>
            <a:off x="5036207" y="5081915"/>
            <a:ext cx="67679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Golden Line:</a:t>
            </a:r>
            <a:endParaRPr lang="en-US" sz="2400" dirty="0"/>
          </a:p>
          <a:p>
            <a:r>
              <a:rPr lang="en-US" sz="2400" dirty="0"/>
              <a:t>“If a risk is not written, it does not exist for auditors.”</a:t>
            </a:r>
          </a:p>
        </p:txBody>
      </p:sp>
    </p:spTree>
    <p:extLst>
      <p:ext uri="{BB962C8B-B14F-4D97-AF65-F5344CB8AC3E}">
        <p14:creationId xmlns:p14="http://schemas.microsoft.com/office/powerpoint/2010/main" val="25534851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738DC0-69D7-F96E-138D-7095CA90A1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FB9C5A5-38F6-5C38-FD67-20D2E31E54F2}"/>
              </a:ext>
            </a:extLst>
          </p:cNvPr>
          <p:cNvSpPr txBox="1"/>
          <p:nvPr/>
        </p:nvSpPr>
        <p:spPr>
          <a:xfrm>
            <a:off x="5803171" y="1482074"/>
            <a:ext cx="5419843" cy="3978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Risk exists in every department.</a:t>
            </a:r>
            <a:endParaRPr lang="en-US" sz="24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400" b="1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Explanation:</a:t>
            </a:r>
            <a:br>
              <a:rPr lang="en-US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“If your work affects others, you create or control risk.”</a:t>
            </a:r>
            <a:endParaRPr lang="en-US" sz="24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400" b="1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3 Examples:</a:t>
            </a:r>
            <a:endParaRPr lang="en-US" sz="24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HR delay → staff shortage</a:t>
            </a:r>
            <a:endParaRPr lang="en-US" sz="24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Finance error → billing dispute</a:t>
            </a:r>
            <a:endParaRPr lang="en-US" sz="24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IT downtime → CS overload</a:t>
            </a:r>
            <a:endParaRPr lang="en-US" sz="24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FC2811-0AC7-93E6-AC59-A071D83542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5547" y="6374776"/>
            <a:ext cx="2086757" cy="365760"/>
          </a:xfrm>
        </p:spPr>
        <p:txBody>
          <a:bodyPr/>
          <a:lstStyle/>
          <a:p>
            <a:r>
              <a:rPr lang="en-US"/>
              <a:t>22 January 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48D427-6FA1-0302-82BE-8CC6967C3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747" y="6375411"/>
            <a:ext cx="4114800" cy="365125"/>
          </a:xfrm>
        </p:spPr>
        <p:txBody>
          <a:bodyPr/>
          <a:lstStyle/>
          <a:p>
            <a:r>
              <a:rPr lang="en-US"/>
              <a:t>Confidential &amp; Proprietary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B96A28-D8BA-C3F7-F0A3-DB10AE019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59638" y="6375411"/>
            <a:ext cx="2084832" cy="365125"/>
          </a:xfrm>
        </p:spPr>
        <p:txBody>
          <a:bodyPr/>
          <a:lstStyle/>
          <a:p>
            <a:fld id="{DE9D048A-8DAC-41F5-A034-CC4532C516DB}" type="slidenum">
              <a:rPr lang="en-US" smtClean="0"/>
              <a:t>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2579A7-7657-3292-115A-D2FD0EA105EF}"/>
              </a:ext>
            </a:extLst>
          </p:cNvPr>
          <p:cNvSpPr txBox="1"/>
          <p:nvPr/>
        </p:nvSpPr>
        <p:spPr>
          <a:xfrm>
            <a:off x="2897880" y="292608"/>
            <a:ext cx="63930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kern="0" dirty="0">
                <a:solidFill>
                  <a:schemeClr val="bg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RISK IS EVERYONE’S RESPONSIBILITY</a:t>
            </a:r>
            <a:endParaRPr lang="en-US" sz="3200" dirty="0">
              <a:solidFill>
                <a:schemeClr val="bg1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6AA5856-57AB-13AA-F512-9FEB07266933}"/>
              </a:ext>
            </a:extLst>
          </p:cNvPr>
          <p:cNvGrpSpPr/>
          <p:nvPr/>
        </p:nvGrpSpPr>
        <p:grpSpPr>
          <a:xfrm>
            <a:off x="1174500" y="1356047"/>
            <a:ext cx="4102592" cy="4357798"/>
            <a:chOff x="1174500" y="1356047"/>
            <a:chExt cx="4102592" cy="4357798"/>
          </a:xfrm>
        </p:grpSpPr>
        <p:sp>
          <p:nvSpPr>
            <p:cNvPr id="9" name="Flowchart: Alternate Process 8">
              <a:extLst>
                <a:ext uri="{FF2B5EF4-FFF2-40B4-BE49-F238E27FC236}">
                  <a16:creationId xmlns:a16="http://schemas.microsoft.com/office/drawing/2014/main" id="{31293ECE-B1B5-9477-CFE7-94EAA50D0C38}"/>
                </a:ext>
              </a:extLst>
            </p:cNvPr>
            <p:cNvSpPr/>
            <p:nvPr/>
          </p:nvSpPr>
          <p:spPr>
            <a:xfrm rot="2764466">
              <a:off x="2828835" y="3168622"/>
              <a:ext cx="822960" cy="822960"/>
            </a:xfrm>
            <a:prstGeom prst="flowChartAlternateProcess">
              <a:avLst/>
            </a:prstGeom>
            <a:solidFill>
              <a:srgbClr val="FF671F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8705612-D9EF-1785-8EA0-F54D135AE6EF}"/>
                </a:ext>
              </a:extLst>
            </p:cNvPr>
            <p:cNvSpPr txBox="1"/>
            <p:nvPr/>
          </p:nvSpPr>
          <p:spPr>
            <a:xfrm>
              <a:off x="2738415" y="3334359"/>
              <a:ext cx="100380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bg1"/>
                  </a:solidFill>
                </a:rPr>
                <a:t>RISK </a:t>
              </a:r>
            </a:p>
            <a:p>
              <a:pPr algn="ctr"/>
              <a:r>
                <a:rPr lang="en-US" sz="1000" b="1" dirty="0">
                  <a:solidFill>
                    <a:schemeClr val="bg1"/>
                  </a:solidFill>
                </a:rPr>
                <a:t>MANAGEMENT</a:t>
              </a:r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58259FCD-152A-D10B-0AE0-3C4C8DF5A55D}"/>
                </a:ext>
              </a:extLst>
            </p:cNvPr>
            <p:cNvGrpSpPr/>
            <p:nvPr/>
          </p:nvGrpSpPr>
          <p:grpSpPr>
            <a:xfrm>
              <a:off x="3991532" y="2167100"/>
              <a:ext cx="952505" cy="822960"/>
              <a:chOff x="3604630" y="2433860"/>
              <a:chExt cx="952505" cy="822960"/>
            </a:xfrm>
          </p:grpSpPr>
          <p:sp>
            <p:nvSpPr>
              <p:cNvPr id="12" name="Flowchart: Alternate Process 11">
                <a:extLst>
                  <a:ext uri="{FF2B5EF4-FFF2-40B4-BE49-F238E27FC236}">
                    <a16:creationId xmlns:a16="http://schemas.microsoft.com/office/drawing/2014/main" id="{1C154F4A-4BFE-95C8-4B3B-422267D14EF7}"/>
                  </a:ext>
                </a:extLst>
              </p:cNvPr>
              <p:cNvSpPr/>
              <p:nvPr/>
            </p:nvSpPr>
            <p:spPr>
              <a:xfrm rot="2764466">
                <a:off x="3670655" y="2433860"/>
                <a:ext cx="822960" cy="822960"/>
              </a:xfrm>
              <a:prstGeom prst="flowChartAlternateProcess">
                <a:avLst/>
              </a:prstGeom>
              <a:solidFill>
                <a:srgbClr val="512373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3728144-480D-6202-A62F-74251D7C0709}"/>
                  </a:ext>
                </a:extLst>
              </p:cNvPr>
              <p:cNvSpPr txBox="1"/>
              <p:nvPr/>
            </p:nvSpPr>
            <p:spPr>
              <a:xfrm>
                <a:off x="3604630" y="2648261"/>
                <a:ext cx="95250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b="1" dirty="0">
                    <a:solidFill>
                      <a:schemeClr val="bg1"/>
                    </a:solidFill>
                  </a:rPr>
                  <a:t>OPERATIONAL</a:t>
                </a:r>
              </a:p>
              <a:p>
                <a:pPr algn="ctr"/>
                <a:r>
                  <a:rPr lang="en-US" sz="1000" b="1" dirty="0">
                    <a:solidFill>
                      <a:schemeClr val="bg1"/>
                    </a:solidFill>
                  </a:rPr>
                  <a:t>RISK </a:t>
                </a:r>
              </a:p>
            </p:txBody>
          </p: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0637680D-0B46-E1C2-DDBE-2FF14D64244F}"/>
                </a:ext>
              </a:extLst>
            </p:cNvPr>
            <p:cNvGrpSpPr/>
            <p:nvPr/>
          </p:nvGrpSpPr>
          <p:grpSpPr>
            <a:xfrm>
              <a:off x="4454132" y="3749199"/>
              <a:ext cx="822960" cy="822960"/>
              <a:chOff x="3670655" y="3903384"/>
              <a:chExt cx="822960" cy="822960"/>
            </a:xfrm>
          </p:grpSpPr>
          <p:sp>
            <p:nvSpPr>
              <p:cNvPr id="10" name="Flowchart: Alternate Process 9">
                <a:extLst>
                  <a:ext uri="{FF2B5EF4-FFF2-40B4-BE49-F238E27FC236}">
                    <a16:creationId xmlns:a16="http://schemas.microsoft.com/office/drawing/2014/main" id="{29EB8CF6-CF3E-02BC-CCA9-292C8B725165}"/>
                  </a:ext>
                </a:extLst>
              </p:cNvPr>
              <p:cNvSpPr/>
              <p:nvPr/>
            </p:nvSpPr>
            <p:spPr>
              <a:xfrm rot="2764466">
                <a:off x="3670655" y="3903384"/>
                <a:ext cx="822960" cy="822960"/>
              </a:xfrm>
              <a:prstGeom prst="flowChartAlternateProcess">
                <a:avLst/>
              </a:prstGeom>
              <a:solidFill>
                <a:srgbClr val="BFBFBF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4B4F7A6-FBB0-85F1-789B-4A470A87D183}"/>
                  </a:ext>
                </a:extLst>
              </p:cNvPr>
              <p:cNvSpPr txBox="1"/>
              <p:nvPr/>
            </p:nvSpPr>
            <p:spPr>
              <a:xfrm>
                <a:off x="3726904" y="4109548"/>
                <a:ext cx="71205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b="1" dirty="0">
                    <a:solidFill>
                      <a:schemeClr val="bg1"/>
                    </a:solidFill>
                  </a:rPr>
                  <a:t>SOCIAL &amp; </a:t>
                </a:r>
              </a:p>
              <a:p>
                <a:pPr algn="ctr"/>
                <a:r>
                  <a:rPr lang="en-US" sz="1000" b="1" dirty="0">
                    <a:solidFill>
                      <a:schemeClr val="bg1"/>
                    </a:solidFill>
                  </a:rPr>
                  <a:t>HR RISK </a:t>
                </a:r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4C49762C-75C2-C938-D0D4-68F646FA2414}"/>
                </a:ext>
              </a:extLst>
            </p:cNvPr>
            <p:cNvGrpSpPr/>
            <p:nvPr/>
          </p:nvGrpSpPr>
          <p:grpSpPr>
            <a:xfrm>
              <a:off x="3060541" y="4890885"/>
              <a:ext cx="822960" cy="822960"/>
              <a:chOff x="2817261" y="4638145"/>
              <a:chExt cx="822960" cy="822960"/>
            </a:xfrm>
          </p:grpSpPr>
          <p:sp>
            <p:nvSpPr>
              <p:cNvPr id="14" name="Flowchart: Alternate Process 13">
                <a:extLst>
                  <a:ext uri="{FF2B5EF4-FFF2-40B4-BE49-F238E27FC236}">
                    <a16:creationId xmlns:a16="http://schemas.microsoft.com/office/drawing/2014/main" id="{8FF9EFDC-C84F-07FD-9771-61D04299C711}"/>
                  </a:ext>
                </a:extLst>
              </p:cNvPr>
              <p:cNvSpPr/>
              <p:nvPr/>
            </p:nvSpPr>
            <p:spPr>
              <a:xfrm rot="2764466">
                <a:off x="2817261" y="4638145"/>
                <a:ext cx="822960" cy="822960"/>
              </a:xfrm>
              <a:prstGeom prst="flowChartAlternateProcess">
                <a:avLst/>
              </a:prstGeom>
              <a:solidFill>
                <a:srgbClr val="374A9C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3292795-E922-C5A3-7237-721564CF4925}"/>
                  </a:ext>
                </a:extLst>
              </p:cNvPr>
              <p:cNvSpPr txBox="1"/>
              <p:nvPr/>
            </p:nvSpPr>
            <p:spPr>
              <a:xfrm>
                <a:off x="2850272" y="4870708"/>
                <a:ext cx="75693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b="1" dirty="0">
                    <a:solidFill>
                      <a:schemeClr val="bg1"/>
                    </a:solidFill>
                  </a:rPr>
                  <a:t>FINANCIAL</a:t>
                </a:r>
              </a:p>
              <a:p>
                <a:pPr algn="ctr"/>
                <a:r>
                  <a:rPr lang="en-US" sz="1000" b="1" dirty="0">
                    <a:solidFill>
                      <a:schemeClr val="bg1"/>
                    </a:solidFill>
                  </a:rPr>
                  <a:t>RISK </a:t>
                </a:r>
              </a:p>
            </p:txBody>
          </p: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2FF2593D-AB55-CA15-24B8-F07F13ADA2B1}"/>
                </a:ext>
              </a:extLst>
            </p:cNvPr>
            <p:cNvGrpSpPr/>
            <p:nvPr/>
          </p:nvGrpSpPr>
          <p:grpSpPr>
            <a:xfrm>
              <a:off x="1385726" y="4309066"/>
              <a:ext cx="822960" cy="822960"/>
              <a:chOff x="1987015" y="3903384"/>
              <a:chExt cx="822960" cy="822960"/>
            </a:xfrm>
          </p:grpSpPr>
          <p:sp>
            <p:nvSpPr>
              <p:cNvPr id="11" name="Flowchart: Alternate Process 10">
                <a:extLst>
                  <a:ext uri="{FF2B5EF4-FFF2-40B4-BE49-F238E27FC236}">
                    <a16:creationId xmlns:a16="http://schemas.microsoft.com/office/drawing/2014/main" id="{E9EF37CD-5178-F263-CD1C-B1F1684D1EB2}"/>
                  </a:ext>
                </a:extLst>
              </p:cNvPr>
              <p:cNvSpPr/>
              <p:nvPr/>
            </p:nvSpPr>
            <p:spPr>
              <a:xfrm rot="2764466">
                <a:off x="1987015" y="3903384"/>
                <a:ext cx="822960" cy="822960"/>
              </a:xfrm>
              <a:prstGeom prst="flowChartAlternateProcess">
                <a:avLst/>
              </a:prstGeom>
              <a:solidFill>
                <a:srgbClr val="512373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9FB3BA3E-A4E6-3997-11C5-0C689DEA2A31}"/>
                  </a:ext>
                </a:extLst>
              </p:cNvPr>
              <p:cNvSpPr txBox="1"/>
              <p:nvPr/>
            </p:nvSpPr>
            <p:spPr>
              <a:xfrm>
                <a:off x="2063064" y="4109548"/>
                <a:ext cx="65595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b="1" dirty="0">
                    <a:solidFill>
                      <a:schemeClr val="bg1"/>
                    </a:solidFill>
                  </a:rPr>
                  <a:t>JUDICIAL</a:t>
                </a:r>
              </a:p>
              <a:p>
                <a:pPr algn="ctr"/>
                <a:r>
                  <a:rPr lang="en-US" sz="1000" b="1" dirty="0">
                    <a:solidFill>
                      <a:schemeClr val="bg1"/>
                    </a:solidFill>
                  </a:rPr>
                  <a:t>RISK </a:t>
                </a:r>
              </a:p>
            </p:txBody>
          </p: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B7C3EBB9-F632-E9F3-6C27-57DB97F8C9C8}"/>
                </a:ext>
              </a:extLst>
            </p:cNvPr>
            <p:cNvGrpSpPr/>
            <p:nvPr/>
          </p:nvGrpSpPr>
          <p:grpSpPr>
            <a:xfrm>
              <a:off x="1174500" y="2510602"/>
              <a:ext cx="990977" cy="822960"/>
              <a:chOff x="1917666" y="2433860"/>
              <a:chExt cx="990977" cy="822960"/>
            </a:xfrm>
          </p:grpSpPr>
          <p:sp>
            <p:nvSpPr>
              <p:cNvPr id="13" name="Flowchart: Alternate Process 12">
                <a:extLst>
                  <a:ext uri="{FF2B5EF4-FFF2-40B4-BE49-F238E27FC236}">
                    <a16:creationId xmlns:a16="http://schemas.microsoft.com/office/drawing/2014/main" id="{7B9D5A8E-3DEB-86BD-2B8A-2B0F6EEE6BCE}"/>
                  </a:ext>
                </a:extLst>
              </p:cNvPr>
              <p:cNvSpPr/>
              <p:nvPr/>
            </p:nvSpPr>
            <p:spPr>
              <a:xfrm rot="2764466">
                <a:off x="1987015" y="2433860"/>
                <a:ext cx="822960" cy="822960"/>
              </a:xfrm>
              <a:prstGeom prst="flowChartAlternateProcess">
                <a:avLst/>
              </a:prstGeom>
              <a:solidFill>
                <a:schemeClr val="bg1">
                  <a:lumMod val="75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DA42DB2E-09FE-DB0C-44EE-F60712A139FC}"/>
                  </a:ext>
                </a:extLst>
              </p:cNvPr>
              <p:cNvSpPr txBox="1"/>
              <p:nvPr/>
            </p:nvSpPr>
            <p:spPr>
              <a:xfrm>
                <a:off x="1917666" y="2648261"/>
                <a:ext cx="99097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b="1" dirty="0">
                    <a:solidFill>
                      <a:schemeClr val="bg1"/>
                    </a:solidFill>
                  </a:rPr>
                  <a:t>IT &amp; DATA</a:t>
                </a:r>
              </a:p>
              <a:p>
                <a:pPr algn="ctr"/>
                <a:r>
                  <a:rPr lang="en-US" sz="1000" b="1" dirty="0">
                    <a:solidFill>
                      <a:schemeClr val="bg1"/>
                    </a:solidFill>
                  </a:rPr>
                  <a:t>SECURITY RISK </a:t>
                </a:r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46712A49-B648-5F8C-1389-57B2BC85CD17}"/>
                </a:ext>
              </a:extLst>
            </p:cNvPr>
            <p:cNvGrpSpPr/>
            <p:nvPr/>
          </p:nvGrpSpPr>
          <p:grpSpPr>
            <a:xfrm>
              <a:off x="2414772" y="1356047"/>
              <a:ext cx="822960" cy="822960"/>
              <a:chOff x="2823048" y="1699098"/>
              <a:chExt cx="822960" cy="822960"/>
            </a:xfrm>
          </p:grpSpPr>
          <p:sp>
            <p:nvSpPr>
              <p:cNvPr id="15" name="Flowchart: Alternate Process 14">
                <a:extLst>
                  <a:ext uri="{FF2B5EF4-FFF2-40B4-BE49-F238E27FC236}">
                    <a16:creationId xmlns:a16="http://schemas.microsoft.com/office/drawing/2014/main" id="{9AD556F2-878C-76C7-936D-BF96901319C2}"/>
                  </a:ext>
                </a:extLst>
              </p:cNvPr>
              <p:cNvSpPr/>
              <p:nvPr/>
            </p:nvSpPr>
            <p:spPr>
              <a:xfrm rot="2764466">
                <a:off x="2823048" y="1699098"/>
                <a:ext cx="822960" cy="822960"/>
              </a:xfrm>
              <a:prstGeom prst="flowChartAlternateProcess">
                <a:avLst/>
              </a:prstGeom>
              <a:solidFill>
                <a:srgbClr val="374A9C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0D3E95A5-F4FE-939C-7F01-9AE3B9AF0A35}"/>
                  </a:ext>
                </a:extLst>
              </p:cNvPr>
              <p:cNvSpPr txBox="1"/>
              <p:nvPr/>
            </p:nvSpPr>
            <p:spPr>
              <a:xfrm>
                <a:off x="2948486" y="1929884"/>
                <a:ext cx="55175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b="1" dirty="0">
                    <a:solidFill>
                      <a:schemeClr val="bg1"/>
                    </a:solidFill>
                  </a:rPr>
                  <a:t>IMAGE</a:t>
                </a:r>
              </a:p>
              <a:p>
                <a:pPr algn="ctr"/>
                <a:r>
                  <a:rPr lang="en-US" sz="1000" b="1" dirty="0">
                    <a:solidFill>
                      <a:schemeClr val="bg1"/>
                    </a:solidFill>
                  </a:rPr>
                  <a:t>RISK </a:t>
                </a:r>
              </a:p>
            </p:txBody>
          </p:sp>
        </p:grpSp>
        <p:cxnSp>
          <p:nvCxnSpPr>
            <p:cNvPr id="56" name="Connector: Elbow 55">
              <a:extLst>
                <a:ext uri="{FF2B5EF4-FFF2-40B4-BE49-F238E27FC236}">
                  <a16:creationId xmlns:a16="http://schemas.microsoft.com/office/drawing/2014/main" id="{622B413E-F521-F6A4-1B54-74B15D8E2C5F}"/>
                </a:ext>
              </a:extLst>
            </p:cNvPr>
            <p:cNvCxnSpPr>
              <a:cxnSpLocks/>
              <a:stCxn id="15" idx="0"/>
              <a:endCxn id="9" idx="1"/>
            </p:cNvCxnSpPr>
            <p:nvPr/>
          </p:nvCxnSpPr>
          <p:spPr>
            <a:xfrm flipH="1">
              <a:off x="2954862" y="1482074"/>
              <a:ext cx="167755" cy="1801663"/>
            </a:xfrm>
            <a:prstGeom prst="bentConnector4">
              <a:avLst>
                <a:gd name="adj1" fmla="val -299794"/>
                <a:gd name="adj2" fmla="val 61579"/>
              </a:avLst>
            </a:prstGeom>
            <a:ln w="254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nector: Elbow 63">
              <a:extLst>
                <a:ext uri="{FF2B5EF4-FFF2-40B4-BE49-F238E27FC236}">
                  <a16:creationId xmlns:a16="http://schemas.microsoft.com/office/drawing/2014/main" id="{48C9BF5A-0E34-3F99-3243-D88ACC890BAB}"/>
                </a:ext>
              </a:extLst>
            </p:cNvPr>
            <p:cNvCxnSpPr>
              <a:stCxn id="13" idx="2"/>
              <a:endCxn id="9" idx="2"/>
            </p:cNvCxnSpPr>
            <p:nvPr/>
          </p:nvCxnSpPr>
          <p:spPr>
            <a:xfrm rot="10800000" flipH="1" flipV="1">
              <a:off x="1358964" y="3207535"/>
              <a:ext cx="1584986" cy="658020"/>
            </a:xfrm>
            <a:prstGeom prst="bentConnector3">
              <a:avLst>
                <a:gd name="adj1" fmla="val -21686"/>
              </a:avLst>
            </a:prstGeom>
            <a:ln w="254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nector: Elbow 65">
              <a:extLst>
                <a:ext uri="{FF2B5EF4-FFF2-40B4-BE49-F238E27FC236}">
                  <a16:creationId xmlns:a16="http://schemas.microsoft.com/office/drawing/2014/main" id="{6C3F25B1-22BA-7337-B911-B287E9381066}"/>
                </a:ext>
              </a:extLst>
            </p:cNvPr>
            <p:cNvCxnSpPr>
              <a:cxnSpLocks/>
              <a:stCxn id="11" idx="3"/>
              <a:endCxn id="9" idx="2"/>
            </p:cNvCxnSpPr>
            <p:nvPr/>
          </p:nvCxnSpPr>
          <p:spPr>
            <a:xfrm rot="5400000" flipH="1" flipV="1">
              <a:off x="1937626" y="4010587"/>
              <a:ext cx="1151356" cy="861291"/>
            </a:xfrm>
            <a:prstGeom prst="bentConnector4">
              <a:avLst>
                <a:gd name="adj1" fmla="val 0"/>
                <a:gd name="adj2" fmla="val 50633"/>
              </a:avLst>
            </a:prstGeom>
            <a:ln w="254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nector: Elbow 67">
              <a:extLst>
                <a:ext uri="{FF2B5EF4-FFF2-40B4-BE49-F238E27FC236}">
                  <a16:creationId xmlns:a16="http://schemas.microsoft.com/office/drawing/2014/main" id="{F8BA89D9-720D-6E51-3307-1B1C993036A7}"/>
                </a:ext>
              </a:extLst>
            </p:cNvPr>
            <p:cNvCxnSpPr>
              <a:stCxn id="14" idx="0"/>
              <a:endCxn id="9" idx="3"/>
            </p:cNvCxnSpPr>
            <p:nvPr/>
          </p:nvCxnSpPr>
          <p:spPr>
            <a:xfrm flipH="1" flipV="1">
              <a:off x="3525768" y="3876467"/>
              <a:ext cx="242618" cy="1140445"/>
            </a:xfrm>
            <a:prstGeom prst="bentConnector4">
              <a:avLst>
                <a:gd name="adj1" fmla="val -94222"/>
                <a:gd name="adj2" fmla="val 50478"/>
              </a:avLst>
            </a:prstGeom>
            <a:ln w="254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nector: Elbow 69">
              <a:extLst>
                <a:ext uri="{FF2B5EF4-FFF2-40B4-BE49-F238E27FC236}">
                  <a16:creationId xmlns:a16="http://schemas.microsoft.com/office/drawing/2014/main" id="{3C577F21-7A29-279F-7B65-07D53B353A6F}"/>
                </a:ext>
              </a:extLst>
            </p:cNvPr>
            <p:cNvCxnSpPr>
              <a:cxnSpLocks/>
              <a:stCxn id="9" idx="3"/>
              <a:endCxn id="10" idx="2"/>
            </p:cNvCxnSpPr>
            <p:nvPr/>
          </p:nvCxnSpPr>
          <p:spPr>
            <a:xfrm rot="16200000" flipH="1">
              <a:off x="3762675" y="3639559"/>
              <a:ext cx="569665" cy="1043479"/>
            </a:xfrm>
            <a:prstGeom prst="bentConnector2">
              <a:avLst/>
            </a:prstGeom>
            <a:ln w="254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Connector: Elbow 73">
              <a:extLst>
                <a:ext uri="{FF2B5EF4-FFF2-40B4-BE49-F238E27FC236}">
                  <a16:creationId xmlns:a16="http://schemas.microsoft.com/office/drawing/2014/main" id="{01FE968A-3CC4-E7DC-807E-B2C66BD569DB}"/>
                </a:ext>
              </a:extLst>
            </p:cNvPr>
            <p:cNvCxnSpPr>
              <a:cxnSpLocks/>
              <a:stCxn id="12" idx="0"/>
              <a:endCxn id="9" idx="0"/>
            </p:cNvCxnSpPr>
            <p:nvPr/>
          </p:nvCxnSpPr>
          <p:spPr>
            <a:xfrm flipH="1">
              <a:off x="3536680" y="2293127"/>
              <a:ext cx="1228722" cy="1001522"/>
            </a:xfrm>
            <a:prstGeom prst="bentConnector3">
              <a:avLst>
                <a:gd name="adj1" fmla="val -43601"/>
              </a:avLst>
            </a:prstGeom>
            <a:ln w="254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582045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6D11C3-E9EC-AAE1-3BD8-8917086835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FE1A22B-21D9-241A-C7BF-74E0809B38F1}"/>
              </a:ext>
            </a:extLst>
          </p:cNvPr>
          <p:cNvSpPr txBox="1"/>
          <p:nvPr/>
        </p:nvSpPr>
        <p:spPr>
          <a:xfrm>
            <a:off x="649973" y="1332562"/>
            <a:ext cx="34147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2400" dirty="0"/>
              <a:t>Department Risk Register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7E0A94-339A-188A-E60A-C0F76A6E72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5547" y="6374776"/>
            <a:ext cx="2086757" cy="365760"/>
          </a:xfrm>
        </p:spPr>
        <p:txBody>
          <a:bodyPr/>
          <a:lstStyle/>
          <a:p>
            <a:r>
              <a:rPr lang="en-US"/>
              <a:t>22 January 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F3C0E4-21E5-6A20-8635-7461D92D5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747" y="6375411"/>
            <a:ext cx="4114800" cy="365125"/>
          </a:xfrm>
        </p:spPr>
        <p:txBody>
          <a:bodyPr/>
          <a:lstStyle/>
          <a:p>
            <a:r>
              <a:rPr lang="en-US"/>
              <a:t>Confidential &amp; Proprietary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43CC03-7D48-FBE3-4926-8F1022B36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59638" y="6375411"/>
            <a:ext cx="2084832" cy="365125"/>
          </a:xfrm>
        </p:spPr>
        <p:txBody>
          <a:bodyPr/>
          <a:lstStyle/>
          <a:p>
            <a:fld id="{DE9D048A-8DAC-41F5-A034-CC4532C516DB}" type="slidenum">
              <a:rPr lang="en-US" smtClean="0"/>
              <a:t>40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9C78F1-947A-D469-A715-3EC755849CE9}"/>
              </a:ext>
            </a:extLst>
          </p:cNvPr>
          <p:cNvSpPr txBox="1"/>
          <p:nvPr/>
        </p:nvSpPr>
        <p:spPr>
          <a:xfrm>
            <a:off x="3935490" y="304299"/>
            <a:ext cx="43733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kern="0" dirty="0">
                <a:solidFill>
                  <a:schemeClr val="bg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SMSA RISK DOCUMENTS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0FE97C-9B8A-6732-41CA-F3722598EC1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8530" t="19430" r="2395" b="45927"/>
          <a:stretch>
            <a:fillRect/>
          </a:stretch>
        </p:blipFill>
        <p:spPr>
          <a:xfrm>
            <a:off x="605963" y="1924960"/>
            <a:ext cx="10980074" cy="385982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C484A24-4B81-2492-D1DE-20D8681CD93F}"/>
              </a:ext>
            </a:extLst>
          </p:cNvPr>
          <p:cNvSpPr txBox="1"/>
          <p:nvPr/>
        </p:nvSpPr>
        <p:spPr>
          <a:xfrm>
            <a:off x="10039151" y="5813658"/>
            <a:ext cx="15023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GUIDE Doc. No. 2831</a:t>
            </a:r>
          </a:p>
        </p:txBody>
      </p:sp>
    </p:spTree>
    <p:extLst>
      <p:ext uri="{BB962C8B-B14F-4D97-AF65-F5344CB8AC3E}">
        <p14:creationId xmlns:p14="http://schemas.microsoft.com/office/powerpoint/2010/main" val="15191884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01508D-DF50-A495-F325-32BBCB6916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168EEEA-BD63-CE85-ECB1-5B9B8D3D5755}"/>
              </a:ext>
            </a:extLst>
          </p:cNvPr>
          <p:cNvSpPr txBox="1"/>
          <p:nvPr/>
        </p:nvSpPr>
        <p:spPr>
          <a:xfrm>
            <a:off x="4366139" y="1203836"/>
            <a:ext cx="5132349" cy="3978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Untrained staff = high risk</a:t>
            </a:r>
            <a:endParaRPr lang="en-US" sz="24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400" b="1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Explanation:</a:t>
            </a:r>
            <a:br>
              <a:rPr lang="en-US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“People can’t follow rules they don’t understand.”</a:t>
            </a:r>
            <a:endParaRPr lang="en-US" sz="24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400" b="1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3 Examples:</a:t>
            </a:r>
            <a:endParaRPr lang="en-US" sz="24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New hire without induction</a:t>
            </a:r>
            <a:endParaRPr lang="en-US" sz="24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Driver without refresher training</a:t>
            </a:r>
            <a:endParaRPr lang="en-US" sz="24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System user without access training</a:t>
            </a:r>
            <a:endParaRPr lang="en-US" sz="24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B3DD7E-2C5B-D301-26E1-DA5069D143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5547" y="6374776"/>
            <a:ext cx="2086757" cy="365760"/>
          </a:xfrm>
        </p:spPr>
        <p:txBody>
          <a:bodyPr/>
          <a:lstStyle/>
          <a:p>
            <a:r>
              <a:rPr lang="en-US"/>
              <a:t>22 January 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D48A7C-A942-B037-47C0-6BD128E7C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747" y="6375411"/>
            <a:ext cx="4114800" cy="365125"/>
          </a:xfrm>
        </p:spPr>
        <p:txBody>
          <a:bodyPr/>
          <a:lstStyle/>
          <a:p>
            <a:r>
              <a:rPr lang="en-US"/>
              <a:t>Confidential &amp; Proprietary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8C8-4016-DD6E-AF64-0806B904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59638" y="6375411"/>
            <a:ext cx="2084832" cy="365125"/>
          </a:xfrm>
        </p:spPr>
        <p:txBody>
          <a:bodyPr/>
          <a:lstStyle/>
          <a:p>
            <a:fld id="{DE9D048A-8DAC-41F5-A034-CC4532C516DB}" type="slidenum">
              <a:rPr lang="en-US" smtClean="0"/>
              <a:t>41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2E25F3-5537-7B8B-09C6-557EE5C61A23}"/>
              </a:ext>
            </a:extLst>
          </p:cNvPr>
          <p:cNvSpPr txBox="1"/>
          <p:nvPr/>
        </p:nvSpPr>
        <p:spPr>
          <a:xfrm>
            <a:off x="3331960" y="317849"/>
            <a:ext cx="55803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kern="0" dirty="0">
                <a:solidFill>
                  <a:schemeClr val="bg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TRAINING &amp; COMPETENCE RISK</a:t>
            </a:r>
            <a:endParaRPr lang="en-US" sz="3200" dirty="0">
              <a:solidFill>
                <a:schemeClr val="bg1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73D55E2-00A7-E684-76F7-47984D559364}"/>
              </a:ext>
            </a:extLst>
          </p:cNvPr>
          <p:cNvGrpSpPr/>
          <p:nvPr/>
        </p:nvGrpSpPr>
        <p:grpSpPr>
          <a:xfrm>
            <a:off x="80965" y="3246227"/>
            <a:ext cx="5132350" cy="3058886"/>
            <a:chOff x="345547" y="1861519"/>
            <a:chExt cx="6093823" cy="3429000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D9C545D5-E236-707A-A645-0DAD756B2659}"/>
                </a:ext>
              </a:extLst>
            </p:cNvPr>
            <p:cNvSpPr/>
            <p:nvPr/>
          </p:nvSpPr>
          <p:spPr>
            <a:xfrm>
              <a:off x="2222876" y="2695352"/>
              <a:ext cx="1169582" cy="146729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2CEEEB3-44FF-5B91-5027-2F6C702925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547" y="1861519"/>
              <a:ext cx="6093823" cy="3429000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591D3C14-5E06-72E5-A957-39971DE057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11837" y="3282089"/>
            <a:ext cx="1636141" cy="264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9013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B263AB-08B5-C0AF-7B03-963529B008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53F4355-BF37-DB8F-4132-EB5F0F8139DA}"/>
              </a:ext>
            </a:extLst>
          </p:cNvPr>
          <p:cNvSpPr txBox="1"/>
          <p:nvPr/>
        </p:nvSpPr>
        <p:spPr>
          <a:xfrm>
            <a:off x="833023" y="1796789"/>
            <a:ext cx="4912906" cy="3553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Speak up without fear.</a:t>
            </a:r>
            <a:endParaRPr lang="en-US" sz="24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400" b="1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Explanation:</a:t>
            </a:r>
            <a:br>
              <a:rPr lang="en-US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“Silence increases risk.”</a:t>
            </a:r>
            <a:endParaRPr lang="en-US" sz="24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400" b="1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3 Examples:</a:t>
            </a:r>
            <a:endParaRPr lang="en-US" sz="24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Reporting unsafe acts</a:t>
            </a:r>
            <a:endParaRPr lang="en-US" sz="24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Reporting misconduct</a:t>
            </a:r>
            <a:endParaRPr lang="en-US" sz="24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Reporting system weaknesses</a:t>
            </a:r>
            <a:endParaRPr lang="en-US" sz="24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A8727D-9162-8E5E-5F1E-CC6C2B37EE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5547" y="6374776"/>
            <a:ext cx="2086757" cy="365760"/>
          </a:xfrm>
        </p:spPr>
        <p:txBody>
          <a:bodyPr/>
          <a:lstStyle/>
          <a:p>
            <a:r>
              <a:rPr lang="en-US"/>
              <a:t>22 January 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B7280D-9081-D40B-D410-1B95517A9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747" y="6375411"/>
            <a:ext cx="4114800" cy="365125"/>
          </a:xfrm>
        </p:spPr>
        <p:txBody>
          <a:bodyPr/>
          <a:lstStyle/>
          <a:p>
            <a:r>
              <a:rPr lang="en-US"/>
              <a:t>Confidential &amp; Proprietary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C4AF79-19E6-2C60-B59E-09E507D32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59638" y="6375411"/>
            <a:ext cx="2084832" cy="365125"/>
          </a:xfrm>
        </p:spPr>
        <p:txBody>
          <a:bodyPr/>
          <a:lstStyle/>
          <a:p>
            <a:fld id="{DE9D048A-8DAC-41F5-A034-CC4532C516DB}" type="slidenum">
              <a:rPr lang="en-US" smtClean="0"/>
              <a:t>42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67AAE5-604D-71A9-6538-63A3F948E2A6}"/>
              </a:ext>
            </a:extLst>
          </p:cNvPr>
          <p:cNvSpPr txBox="1"/>
          <p:nvPr/>
        </p:nvSpPr>
        <p:spPr>
          <a:xfrm>
            <a:off x="3525121" y="292608"/>
            <a:ext cx="51940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kern="0" dirty="0">
                <a:solidFill>
                  <a:schemeClr val="bg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ETHICS &amp; SPEAK-UP CULTURE</a:t>
            </a:r>
            <a:endParaRPr lang="en-US" sz="3200" kern="100" dirty="0">
              <a:solidFill>
                <a:schemeClr val="bg1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C23FDCA-7F15-E9EF-861D-3A594D7821D8}"/>
              </a:ext>
            </a:extLst>
          </p:cNvPr>
          <p:cNvGrpSpPr/>
          <p:nvPr/>
        </p:nvGrpSpPr>
        <p:grpSpPr>
          <a:xfrm>
            <a:off x="5820796" y="1269733"/>
            <a:ext cx="5194051" cy="4639232"/>
            <a:chOff x="1393164" y="1269733"/>
            <a:chExt cx="5194051" cy="4639232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4DF98E2-0F54-127F-1195-1A6335901A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3164" y="1269733"/>
              <a:ext cx="5194051" cy="4639232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EBAAB56-A4E6-784C-481F-57FFB1B3D942}"/>
                </a:ext>
              </a:extLst>
            </p:cNvPr>
            <p:cNvSpPr txBox="1"/>
            <p:nvPr/>
          </p:nvSpPr>
          <p:spPr>
            <a:xfrm>
              <a:off x="2026221" y="2130456"/>
              <a:ext cx="392793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/>
                <a:t>tellus@smsaexpress.com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618636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394033-7C7B-8E06-B3F3-4E25D39996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BAE7AA-4175-AE1F-CC19-97BB24CC8DD3}"/>
              </a:ext>
            </a:extLst>
          </p:cNvPr>
          <p:cNvSpPr txBox="1"/>
          <p:nvPr/>
        </p:nvSpPr>
        <p:spPr>
          <a:xfrm>
            <a:off x="6368572" y="1594567"/>
            <a:ext cx="4905955" cy="3978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Risk controls keep us legal.</a:t>
            </a:r>
            <a:endParaRPr lang="en-US" sz="24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400" b="1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Explanation:</a:t>
            </a:r>
            <a:br>
              <a:rPr lang="en-US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“Good risk management prevents legal trouble.”</a:t>
            </a:r>
            <a:endParaRPr lang="en-US" sz="24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400" b="1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3 Examples:</a:t>
            </a:r>
            <a:endParaRPr lang="en-US" sz="24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Labor law compliance</a:t>
            </a:r>
            <a:endParaRPr lang="en-US" sz="24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Transport regulations</a:t>
            </a:r>
            <a:endParaRPr lang="en-US" sz="24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Data protection</a:t>
            </a:r>
            <a:endParaRPr lang="en-US" sz="24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9ABA8D-9EAC-0D7F-46C2-15F9589E1D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5547" y="6374776"/>
            <a:ext cx="2086757" cy="365760"/>
          </a:xfrm>
        </p:spPr>
        <p:txBody>
          <a:bodyPr/>
          <a:lstStyle/>
          <a:p>
            <a:r>
              <a:rPr lang="en-US"/>
              <a:t>22 January 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038AF4-34C0-EE52-05C4-97325CF20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747" y="6375411"/>
            <a:ext cx="4114800" cy="365125"/>
          </a:xfrm>
        </p:spPr>
        <p:txBody>
          <a:bodyPr/>
          <a:lstStyle/>
          <a:p>
            <a:r>
              <a:rPr lang="en-US"/>
              <a:t>Confidential &amp; Proprietary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40721-E78F-304A-861D-4F45A4538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59638" y="6375411"/>
            <a:ext cx="2084832" cy="365125"/>
          </a:xfrm>
        </p:spPr>
        <p:txBody>
          <a:bodyPr/>
          <a:lstStyle/>
          <a:p>
            <a:fld id="{DE9D048A-8DAC-41F5-A034-CC4532C516DB}" type="slidenum">
              <a:rPr lang="en-US" smtClean="0"/>
              <a:t>43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190C39-CB4E-6B86-3CA6-AFA47F9DAB84}"/>
              </a:ext>
            </a:extLst>
          </p:cNvPr>
          <p:cNvSpPr txBox="1"/>
          <p:nvPr/>
        </p:nvSpPr>
        <p:spPr>
          <a:xfrm>
            <a:off x="3248603" y="292608"/>
            <a:ext cx="57470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kern="0" dirty="0">
                <a:solidFill>
                  <a:schemeClr val="bg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REGULATORY COMPLIANCE LINK</a:t>
            </a:r>
            <a:endParaRPr lang="en-US" sz="3200" kern="100" dirty="0">
              <a:solidFill>
                <a:schemeClr val="bg1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646D14B-90B7-466C-0609-90469A1931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333" y="1275585"/>
            <a:ext cx="5625239" cy="4306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56300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529322-8CD5-13FA-3055-37689CAB87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A59F19-469E-7D7E-C857-AEE7D79413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5547" y="6374776"/>
            <a:ext cx="2086757" cy="365760"/>
          </a:xfrm>
        </p:spPr>
        <p:txBody>
          <a:bodyPr/>
          <a:lstStyle/>
          <a:p>
            <a:r>
              <a:rPr lang="en-US"/>
              <a:t>22 January 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B7F611-A8C7-9F15-F5F3-D6E5CCB4C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747" y="6375411"/>
            <a:ext cx="4114800" cy="365125"/>
          </a:xfrm>
        </p:spPr>
        <p:txBody>
          <a:bodyPr/>
          <a:lstStyle/>
          <a:p>
            <a:r>
              <a:rPr lang="en-US"/>
              <a:t>Confidential &amp; Proprietary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4390FA-84DD-9417-97AF-E73C558EF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59638" y="6375411"/>
            <a:ext cx="2084832" cy="365125"/>
          </a:xfrm>
        </p:spPr>
        <p:txBody>
          <a:bodyPr/>
          <a:lstStyle/>
          <a:p>
            <a:fld id="{DE9D048A-8DAC-41F5-A034-CC4532C516DB}" type="slidenum">
              <a:rPr lang="en-US" smtClean="0"/>
              <a:t>44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9E6AED-6D81-B9CC-A78F-B03D346345EC}"/>
              </a:ext>
            </a:extLst>
          </p:cNvPr>
          <p:cNvSpPr txBox="1"/>
          <p:nvPr/>
        </p:nvSpPr>
        <p:spPr>
          <a:xfrm>
            <a:off x="3948315" y="292608"/>
            <a:ext cx="43476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kern="0" dirty="0">
                <a:solidFill>
                  <a:schemeClr val="bg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EXTERNAL RISK DRIVERS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F277F67-9AC1-0E3B-DE76-EE90A533E4F8}"/>
              </a:ext>
            </a:extLst>
          </p:cNvPr>
          <p:cNvGrpSpPr/>
          <p:nvPr/>
        </p:nvGrpSpPr>
        <p:grpSpPr>
          <a:xfrm>
            <a:off x="3339980" y="1712591"/>
            <a:ext cx="5523326" cy="4258423"/>
            <a:chOff x="3339980" y="1712591"/>
            <a:chExt cx="5523326" cy="4258423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64B5538-94B1-7F46-A485-95EDF380374A}"/>
                </a:ext>
              </a:extLst>
            </p:cNvPr>
            <p:cNvSpPr txBox="1"/>
            <p:nvPr/>
          </p:nvSpPr>
          <p:spPr>
            <a:xfrm>
              <a:off x="3470619" y="5509349"/>
              <a:ext cx="530305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Every regulator is a risk source if ignored.</a:t>
              </a:r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29E80F33-1578-6546-F657-5472B34EE680}"/>
                </a:ext>
              </a:extLst>
            </p:cNvPr>
            <p:cNvGrpSpPr/>
            <p:nvPr/>
          </p:nvGrpSpPr>
          <p:grpSpPr>
            <a:xfrm>
              <a:off x="3453878" y="1832418"/>
              <a:ext cx="1504950" cy="1504950"/>
              <a:chOff x="1951198" y="2134647"/>
              <a:chExt cx="1504950" cy="1504950"/>
            </a:xfrm>
          </p:grpSpPr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98961A0F-905A-B0C0-05F7-657DEDAF04FC}"/>
                  </a:ext>
                </a:extLst>
              </p:cNvPr>
              <p:cNvSpPr/>
              <p:nvPr/>
            </p:nvSpPr>
            <p:spPr>
              <a:xfrm>
                <a:off x="1951198" y="2134647"/>
                <a:ext cx="1504950" cy="1504950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C70D2B76-7E3E-6F86-CF11-98C617440C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45351" y="2618988"/>
                <a:ext cx="916645" cy="536269"/>
              </a:xfrm>
              <a:prstGeom prst="rect">
                <a:avLst/>
              </a:prstGeom>
            </p:spPr>
          </p:pic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47D9E406-05DD-8D22-059F-1B3CE1FB6A63}"/>
                </a:ext>
              </a:extLst>
            </p:cNvPr>
            <p:cNvGrpSpPr/>
            <p:nvPr/>
          </p:nvGrpSpPr>
          <p:grpSpPr>
            <a:xfrm>
              <a:off x="5339698" y="1832418"/>
              <a:ext cx="1512604" cy="1504950"/>
              <a:chOff x="3608695" y="1315498"/>
              <a:chExt cx="1512604" cy="1504950"/>
            </a:xfrm>
          </p:grpSpPr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771B43E7-1B9B-71CC-BE5E-E8EAF5B79359}"/>
                  </a:ext>
                </a:extLst>
              </p:cNvPr>
              <p:cNvSpPr/>
              <p:nvPr/>
            </p:nvSpPr>
            <p:spPr>
              <a:xfrm>
                <a:off x="3612522" y="1315498"/>
                <a:ext cx="1504950" cy="1504950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6F95B7E3-25A5-A7CA-254D-C8135BB553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356" r="19707"/>
              <a:stretch>
                <a:fillRect/>
              </a:stretch>
            </p:blipFill>
            <p:spPr>
              <a:xfrm>
                <a:off x="3608695" y="1522751"/>
                <a:ext cx="1512604" cy="1090445"/>
              </a:xfrm>
              <a:prstGeom prst="rect">
                <a:avLst/>
              </a:prstGeom>
            </p:spPr>
          </p:pic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3A42A841-5C4B-B57B-1E9C-382436A3F4D6}"/>
                </a:ext>
              </a:extLst>
            </p:cNvPr>
            <p:cNvGrpSpPr/>
            <p:nvPr/>
          </p:nvGrpSpPr>
          <p:grpSpPr>
            <a:xfrm>
              <a:off x="7233171" y="1832418"/>
              <a:ext cx="1504950" cy="1504950"/>
              <a:chOff x="5402734" y="1112428"/>
              <a:chExt cx="1504950" cy="1504950"/>
            </a:xfrm>
          </p:grpSpPr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1A409302-0A66-A785-8C83-FBEAD0CC9020}"/>
                  </a:ext>
                </a:extLst>
              </p:cNvPr>
              <p:cNvSpPr/>
              <p:nvPr/>
            </p:nvSpPr>
            <p:spPr>
              <a:xfrm>
                <a:off x="5402734" y="1112428"/>
                <a:ext cx="1504950" cy="1504950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5D218A8D-BCF0-342E-18D1-CD9CB47988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02848" y="1312542"/>
                <a:ext cx="1104722" cy="1104722"/>
              </a:xfrm>
              <a:prstGeom prst="rect">
                <a:avLst/>
              </a:prstGeom>
            </p:spPr>
          </p:pic>
        </p:grp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32EEC7F9-D64E-F532-4655-FBFBB4BFDBB7}"/>
                </a:ext>
              </a:extLst>
            </p:cNvPr>
            <p:cNvSpPr txBox="1"/>
            <p:nvPr/>
          </p:nvSpPr>
          <p:spPr>
            <a:xfrm>
              <a:off x="3517930" y="1727219"/>
              <a:ext cx="1361062" cy="80005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11764346"/>
                </a:avLst>
              </a:prstTxWarp>
              <a:spAutoFit/>
            </a:bodyPr>
            <a:lstStyle/>
            <a:p>
              <a:pPr algn="ctr"/>
              <a:r>
                <a:rPr lang="en-US" b="1" dirty="0"/>
                <a:t>Transport</a:t>
              </a:r>
              <a:r>
                <a:rPr lang="en-US" dirty="0"/>
                <a:t> </a:t>
              </a:r>
              <a:r>
                <a:rPr lang="en-US" b="1" dirty="0"/>
                <a:t>compliance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00B93DC2-68AB-657D-FEB0-54E042DB5D51}"/>
                </a:ext>
              </a:extLst>
            </p:cNvPr>
            <p:cNvSpPr txBox="1"/>
            <p:nvPr/>
          </p:nvSpPr>
          <p:spPr>
            <a:xfrm>
              <a:off x="5350191" y="1737209"/>
              <a:ext cx="1504950" cy="1068193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11893026"/>
                </a:avLst>
              </a:prstTxWarp>
              <a:spAutoFit/>
            </a:bodyPr>
            <a:lstStyle/>
            <a:p>
              <a:pPr algn="ctr"/>
              <a:r>
                <a:rPr lang="en-US" b="1" dirty="0"/>
                <a:t>Labor Law – HR &amp; Payroll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8FB9D59F-A50F-1F72-84B6-17E549B78A84}"/>
                </a:ext>
              </a:extLst>
            </p:cNvPr>
            <p:cNvSpPr txBox="1"/>
            <p:nvPr/>
          </p:nvSpPr>
          <p:spPr>
            <a:xfrm>
              <a:off x="7281083" y="1715840"/>
              <a:ext cx="1414665" cy="923221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11323402"/>
                </a:avLst>
              </a:prstTxWarp>
              <a:spAutoFit/>
            </a:bodyPr>
            <a:lstStyle/>
            <a:p>
              <a:pPr algn="ctr"/>
              <a:r>
                <a:rPr lang="en-US" b="1" dirty="0"/>
                <a:t>Civil Defense – Safety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8816977A-7A59-CB38-B329-2196B3148486}"/>
                </a:ext>
              </a:extLst>
            </p:cNvPr>
            <p:cNvSpPr txBox="1"/>
            <p:nvPr/>
          </p:nvSpPr>
          <p:spPr>
            <a:xfrm>
              <a:off x="4392942" y="4125135"/>
              <a:ext cx="1504950" cy="1030323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>
                  <a:gd name="adj" fmla="val 1191756"/>
                </a:avLst>
              </a:prstTxWarp>
              <a:spAutoFit/>
            </a:bodyPr>
            <a:lstStyle/>
            <a:p>
              <a:pPr algn="ctr"/>
              <a:r>
                <a:rPr lang="en-US" b="1" dirty="0"/>
                <a:t>Data Protection – IT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A72A9E27-9542-7E85-2702-9AABB99C562C}"/>
                </a:ext>
              </a:extLst>
            </p:cNvPr>
            <p:cNvSpPr txBox="1"/>
            <p:nvPr/>
          </p:nvSpPr>
          <p:spPr>
            <a:xfrm>
              <a:off x="6265235" y="3781533"/>
              <a:ext cx="1678689" cy="1367614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21428748"/>
                </a:avLst>
              </a:prstTxWarp>
              <a:spAutoFit/>
            </a:bodyPr>
            <a:lstStyle/>
            <a:p>
              <a:pPr algn="ctr"/>
              <a:r>
                <a:rPr lang="en-US" sz="1400" b="1" dirty="0"/>
                <a:t>Municipal/ Environmental </a:t>
              </a:r>
            </a:p>
            <a:p>
              <a:pPr algn="ctr"/>
              <a:r>
                <a:rPr lang="en-US" sz="1400" b="1" dirty="0"/>
                <a:t>Bodies</a:t>
              </a:r>
            </a:p>
          </p:txBody>
        </p: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1C26E7E2-1047-9610-E84C-061053680AEF}"/>
                </a:ext>
              </a:extLst>
            </p:cNvPr>
            <p:cNvGrpSpPr/>
            <p:nvPr/>
          </p:nvGrpSpPr>
          <p:grpSpPr>
            <a:xfrm>
              <a:off x="4392942" y="3424269"/>
              <a:ext cx="1504950" cy="1504950"/>
              <a:chOff x="4142087" y="3318857"/>
              <a:chExt cx="1504950" cy="1504950"/>
            </a:xfrm>
          </p:grpSpPr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3F953292-EEBD-3A55-6E1F-046E3C17172F}"/>
                  </a:ext>
                </a:extLst>
              </p:cNvPr>
              <p:cNvSpPr/>
              <p:nvPr/>
            </p:nvSpPr>
            <p:spPr>
              <a:xfrm>
                <a:off x="4142087" y="3318857"/>
                <a:ext cx="1504950" cy="1504950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86" name="Picture 85">
                <a:extLst>
                  <a:ext uri="{FF2B5EF4-FFF2-40B4-BE49-F238E27FC236}">
                    <a16:creationId xmlns:a16="http://schemas.microsoft.com/office/drawing/2014/main" id="{CDE9F642-8423-336B-B92D-B9998553CE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05602" y="3560147"/>
                <a:ext cx="977920" cy="1022371"/>
              </a:xfrm>
              <a:prstGeom prst="rect">
                <a:avLst/>
              </a:prstGeom>
            </p:spPr>
          </p:pic>
        </p:grp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C9D6A126-149F-F55A-175C-855F24079BB9}"/>
                </a:ext>
              </a:extLst>
            </p:cNvPr>
            <p:cNvGrpSpPr/>
            <p:nvPr/>
          </p:nvGrpSpPr>
          <p:grpSpPr>
            <a:xfrm>
              <a:off x="6330427" y="3433794"/>
              <a:ext cx="1504950" cy="1504950"/>
              <a:chOff x="6517722" y="3318857"/>
              <a:chExt cx="1504950" cy="1504950"/>
            </a:xfrm>
          </p:grpSpPr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67CF5A74-78E6-4A55-5BA1-402AD88B0F6E}"/>
                  </a:ext>
                </a:extLst>
              </p:cNvPr>
              <p:cNvSpPr/>
              <p:nvPr/>
            </p:nvSpPr>
            <p:spPr>
              <a:xfrm>
                <a:off x="6517722" y="3318857"/>
                <a:ext cx="1504950" cy="1504950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91" name="Picture 90">
                <a:extLst>
                  <a:ext uri="{FF2B5EF4-FFF2-40B4-BE49-F238E27FC236}">
                    <a16:creationId xmlns:a16="http://schemas.microsoft.com/office/drawing/2014/main" id="{57515C03-E31F-0B38-3C9E-4F3E3A6DC7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71393" y="3568907"/>
                <a:ext cx="774870" cy="1006324"/>
              </a:xfrm>
              <a:prstGeom prst="rect">
                <a:avLst/>
              </a:prstGeom>
            </p:spPr>
          </p:pic>
        </p:grpSp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A79CBAFD-B367-9916-71C1-71E7F770AA6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9980" y="1712591"/>
              <a:ext cx="1751795" cy="1749041"/>
            </a:xfrm>
            <a:prstGeom prst="rect">
              <a:avLst/>
            </a:prstGeom>
          </p:spPr>
        </p:pic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59523E10-D675-7331-DA99-A26D13936A8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5745" y="1712591"/>
              <a:ext cx="1751795" cy="1749041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1829E605-93D9-9719-BD54-D2C4BE86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1511" y="1712591"/>
              <a:ext cx="1751795" cy="1749041"/>
            </a:xfrm>
            <a:prstGeom prst="rect">
              <a:avLst/>
            </a:prstGeom>
          </p:spPr>
        </p:pic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04831E80-AB7D-E0F6-D3D1-27F10AB3E33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269519" y="3316143"/>
              <a:ext cx="1751795" cy="1749041"/>
            </a:xfrm>
            <a:prstGeom prst="rect">
              <a:avLst/>
            </a:prstGeom>
          </p:spPr>
        </p:pic>
        <p:pic>
          <p:nvPicPr>
            <p:cNvPr id="100" name="Picture 99">
              <a:extLst>
                <a:ext uri="{FF2B5EF4-FFF2-40B4-BE49-F238E27FC236}">
                  <a16:creationId xmlns:a16="http://schemas.microsoft.com/office/drawing/2014/main" id="{33E0643A-1058-5C3F-4F8A-05A4FADFCB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6221004" y="3325668"/>
              <a:ext cx="1751795" cy="17490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7425959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85960A-EC93-FBFE-8E5C-0891EFCBAE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17224CE-1FDE-0D63-6362-8B568F97E104}"/>
              </a:ext>
            </a:extLst>
          </p:cNvPr>
          <p:cNvSpPr txBox="1"/>
          <p:nvPr/>
        </p:nvSpPr>
        <p:spPr>
          <a:xfrm>
            <a:off x="1560503" y="2274836"/>
            <a:ext cx="512567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Auditors check: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/>
              <a:t>Are risks identified?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/>
              <a:t>Are they assessed correctly?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/>
              <a:t>Are controls in place?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/>
              <a:t>Are actions tracked?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/>
              <a:t>Are risks reviewed by management?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A298C2-7498-0AD7-0C2A-399EB7D4F0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5547" y="6374776"/>
            <a:ext cx="2086757" cy="365760"/>
          </a:xfrm>
        </p:spPr>
        <p:txBody>
          <a:bodyPr/>
          <a:lstStyle/>
          <a:p>
            <a:r>
              <a:rPr lang="en-US"/>
              <a:t>22 January 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1F3DA9-D16B-0514-92F9-3AD66A5A2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747" y="6375411"/>
            <a:ext cx="4114800" cy="365125"/>
          </a:xfrm>
        </p:spPr>
        <p:txBody>
          <a:bodyPr/>
          <a:lstStyle/>
          <a:p>
            <a:r>
              <a:rPr lang="en-US"/>
              <a:t>Confidential &amp; Proprietary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89491B-20E8-BBB2-9383-371D66970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59638" y="6375411"/>
            <a:ext cx="2084832" cy="365125"/>
          </a:xfrm>
        </p:spPr>
        <p:txBody>
          <a:bodyPr/>
          <a:lstStyle/>
          <a:p>
            <a:fld id="{DE9D048A-8DAC-41F5-A034-CC4532C516DB}" type="slidenum">
              <a:rPr lang="en-US" smtClean="0"/>
              <a:t>45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C09474-C92A-382E-27A1-652F0B34D0B9}"/>
              </a:ext>
            </a:extLst>
          </p:cNvPr>
          <p:cNvSpPr txBox="1"/>
          <p:nvPr/>
        </p:nvSpPr>
        <p:spPr>
          <a:xfrm>
            <a:off x="3382458" y="292608"/>
            <a:ext cx="54793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kern="0" dirty="0">
                <a:solidFill>
                  <a:schemeClr val="bg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AUDITING RISK MANAGEMENT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D981E8-069B-7BD6-567F-F9CFF4F6BA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0236" y="1638529"/>
            <a:ext cx="3580939" cy="3580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82686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710E99-BAB8-E4B3-99A6-24D0E67003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2BC4675-0DC5-4F7F-687A-E9281CB14FCC}"/>
              </a:ext>
            </a:extLst>
          </p:cNvPr>
          <p:cNvSpPr txBox="1"/>
          <p:nvPr/>
        </p:nvSpPr>
        <p:spPr>
          <a:xfrm>
            <a:off x="5906212" y="1545344"/>
            <a:ext cx="4693304" cy="44029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Leadership oversight is mandatory.</a:t>
            </a:r>
            <a:endParaRPr lang="en-US" sz="24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400" b="1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Explanation:</a:t>
            </a:r>
            <a:br>
              <a:rPr lang="en-US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“Management must review top risks regularly.”</a:t>
            </a:r>
            <a:endParaRPr lang="en-US" sz="24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400" b="1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3 Examples:</a:t>
            </a:r>
            <a:endParaRPr lang="en-US" sz="24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Executive committee review</a:t>
            </a:r>
            <a:endParaRPr lang="en-US" sz="24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Key Performance Indicators &amp; Key Risk I</a:t>
            </a:r>
            <a:r>
              <a:rPr lang="en-US" sz="2400" kern="0" dirty="0">
                <a:ea typeface="Times New Roman" panose="02020603050405020304" pitchFamily="18" charset="0"/>
                <a:cs typeface="Arial" panose="020B0604020202020204" pitchFamily="34" charset="0"/>
              </a:rPr>
              <a:t>n</a:t>
            </a:r>
            <a:r>
              <a:rPr lang="en-US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dicators monitoring</a:t>
            </a:r>
            <a:endParaRPr lang="en-US" sz="24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Action tracking</a:t>
            </a:r>
            <a:endParaRPr lang="en-US" sz="24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C6BAB6-A123-EF0C-64E6-8104F5CA1D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5547" y="6374776"/>
            <a:ext cx="2086757" cy="365760"/>
          </a:xfrm>
        </p:spPr>
        <p:txBody>
          <a:bodyPr/>
          <a:lstStyle/>
          <a:p>
            <a:r>
              <a:rPr lang="en-US"/>
              <a:t>22 January 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774527-EB53-E429-E4B7-F1BCEB9B9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747" y="6375411"/>
            <a:ext cx="4114800" cy="365125"/>
          </a:xfrm>
        </p:spPr>
        <p:txBody>
          <a:bodyPr/>
          <a:lstStyle/>
          <a:p>
            <a:r>
              <a:rPr lang="en-US"/>
              <a:t>Confidential &amp; Proprietary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83C2DF-F774-67A0-61D1-527134C31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59638" y="6375411"/>
            <a:ext cx="2084832" cy="365125"/>
          </a:xfrm>
        </p:spPr>
        <p:txBody>
          <a:bodyPr/>
          <a:lstStyle/>
          <a:p>
            <a:fld id="{DE9D048A-8DAC-41F5-A034-CC4532C516DB}" type="slidenum">
              <a:rPr lang="en-US" smtClean="0"/>
              <a:t>46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465C44-5B6C-7447-AD5C-9DFF8FDBA458}"/>
              </a:ext>
            </a:extLst>
          </p:cNvPr>
          <p:cNvSpPr txBox="1"/>
          <p:nvPr/>
        </p:nvSpPr>
        <p:spPr>
          <a:xfrm>
            <a:off x="2547290" y="357677"/>
            <a:ext cx="71497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kern="0" dirty="0">
                <a:solidFill>
                  <a:schemeClr val="bg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GOVERNANCE &amp; MANAGEMENT REVIEW</a:t>
            </a:r>
            <a:endParaRPr lang="en-US" sz="3200" kern="100" dirty="0">
              <a:solidFill>
                <a:schemeClr val="bg1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CE9246C-3DC2-885C-1EE1-18B540D678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627" y="1545344"/>
            <a:ext cx="3966285" cy="3966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27623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4D2657-44C5-FD80-5B7B-FE98196A98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994000-E380-98E6-A514-D3F8D6103C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5547" y="6374776"/>
            <a:ext cx="2086757" cy="365760"/>
          </a:xfrm>
        </p:spPr>
        <p:txBody>
          <a:bodyPr/>
          <a:lstStyle/>
          <a:p>
            <a:r>
              <a:rPr lang="en-US"/>
              <a:t>22 January 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84BE9A-B27B-2DC8-83B5-E22BA75C8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747" y="6375411"/>
            <a:ext cx="4114800" cy="365125"/>
          </a:xfrm>
        </p:spPr>
        <p:txBody>
          <a:bodyPr/>
          <a:lstStyle/>
          <a:p>
            <a:r>
              <a:rPr lang="en-US"/>
              <a:t>Confidential &amp; Proprietary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E01E21-DF23-3FB6-9485-3C667220E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59638" y="6375411"/>
            <a:ext cx="2084832" cy="365125"/>
          </a:xfrm>
        </p:spPr>
        <p:txBody>
          <a:bodyPr/>
          <a:lstStyle/>
          <a:p>
            <a:fld id="{DE9D048A-8DAC-41F5-A034-CC4532C516DB}" type="slidenum">
              <a:rPr lang="en-US" smtClean="0"/>
              <a:t>47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BEB2D6-4F31-42E4-197A-9D613621D49C}"/>
              </a:ext>
            </a:extLst>
          </p:cNvPr>
          <p:cNvSpPr txBox="1"/>
          <p:nvPr/>
        </p:nvSpPr>
        <p:spPr>
          <a:xfrm>
            <a:off x="4369105" y="357677"/>
            <a:ext cx="35060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kern="0" dirty="0">
                <a:solidFill>
                  <a:schemeClr val="bg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RISK REVIEW CYCLE</a:t>
            </a:r>
            <a:endParaRPr lang="en-US" sz="3200" kern="100" dirty="0">
              <a:solidFill>
                <a:schemeClr val="bg1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8CA8AF-7E59-0F73-B3E6-5B7A11C09FEF}"/>
              </a:ext>
            </a:extLst>
          </p:cNvPr>
          <p:cNvSpPr txBox="1"/>
          <p:nvPr/>
        </p:nvSpPr>
        <p:spPr>
          <a:xfrm>
            <a:off x="946298" y="5170826"/>
            <a:ext cx="42297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Rule:</a:t>
            </a:r>
            <a:endParaRPr lang="en-US" sz="2400" dirty="0"/>
          </a:p>
          <a:p>
            <a:r>
              <a:rPr lang="en-US" sz="2400" dirty="0"/>
              <a:t>Risk not reviewed = risk ignored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AF7280E-5C8E-79F9-B21D-E4E8B3187CC2}"/>
              </a:ext>
            </a:extLst>
          </p:cNvPr>
          <p:cNvGrpSpPr/>
          <p:nvPr/>
        </p:nvGrpSpPr>
        <p:grpSpPr>
          <a:xfrm>
            <a:off x="1668831" y="1629848"/>
            <a:ext cx="8930979" cy="3367305"/>
            <a:chOff x="1668831" y="1745348"/>
            <a:chExt cx="8930979" cy="336730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8B8555D-B463-526B-EBF3-7C9D350F7C02}"/>
                </a:ext>
              </a:extLst>
            </p:cNvPr>
            <p:cNvSpPr txBox="1"/>
            <p:nvPr/>
          </p:nvSpPr>
          <p:spPr>
            <a:xfrm>
              <a:off x="7278132" y="4154800"/>
              <a:ext cx="3321678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/>
              <a:r>
                <a:rPr lang="en-US" sz="2400" dirty="0"/>
                <a:t>After any major incident </a:t>
              </a:r>
            </a:p>
            <a:p>
              <a:pPr lvl="0" algn="ctr"/>
              <a:r>
                <a:rPr lang="en-US" sz="2400" dirty="0"/>
                <a:t>or change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9AD64C0-C56D-BFF1-FF80-183C95D227EF}"/>
                </a:ext>
              </a:extLst>
            </p:cNvPr>
            <p:cNvSpPr txBox="1"/>
            <p:nvPr/>
          </p:nvSpPr>
          <p:spPr>
            <a:xfrm>
              <a:off x="1685196" y="1899718"/>
              <a:ext cx="3118449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/>
              <a:r>
                <a:rPr lang="en-US" sz="2400" dirty="0"/>
                <a:t>Department risk review </a:t>
              </a:r>
            </a:p>
            <a:p>
              <a:pPr lvl="0" algn="ctr"/>
              <a:r>
                <a:rPr lang="en-US" sz="2400" dirty="0"/>
                <a:t>– Monthly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71C9BE5-0FBC-D4E6-16B1-9413555D39F2}"/>
                </a:ext>
              </a:extLst>
            </p:cNvPr>
            <p:cNvSpPr txBox="1"/>
            <p:nvPr/>
          </p:nvSpPr>
          <p:spPr>
            <a:xfrm>
              <a:off x="7530797" y="2084383"/>
              <a:ext cx="28163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/>
              <a:r>
                <a:rPr lang="en-US" sz="2400" dirty="0"/>
                <a:t>Top risks – Quarterly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88DFB95-7A5D-87E9-1EC7-68322D4E4F0D}"/>
                </a:ext>
              </a:extLst>
            </p:cNvPr>
            <p:cNvSpPr txBox="1"/>
            <p:nvPr/>
          </p:nvSpPr>
          <p:spPr>
            <a:xfrm>
              <a:off x="1668831" y="4060521"/>
              <a:ext cx="3184451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/>
              <a:r>
                <a:rPr lang="en-US" sz="2400" dirty="0"/>
                <a:t>Enterprise risks </a:t>
              </a:r>
            </a:p>
            <a:p>
              <a:pPr lvl="0" algn="ctr"/>
              <a:r>
                <a:rPr lang="en-US" sz="2400" dirty="0"/>
                <a:t>– Management Review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0349D78-CACC-EE36-56CA-D5E201977C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2348" y="1745348"/>
              <a:ext cx="3367305" cy="33673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12523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813194-9F21-CCE7-C1BD-AD0FA69769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4F71CB9-640B-4BE8-12C4-0240C6D5CF24}"/>
              </a:ext>
            </a:extLst>
          </p:cNvPr>
          <p:cNvSpPr txBox="1"/>
          <p:nvPr/>
        </p:nvSpPr>
        <p:spPr>
          <a:xfrm>
            <a:off x="1237131" y="1517624"/>
            <a:ext cx="5559045" cy="3978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Ignoring risk has real impact.</a:t>
            </a:r>
            <a:endParaRPr lang="en-US" sz="24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400" b="1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Explanation:</a:t>
            </a:r>
            <a:br>
              <a:rPr lang="en-US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“This is not theory — it affects jobs and lives.”</a:t>
            </a:r>
            <a:endParaRPr lang="en-US" sz="24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400" b="1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3 Examples:</a:t>
            </a:r>
            <a:endParaRPr lang="en-US" sz="24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Injury or death</a:t>
            </a:r>
            <a:endParaRPr lang="en-US" sz="24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Heavy fines</a:t>
            </a:r>
            <a:endParaRPr lang="en-US" sz="24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Reputation damage</a:t>
            </a:r>
            <a:endParaRPr lang="en-US" sz="24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798F38-B327-4E38-2C96-4B9EBF7A91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5547" y="6374776"/>
            <a:ext cx="2086757" cy="365760"/>
          </a:xfrm>
        </p:spPr>
        <p:txBody>
          <a:bodyPr/>
          <a:lstStyle/>
          <a:p>
            <a:r>
              <a:rPr lang="en-US"/>
              <a:t>22 January 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7D18B3-568F-A1C4-D9C8-257425A4A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747" y="6375411"/>
            <a:ext cx="4114800" cy="365125"/>
          </a:xfrm>
        </p:spPr>
        <p:txBody>
          <a:bodyPr/>
          <a:lstStyle/>
          <a:p>
            <a:r>
              <a:rPr lang="en-US"/>
              <a:t>Confidential &amp; Proprietary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6BC558-60BB-B545-31A2-3B662649C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59638" y="6375411"/>
            <a:ext cx="2084832" cy="365125"/>
          </a:xfrm>
        </p:spPr>
        <p:txBody>
          <a:bodyPr/>
          <a:lstStyle/>
          <a:p>
            <a:fld id="{DE9D048A-8DAC-41F5-A034-CC4532C516DB}" type="slidenum">
              <a:rPr lang="en-US" smtClean="0"/>
              <a:t>48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150304-E30E-8BD1-FF2B-F92B1A5B9172}"/>
              </a:ext>
            </a:extLst>
          </p:cNvPr>
          <p:cNvSpPr txBox="1"/>
          <p:nvPr/>
        </p:nvSpPr>
        <p:spPr>
          <a:xfrm>
            <a:off x="3666744" y="60297"/>
            <a:ext cx="472757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kern="0" dirty="0">
                <a:solidFill>
                  <a:schemeClr val="bg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CONSEQUENCES OF POOR </a:t>
            </a:r>
          </a:p>
          <a:p>
            <a:pPr algn="ctr"/>
            <a:r>
              <a:rPr lang="en-US" sz="3200" b="1" kern="0" dirty="0">
                <a:solidFill>
                  <a:schemeClr val="bg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RISK MANAGEMENT</a:t>
            </a:r>
            <a:endParaRPr lang="en-US" sz="3200" dirty="0">
              <a:solidFill>
                <a:schemeClr val="bg1"/>
              </a:solidFill>
            </a:endParaRP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136BDC0A-2183-D73D-2D02-93EB3BD0F9E3}"/>
              </a:ext>
            </a:extLst>
          </p:cNvPr>
          <p:cNvGrpSpPr/>
          <p:nvPr/>
        </p:nvGrpSpPr>
        <p:grpSpPr>
          <a:xfrm>
            <a:off x="6515181" y="1527279"/>
            <a:ext cx="3865998" cy="3770722"/>
            <a:chOff x="1683287" y="1527279"/>
            <a:chExt cx="3865998" cy="3770722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BC650EE1-EB05-FD1E-7995-8449A3F03914}"/>
                </a:ext>
              </a:extLst>
            </p:cNvPr>
            <p:cNvGrpSpPr/>
            <p:nvPr/>
          </p:nvGrpSpPr>
          <p:grpSpPr>
            <a:xfrm>
              <a:off x="2105116" y="1993623"/>
              <a:ext cx="3088046" cy="3021899"/>
              <a:chOff x="2105116" y="1993623"/>
              <a:chExt cx="3088046" cy="3021899"/>
            </a:xfrm>
          </p:grpSpPr>
          <p:sp>
            <p:nvSpPr>
              <p:cNvPr id="20" name="Isosceles Triangle 19">
                <a:extLst>
                  <a:ext uri="{FF2B5EF4-FFF2-40B4-BE49-F238E27FC236}">
                    <a16:creationId xmlns:a16="http://schemas.microsoft.com/office/drawing/2014/main" id="{2FDC17F9-F34F-844A-ACB8-EEFABAED27DE}"/>
                  </a:ext>
                </a:extLst>
              </p:cNvPr>
              <p:cNvSpPr/>
              <p:nvPr/>
            </p:nvSpPr>
            <p:spPr>
              <a:xfrm rot="4438474">
                <a:off x="2516221" y="2807744"/>
                <a:ext cx="834462" cy="1656672"/>
              </a:xfrm>
              <a:prstGeom prst="triangle">
                <a:avLst/>
              </a:prstGeom>
              <a:solidFill>
                <a:schemeClr val="bg1">
                  <a:lumMod val="75000"/>
                </a:schemeClr>
              </a:solidFill>
              <a:ln w="254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Isosceles Triangle 18">
                <a:extLst>
                  <a:ext uri="{FF2B5EF4-FFF2-40B4-BE49-F238E27FC236}">
                    <a16:creationId xmlns:a16="http://schemas.microsoft.com/office/drawing/2014/main" id="{BA5383C3-4B03-F65C-DE7A-90B109102008}"/>
                  </a:ext>
                </a:extLst>
              </p:cNvPr>
              <p:cNvSpPr/>
              <p:nvPr/>
            </p:nvSpPr>
            <p:spPr>
              <a:xfrm rot="1825102">
                <a:off x="2852034" y="3358850"/>
                <a:ext cx="834462" cy="1656672"/>
              </a:xfrm>
              <a:prstGeom prst="triangle">
                <a:avLst/>
              </a:prstGeom>
              <a:solidFill>
                <a:schemeClr val="bg1">
                  <a:lumMod val="75000"/>
                </a:schemeClr>
              </a:solidFill>
              <a:ln w="254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Isosceles Triangle 20">
                <a:extLst>
                  <a:ext uri="{FF2B5EF4-FFF2-40B4-BE49-F238E27FC236}">
                    <a16:creationId xmlns:a16="http://schemas.microsoft.com/office/drawing/2014/main" id="{EC81BAD3-68A5-1C4E-4F8F-4B8C44EF569D}"/>
                  </a:ext>
                </a:extLst>
              </p:cNvPr>
              <p:cNvSpPr/>
              <p:nvPr/>
            </p:nvSpPr>
            <p:spPr>
              <a:xfrm rot="20007776">
                <a:off x="3585384" y="3283656"/>
                <a:ext cx="834462" cy="1656672"/>
              </a:xfrm>
              <a:prstGeom prst="triangle">
                <a:avLst/>
              </a:prstGeom>
              <a:solidFill>
                <a:schemeClr val="bg1">
                  <a:lumMod val="75000"/>
                </a:schemeClr>
              </a:solidFill>
              <a:ln w="254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Isosceles Triangle 21">
                <a:extLst>
                  <a:ext uri="{FF2B5EF4-FFF2-40B4-BE49-F238E27FC236}">
                    <a16:creationId xmlns:a16="http://schemas.microsoft.com/office/drawing/2014/main" id="{182307D4-3FEC-6A65-97D9-4B7B8019CB1C}"/>
                  </a:ext>
                </a:extLst>
              </p:cNvPr>
              <p:cNvSpPr/>
              <p:nvPr/>
            </p:nvSpPr>
            <p:spPr>
              <a:xfrm rot="17422843">
                <a:off x="3947595" y="2745481"/>
                <a:ext cx="834462" cy="1656672"/>
              </a:xfrm>
              <a:prstGeom prst="triangle">
                <a:avLst/>
              </a:prstGeom>
              <a:solidFill>
                <a:schemeClr val="bg1">
                  <a:lumMod val="75000"/>
                </a:schemeClr>
              </a:solidFill>
              <a:ln w="254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Isosceles Triangle 22">
                <a:extLst>
                  <a:ext uri="{FF2B5EF4-FFF2-40B4-BE49-F238E27FC236}">
                    <a16:creationId xmlns:a16="http://schemas.microsoft.com/office/drawing/2014/main" id="{9CF071A6-0543-0962-F5E3-B6BF587CFC3F}"/>
                  </a:ext>
                </a:extLst>
              </p:cNvPr>
              <p:cNvSpPr/>
              <p:nvPr/>
            </p:nvSpPr>
            <p:spPr>
              <a:xfrm rot="14231078">
                <a:off x="3769029" y="2236684"/>
                <a:ext cx="834462" cy="1656672"/>
              </a:xfrm>
              <a:prstGeom prst="triangle">
                <a:avLst/>
              </a:prstGeom>
              <a:solidFill>
                <a:schemeClr val="bg1">
                  <a:lumMod val="75000"/>
                </a:schemeClr>
              </a:solidFill>
              <a:ln w="254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Isosceles Triangle 23">
                <a:extLst>
                  <a:ext uri="{FF2B5EF4-FFF2-40B4-BE49-F238E27FC236}">
                    <a16:creationId xmlns:a16="http://schemas.microsoft.com/office/drawing/2014/main" id="{BD0B88F5-F1E6-AF7D-3ED9-F9DB16291661}"/>
                  </a:ext>
                </a:extLst>
              </p:cNvPr>
              <p:cNvSpPr/>
              <p:nvPr/>
            </p:nvSpPr>
            <p:spPr>
              <a:xfrm rot="10800000">
                <a:off x="3225480" y="1993623"/>
                <a:ext cx="834462" cy="1656672"/>
              </a:xfrm>
              <a:prstGeom prst="triangle">
                <a:avLst/>
              </a:prstGeom>
              <a:solidFill>
                <a:schemeClr val="bg1">
                  <a:lumMod val="75000"/>
                </a:schemeClr>
              </a:solidFill>
              <a:ln w="254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Isosceles Triangle 24">
                <a:extLst>
                  <a:ext uri="{FF2B5EF4-FFF2-40B4-BE49-F238E27FC236}">
                    <a16:creationId xmlns:a16="http://schemas.microsoft.com/office/drawing/2014/main" id="{BB77D441-7312-9231-F4BB-A63501B3E4C0}"/>
                  </a:ext>
                </a:extLst>
              </p:cNvPr>
              <p:cNvSpPr/>
              <p:nvPr/>
            </p:nvSpPr>
            <p:spPr>
              <a:xfrm rot="7335441">
                <a:off x="2623688" y="2213568"/>
                <a:ext cx="834462" cy="1656672"/>
              </a:xfrm>
              <a:prstGeom prst="triangle">
                <a:avLst/>
              </a:prstGeom>
              <a:solidFill>
                <a:schemeClr val="bg1">
                  <a:lumMod val="75000"/>
                </a:schemeClr>
              </a:solidFill>
              <a:ln w="254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82CAEFC1-129E-9043-16A7-31E1252B5D25}"/>
                </a:ext>
              </a:extLst>
            </p:cNvPr>
            <p:cNvGrpSpPr/>
            <p:nvPr/>
          </p:nvGrpSpPr>
          <p:grpSpPr>
            <a:xfrm>
              <a:off x="3074926" y="2911673"/>
              <a:ext cx="1152386" cy="1152386"/>
              <a:chOff x="3074926" y="2911673"/>
              <a:chExt cx="1152386" cy="1152386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32761B62-0C44-F5A2-297C-7498F9F18816}"/>
                  </a:ext>
                </a:extLst>
              </p:cNvPr>
              <p:cNvSpPr/>
              <p:nvPr/>
            </p:nvSpPr>
            <p:spPr>
              <a:xfrm>
                <a:off x="3074926" y="2911673"/>
                <a:ext cx="1152386" cy="1152386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DA37054-D37D-3805-D03B-CD71715ACA63}"/>
                  </a:ext>
                </a:extLst>
              </p:cNvPr>
              <p:cNvSpPr txBox="1"/>
              <p:nvPr/>
            </p:nvSpPr>
            <p:spPr>
              <a:xfrm>
                <a:off x="3131522" y="3164701"/>
                <a:ext cx="103919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1200" b="1" dirty="0">
                    <a:solidFill>
                      <a:schemeClr val="bg1"/>
                    </a:solidFill>
                  </a:rPr>
                  <a:t>Impacts of </a:t>
                </a:r>
              </a:p>
              <a:p>
                <a:pPr algn="ctr"/>
                <a:r>
                  <a:rPr lang="en-GB" sz="1200" b="1" dirty="0">
                    <a:solidFill>
                      <a:schemeClr val="bg1"/>
                    </a:solidFill>
                  </a:rPr>
                  <a:t>Poor Risk </a:t>
                </a:r>
              </a:p>
              <a:p>
                <a:pPr algn="ctr"/>
                <a:r>
                  <a:rPr lang="en-GB" sz="1200" b="1" dirty="0">
                    <a:solidFill>
                      <a:schemeClr val="bg1"/>
                    </a:solidFill>
                  </a:rPr>
                  <a:t>Management</a:t>
                </a:r>
                <a:endParaRPr lang="en-GB" sz="9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CB442697-AB69-32EA-F47D-76A5EA4F9256}"/>
                </a:ext>
              </a:extLst>
            </p:cNvPr>
            <p:cNvGrpSpPr/>
            <p:nvPr/>
          </p:nvGrpSpPr>
          <p:grpSpPr>
            <a:xfrm>
              <a:off x="3205211" y="1527279"/>
              <a:ext cx="877824" cy="877824"/>
              <a:chOff x="3205211" y="1527279"/>
              <a:chExt cx="877824" cy="877824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67766806-B8A3-1D69-6291-26EC27F6C376}"/>
                  </a:ext>
                </a:extLst>
              </p:cNvPr>
              <p:cNvSpPr/>
              <p:nvPr/>
            </p:nvSpPr>
            <p:spPr>
              <a:xfrm>
                <a:off x="3205211" y="1527279"/>
                <a:ext cx="877824" cy="877824"/>
              </a:xfrm>
              <a:prstGeom prst="ellipse">
                <a:avLst/>
              </a:prstGeom>
              <a:solidFill>
                <a:srgbClr val="FF00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2EEDFB9-0973-75D7-ABD1-5E562C2A82A6}"/>
                  </a:ext>
                </a:extLst>
              </p:cNvPr>
              <p:cNvSpPr txBox="1"/>
              <p:nvPr/>
            </p:nvSpPr>
            <p:spPr>
              <a:xfrm>
                <a:off x="3324489" y="1970525"/>
                <a:ext cx="6479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fontAlgn="base"/>
                <a:r>
                  <a:rPr lang="en-GB" sz="900" b="1" dirty="0">
                    <a:solidFill>
                      <a:schemeClr val="bg1"/>
                    </a:solidFill>
                  </a:rPr>
                  <a:t>Unhappy </a:t>
                </a:r>
              </a:p>
              <a:p>
                <a:pPr algn="ctr" fontAlgn="base"/>
                <a:r>
                  <a:rPr lang="en-GB" sz="900" b="1" dirty="0">
                    <a:solidFill>
                      <a:schemeClr val="bg1"/>
                    </a:solidFill>
                  </a:rPr>
                  <a:t>Clients</a:t>
                </a:r>
              </a:p>
            </p:txBody>
          </p:sp>
          <p:pic>
            <p:nvPicPr>
              <p:cNvPr id="39" name="Graphic 38" descr="Sad face outline with solid fill">
                <a:extLst>
                  <a:ext uri="{FF2B5EF4-FFF2-40B4-BE49-F238E27FC236}">
                    <a16:creationId xmlns:a16="http://schemas.microsoft.com/office/drawing/2014/main" id="{6CDE8E65-FA2B-0F17-16C7-076F048A75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3474719" y="1636746"/>
                <a:ext cx="338235" cy="338235"/>
              </a:xfrm>
              <a:prstGeom prst="rect">
                <a:avLst/>
              </a:prstGeom>
            </p:spPr>
          </p:pic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FC5D9058-2FF0-48B9-FAA9-0A019BF62D85}"/>
                </a:ext>
              </a:extLst>
            </p:cNvPr>
            <p:cNvGrpSpPr/>
            <p:nvPr/>
          </p:nvGrpSpPr>
          <p:grpSpPr>
            <a:xfrm>
              <a:off x="2432304" y="4420177"/>
              <a:ext cx="877824" cy="877824"/>
              <a:chOff x="2432304" y="4420177"/>
              <a:chExt cx="877824" cy="877824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BEB73342-144E-B40D-84AC-F503ACB24CD0}"/>
                  </a:ext>
                </a:extLst>
              </p:cNvPr>
              <p:cNvSpPr/>
              <p:nvPr/>
            </p:nvSpPr>
            <p:spPr>
              <a:xfrm>
                <a:off x="2432304" y="4420177"/>
                <a:ext cx="877824" cy="877824"/>
              </a:xfrm>
              <a:prstGeom prst="ellipse">
                <a:avLst/>
              </a:prstGeom>
              <a:solidFill>
                <a:srgbClr val="0070C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BE3948B6-4529-E695-0104-534F193FC83B}"/>
                  </a:ext>
                </a:extLst>
              </p:cNvPr>
              <p:cNvSpPr txBox="1"/>
              <p:nvPr/>
            </p:nvSpPr>
            <p:spPr>
              <a:xfrm>
                <a:off x="2516595" y="4868467"/>
                <a:ext cx="7120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fontAlgn="base"/>
                <a:r>
                  <a:rPr lang="en-GB" sz="900" b="1" dirty="0">
                    <a:solidFill>
                      <a:schemeClr val="bg1"/>
                    </a:solidFill>
                  </a:rPr>
                  <a:t>Overspent </a:t>
                </a:r>
              </a:p>
              <a:p>
                <a:pPr algn="ctr" fontAlgn="base"/>
                <a:r>
                  <a:rPr lang="en-GB" sz="900" b="1" dirty="0">
                    <a:solidFill>
                      <a:schemeClr val="bg1"/>
                    </a:solidFill>
                  </a:rPr>
                  <a:t>Budgets</a:t>
                </a:r>
              </a:p>
            </p:txBody>
          </p:sp>
          <p:pic>
            <p:nvPicPr>
              <p:cNvPr id="41" name="Graphic 40" descr="Money with solid fill">
                <a:extLst>
                  <a:ext uri="{FF2B5EF4-FFF2-40B4-BE49-F238E27FC236}">
                    <a16:creationId xmlns:a16="http://schemas.microsoft.com/office/drawing/2014/main" id="{A791F372-E800-95F8-462A-7FF6E39576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2672899" y="4513258"/>
                <a:ext cx="378483" cy="378483"/>
              </a:xfrm>
              <a:prstGeom prst="rect">
                <a:avLst/>
              </a:prstGeom>
            </p:spPr>
          </p:pic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576B20B9-44B1-7E7E-33A6-F6366FD351A0}"/>
                </a:ext>
              </a:extLst>
            </p:cNvPr>
            <p:cNvGrpSpPr/>
            <p:nvPr/>
          </p:nvGrpSpPr>
          <p:grpSpPr>
            <a:xfrm>
              <a:off x="1683287" y="3419881"/>
              <a:ext cx="877824" cy="877824"/>
              <a:chOff x="1683287" y="3419881"/>
              <a:chExt cx="877824" cy="877824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CC6B7C03-EB17-82EE-6972-E48949B6EDDA}"/>
                  </a:ext>
                </a:extLst>
              </p:cNvPr>
              <p:cNvSpPr/>
              <p:nvPr/>
            </p:nvSpPr>
            <p:spPr>
              <a:xfrm>
                <a:off x="1683287" y="3419881"/>
                <a:ext cx="877824" cy="877824"/>
              </a:xfrm>
              <a:prstGeom prst="ellipse">
                <a:avLst/>
              </a:prstGeom>
              <a:solidFill>
                <a:srgbClr val="A458A6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98653F3-84FC-60F8-F41A-F72A7AB8D5E0}"/>
                  </a:ext>
                </a:extLst>
              </p:cNvPr>
              <p:cNvSpPr txBox="1"/>
              <p:nvPr/>
            </p:nvSpPr>
            <p:spPr>
              <a:xfrm>
                <a:off x="1828786" y="3893583"/>
                <a:ext cx="55015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fontAlgn="base"/>
                <a:r>
                  <a:rPr lang="en-GB" sz="900" b="1" dirty="0">
                    <a:solidFill>
                      <a:schemeClr val="bg1"/>
                    </a:solidFill>
                  </a:rPr>
                  <a:t>Project </a:t>
                </a:r>
              </a:p>
              <a:p>
                <a:pPr algn="ctr" fontAlgn="base"/>
                <a:r>
                  <a:rPr lang="en-GB" sz="900" b="1" dirty="0">
                    <a:solidFill>
                      <a:schemeClr val="bg1"/>
                    </a:solidFill>
                  </a:rPr>
                  <a:t>Failure</a:t>
                </a:r>
              </a:p>
            </p:txBody>
          </p:sp>
          <p:pic>
            <p:nvPicPr>
              <p:cNvPr id="45" name="Graphic 44" descr="Downward trend graph with solid fill">
                <a:extLst>
                  <a:ext uri="{FF2B5EF4-FFF2-40B4-BE49-F238E27FC236}">
                    <a16:creationId xmlns:a16="http://schemas.microsoft.com/office/drawing/2014/main" id="{2C0FC02D-F9F5-2075-D3F4-065D46EE51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1913173" y="3506727"/>
                <a:ext cx="408063" cy="408063"/>
              </a:xfrm>
              <a:prstGeom prst="rect">
                <a:avLst/>
              </a:prstGeom>
            </p:spPr>
          </p:pic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C8CED917-89C4-5439-6616-C6BEBF05F64F}"/>
                </a:ext>
              </a:extLst>
            </p:cNvPr>
            <p:cNvGrpSpPr/>
            <p:nvPr/>
          </p:nvGrpSpPr>
          <p:grpSpPr>
            <a:xfrm>
              <a:off x="4671461" y="3419881"/>
              <a:ext cx="877824" cy="877824"/>
              <a:chOff x="4671461" y="3419881"/>
              <a:chExt cx="877824" cy="877824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99EDA18B-33C3-4E29-CB98-DC2497FDC175}"/>
                  </a:ext>
                </a:extLst>
              </p:cNvPr>
              <p:cNvSpPr/>
              <p:nvPr/>
            </p:nvSpPr>
            <p:spPr>
              <a:xfrm>
                <a:off x="4671461" y="3419881"/>
                <a:ext cx="877824" cy="877824"/>
              </a:xfrm>
              <a:prstGeom prst="ellipse">
                <a:avLst/>
              </a:prstGeom>
              <a:solidFill>
                <a:srgbClr val="FFC0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B070B889-A8CA-20D8-91DD-B604379B9C0B}"/>
                  </a:ext>
                </a:extLst>
              </p:cNvPr>
              <p:cNvSpPr txBox="1"/>
              <p:nvPr/>
            </p:nvSpPr>
            <p:spPr>
              <a:xfrm>
                <a:off x="4740706" y="3864859"/>
                <a:ext cx="7296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fontAlgn="base"/>
                <a:r>
                  <a:rPr lang="en-GB" sz="900" b="1" dirty="0">
                    <a:solidFill>
                      <a:schemeClr val="bg1"/>
                    </a:solidFill>
                  </a:rPr>
                  <a:t>Unrealized </a:t>
                </a:r>
              </a:p>
              <a:p>
                <a:pPr algn="ctr" fontAlgn="base"/>
                <a:r>
                  <a:rPr lang="en-GB" sz="900" b="1" dirty="0">
                    <a:solidFill>
                      <a:schemeClr val="bg1"/>
                    </a:solidFill>
                  </a:rPr>
                  <a:t>Benefits</a:t>
                </a:r>
              </a:p>
            </p:txBody>
          </p:sp>
          <p:pic>
            <p:nvPicPr>
              <p:cNvPr id="48" name="Graphic 47" descr="Lock with solid fill">
                <a:extLst>
                  <a:ext uri="{FF2B5EF4-FFF2-40B4-BE49-F238E27FC236}">
                    <a16:creationId xmlns:a16="http://schemas.microsoft.com/office/drawing/2014/main" id="{13DBA8D9-00B2-E818-F270-5D1E5BA9D1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4924823" y="3543359"/>
                <a:ext cx="348789" cy="348789"/>
              </a:xfrm>
              <a:prstGeom prst="rect">
                <a:avLst/>
              </a:prstGeom>
            </p:spPr>
          </p:pic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B7E4204F-8A9F-3E8F-A4C9-48DA2EF4972B}"/>
                </a:ext>
              </a:extLst>
            </p:cNvPr>
            <p:cNvGrpSpPr/>
            <p:nvPr/>
          </p:nvGrpSpPr>
          <p:grpSpPr>
            <a:xfrm>
              <a:off x="4429063" y="2176407"/>
              <a:ext cx="877824" cy="877824"/>
              <a:chOff x="4429063" y="2176407"/>
              <a:chExt cx="877824" cy="877824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5BBFA1D1-AE10-2E74-347E-ABA107012B7C}"/>
                  </a:ext>
                </a:extLst>
              </p:cNvPr>
              <p:cNvSpPr/>
              <p:nvPr/>
            </p:nvSpPr>
            <p:spPr>
              <a:xfrm>
                <a:off x="4429063" y="2176407"/>
                <a:ext cx="877824" cy="877824"/>
              </a:xfrm>
              <a:prstGeom prst="ellipse">
                <a:avLst/>
              </a:prstGeom>
              <a:solidFill>
                <a:srgbClr val="FF671F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6617AA9-9F48-FDF3-93C6-2E7802D8E1A6}"/>
                  </a:ext>
                </a:extLst>
              </p:cNvPr>
              <p:cNvSpPr txBox="1"/>
              <p:nvPr/>
            </p:nvSpPr>
            <p:spPr>
              <a:xfrm>
                <a:off x="4521908" y="2615415"/>
                <a:ext cx="68480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fontAlgn="base"/>
                <a:r>
                  <a:rPr lang="en-GB" sz="900" b="1" dirty="0">
                    <a:solidFill>
                      <a:schemeClr val="bg1"/>
                    </a:solidFill>
                  </a:rPr>
                  <a:t>Poor User </a:t>
                </a:r>
              </a:p>
              <a:p>
                <a:pPr algn="ctr" fontAlgn="base"/>
                <a:r>
                  <a:rPr lang="en-GB" sz="900" b="1" dirty="0">
                    <a:solidFill>
                      <a:schemeClr val="bg1"/>
                    </a:solidFill>
                  </a:rPr>
                  <a:t>Adoption</a:t>
                </a:r>
              </a:p>
            </p:txBody>
          </p:sp>
          <p:pic>
            <p:nvPicPr>
              <p:cNvPr id="52" name="Graphic 51" descr="Thumbs up sign with solid fill">
                <a:extLst>
                  <a:ext uri="{FF2B5EF4-FFF2-40B4-BE49-F238E27FC236}">
                    <a16:creationId xmlns:a16="http://schemas.microsoft.com/office/drawing/2014/main" id="{27A5609C-C94C-65E5-2EDC-D7F85D61FE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 rot="10800000" flipH="1">
                <a:off x="4725945" y="2346183"/>
                <a:ext cx="297733" cy="297733"/>
              </a:xfrm>
              <a:prstGeom prst="rect">
                <a:avLst/>
              </a:prstGeom>
            </p:spPr>
          </p:pic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782F6701-7B60-B0BD-4B59-710C650B86BF}"/>
                </a:ext>
              </a:extLst>
            </p:cNvPr>
            <p:cNvGrpSpPr/>
            <p:nvPr/>
          </p:nvGrpSpPr>
          <p:grpSpPr>
            <a:xfrm>
              <a:off x="1941249" y="2176407"/>
              <a:ext cx="877824" cy="877824"/>
              <a:chOff x="1941249" y="2176407"/>
              <a:chExt cx="877824" cy="877824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2783DCA2-C9B3-C08C-A084-FF665485F9FF}"/>
                  </a:ext>
                </a:extLst>
              </p:cNvPr>
              <p:cNvSpPr/>
              <p:nvPr/>
            </p:nvSpPr>
            <p:spPr>
              <a:xfrm>
                <a:off x="1941249" y="2176407"/>
                <a:ext cx="877824" cy="877824"/>
              </a:xfrm>
              <a:prstGeom prst="ellipse">
                <a:avLst/>
              </a:prstGeom>
              <a:solidFill>
                <a:srgbClr val="512373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C914E0B5-8016-C440-B0C9-7762829D60D7}"/>
                  </a:ext>
                </a:extLst>
              </p:cNvPr>
              <p:cNvSpPr txBox="1"/>
              <p:nvPr/>
            </p:nvSpPr>
            <p:spPr>
              <a:xfrm>
                <a:off x="1970398" y="2616351"/>
                <a:ext cx="83708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fontAlgn="base"/>
                <a:r>
                  <a:rPr lang="en-GB" sz="900" b="1" dirty="0">
                    <a:solidFill>
                      <a:schemeClr val="bg1"/>
                    </a:solidFill>
                  </a:rPr>
                  <a:t>Reputational </a:t>
                </a:r>
              </a:p>
              <a:p>
                <a:pPr algn="ctr" fontAlgn="base"/>
                <a:r>
                  <a:rPr lang="en-GB" sz="900" b="1" dirty="0">
                    <a:solidFill>
                      <a:schemeClr val="bg1"/>
                    </a:solidFill>
                  </a:rPr>
                  <a:t>Damage</a:t>
                </a:r>
              </a:p>
            </p:txBody>
          </p:sp>
          <p:pic>
            <p:nvPicPr>
              <p:cNvPr id="55" name="Graphic 54" descr="Stars with solid fill">
                <a:extLst>
                  <a:ext uri="{FF2B5EF4-FFF2-40B4-BE49-F238E27FC236}">
                    <a16:creationId xmlns:a16="http://schemas.microsoft.com/office/drawing/2014/main" id="{2309BAE0-8CAA-9405-5E4D-BE668F4827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2229251" y="2193552"/>
                <a:ext cx="386723" cy="386723"/>
              </a:xfrm>
              <a:prstGeom prst="rect">
                <a:avLst/>
              </a:prstGeom>
            </p:spPr>
          </p:pic>
          <p:sp>
            <p:nvSpPr>
              <p:cNvPr id="56" name="Arrow: Down 55">
                <a:extLst>
                  <a:ext uri="{FF2B5EF4-FFF2-40B4-BE49-F238E27FC236}">
                    <a16:creationId xmlns:a16="http://schemas.microsoft.com/office/drawing/2014/main" id="{62B93DE3-6DC2-F33B-6F66-B8AF30C2DB88}"/>
                  </a:ext>
                </a:extLst>
              </p:cNvPr>
              <p:cNvSpPr/>
              <p:nvPr/>
            </p:nvSpPr>
            <p:spPr>
              <a:xfrm>
                <a:off x="2224446" y="2454333"/>
                <a:ext cx="129600" cy="158974"/>
              </a:xfrm>
              <a:prstGeom prst="downArrow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62392E19-471B-F6E6-BBD6-456495C3D768}"/>
                </a:ext>
              </a:extLst>
            </p:cNvPr>
            <p:cNvGrpSpPr/>
            <p:nvPr/>
          </p:nvGrpSpPr>
          <p:grpSpPr>
            <a:xfrm>
              <a:off x="3922444" y="4413053"/>
              <a:ext cx="877824" cy="877824"/>
              <a:chOff x="3922444" y="4413053"/>
              <a:chExt cx="877824" cy="877824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A561770E-A246-72E5-192E-0963AB427E88}"/>
                  </a:ext>
                </a:extLst>
              </p:cNvPr>
              <p:cNvSpPr/>
              <p:nvPr/>
            </p:nvSpPr>
            <p:spPr>
              <a:xfrm>
                <a:off x="3922444" y="4413053"/>
                <a:ext cx="877824" cy="877824"/>
              </a:xfrm>
              <a:prstGeom prst="ellipse">
                <a:avLst/>
              </a:prstGeom>
              <a:solidFill>
                <a:srgbClr val="0099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27569E06-E938-7D0F-DD36-B7D01F7CB7D1}"/>
                  </a:ext>
                </a:extLst>
              </p:cNvPr>
              <p:cNvSpPr txBox="1"/>
              <p:nvPr/>
            </p:nvSpPr>
            <p:spPr>
              <a:xfrm>
                <a:off x="3946342" y="4857303"/>
                <a:ext cx="82426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fontAlgn="base"/>
                <a:r>
                  <a:rPr lang="en-GB" sz="900" b="1" dirty="0">
                    <a:solidFill>
                      <a:schemeClr val="bg1"/>
                    </a:solidFill>
                  </a:rPr>
                  <a:t>Late-running </a:t>
                </a:r>
              </a:p>
              <a:p>
                <a:pPr algn="ctr" fontAlgn="base"/>
                <a:r>
                  <a:rPr lang="en-GB" sz="900" b="1" dirty="0">
                    <a:solidFill>
                      <a:schemeClr val="bg1"/>
                    </a:solidFill>
                  </a:rPr>
                  <a:t>Projects</a:t>
                </a:r>
              </a:p>
            </p:txBody>
          </p:sp>
          <p:pic>
            <p:nvPicPr>
              <p:cNvPr id="59" name="Graphic 58" descr="Hourglass Finished with solid fill">
                <a:extLst>
                  <a:ext uri="{FF2B5EF4-FFF2-40B4-BE49-F238E27FC236}">
                    <a16:creationId xmlns:a16="http://schemas.microsoft.com/office/drawing/2014/main" id="{7F73F06B-83DD-91F6-99EB-EAF278500F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4175911" y="4529536"/>
                <a:ext cx="365125" cy="36512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27385359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BEA8DC-19BB-32EB-E042-A1ECF7E19E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D624C34-3626-A870-A74E-D5E0E6C1E34A}"/>
              </a:ext>
            </a:extLst>
          </p:cNvPr>
          <p:cNvSpPr txBox="1"/>
          <p:nvPr/>
        </p:nvSpPr>
        <p:spPr>
          <a:xfrm>
            <a:off x="6473846" y="1488568"/>
            <a:ext cx="430758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2400" dirty="0"/>
              <a:t>Risk = what </a:t>
            </a:r>
            <a:r>
              <a:rPr lang="en-US" sz="2400" i="1" dirty="0"/>
              <a:t>might</a:t>
            </a:r>
            <a:r>
              <a:rPr lang="en-US" sz="2400" dirty="0"/>
              <a:t> go wrong</a:t>
            </a:r>
          </a:p>
          <a:p>
            <a:pPr lvl="0"/>
            <a:r>
              <a:rPr lang="en-US" sz="2400" dirty="0"/>
              <a:t>Incident = what </a:t>
            </a:r>
            <a:r>
              <a:rPr lang="en-US" sz="2400" i="1" dirty="0"/>
              <a:t>did</a:t>
            </a:r>
            <a:r>
              <a:rPr lang="en-US" sz="2400" dirty="0"/>
              <a:t> go wrong</a:t>
            </a:r>
          </a:p>
          <a:p>
            <a:pPr lvl="0"/>
            <a:r>
              <a:rPr lang="en-US" sz="2400" dirty="0"/>
              <a:t>Crisis = what </a:t>
            </a:r>
            <a:r>
              <a:rPr lang="en-US" sz="2400" i="1" dirty="0"/>
              <a:t>stops the business</a:t>
            </a:r>
            <a:endParaRPr lang="en-US" sz="2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CE395B-A9B0-2900-A054-16937BAACE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5547" y="6374776"/>
            <a:ext cx="2086757" cy="365760"/>
          </a:xfrm>
        </p:spPr>
        <p:txBody>
          <a:bodyPr/>
          <a:lstStyle/>
          <a:p>
            <a:r>
              <a:rPr lang="en-US"/>
              <a:t>22 January 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AE13C0-D5FE-0EBF-29EC-FC4DF5A5F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747" y="6375411"/>
            <a:ext cx="4114800" cy="365125"/>
          </a:xfrm>
        </p:spPr>
        <p:txBody>
          <a:bodyPr/>
          <a:lstStyle/>
          <a:p>
            <a:r>
              <a:rPr lang="en-US"/>
              <a:t>Confidential &amp; Proprietary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497D04-5066-8D6E-271F-75B83650C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59638" y="6375411"/>
            <a:ext cx="2084832" cy="365125"/>
          </a:xfrm>
        </p:spPr>
        <p:txBody>
          <a:bodyPr/>
          <a:lstStyle/>
          <a:p>
            <a:fld id="{DE9D048A-8DAC-41F5-A034-CC4532C516DB}" type="slidenum">
              <a:rPr lang="en-US" smtClean="0"/>
              <a:t>49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D0FC49-B0B6-1679-11E8-61C8F24C8523}"/>
              </a:ext>
            </a:extLst>
          </p:cNvPr>
          <p:cNvSpPr txBox="1"/>
          <p:nvPr/>
        </p:nvSpPr>
        <p:spPr>
          <a:xfrm>
            <a:off x="4786186" y="327226"/>
            <a:ext cx="26196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kern="0" dirty="0">
                <a:solidFill>
                  <a:schemeClr val="bg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RISK VS CRISIS</a:t>
            </a:r>
            <a:endParaRPr lang="en-US" sz="3200" kern="100" dirty="0">
              <a:solidFill>
                <a:schemeClr val="bg1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461965-30AA-86D8-F577-9E20E587E07D}"/>
              </a:ext>
            </a:extLst>
          </p:cNvPr>
          <p:cNvSpPr txBox="1"/>
          <p:nvPr/>
        </p:nvSpPr>
        <p:spPr>
          <a:xfrm>
            <a:off x="6473846" y="3177713"/>
            <a:ext cx="430758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Examples: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/>
              <a:t>System outage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/>
              <a:t>Warehouse fire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/>
              <a:t>Regulatory shutdown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FDD36B-8E60-B9D7-18B9-3A31E9DDC5EC}"/>
              </a:ext>
            </a:extLst>
          </p:cNvPr>
          <p:cNvSpPr txBox="1"/>
          <p:nvPr/>
        </p:nvSpPr>
        <p:spPr>
          <a:xfrm>
            <a:off x="6473845" y="5248185"/>
            <a:ext cx="513422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This links SMSA’s Risk Management to adaptability (resilience).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E305286-B9D1-4BF9-DDDE-A351B45C87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982" y="1488568"/>
            <a:ext cx="4612405" cy="4383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1787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B30358-B696-027E-A6DC-096E5E7946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AAF2296-240D-59FC-9AF4-25B3074DE132}"/>
              </a:ext>
            </a:extLst>
          </p:cNvPr>
          <p:cNvSpPr txBox="1"/>
          <p:nvPr/>
        </p:nvSpPr>
        <p:spPr>
          <a:xfrm>
            <a:off x="1075860" y="5249699"/>
            <a:ext cx="101627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Golden Line:</a:t>
            </a:r>
            <a:endParaRPr lang="en-US" sz="2400" dirty="0"/>
          </a:p>
          <a:p>
            <a:r>
              <a:rPr lang="en-US" sz="2400" dirty="0"/>
              <a:t>Everyone sees risk. Management owns risk.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B29B67-1E12-99D7-7343-350527D2B4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5547" y="6374776"/>
            <a:ext cx="2086757" cy="365760"/>
          </a:xfrm>
        </p:spPr>
        <p:txBody>
          <a:bodyPr/>
          <a:lstStyle/>
          <a:p>
            <a:r>
              <a:rPr lang="en-US"/>
              <a:t>22 January 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05C993-E535-F3DA-6C21-115C8B22A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747" y="6375411"/>
            <a:ext cx="4114800" cy="365125"/>
          </a:xfrm>
        </p:spPr>
        <p:txBody>
          <a:bodyPr/>
          <a:lstStyle/>
          <a:p>
            <a:r>
              <a:rPr lang="en-US"/>
              <a:t>Confidential &amp; Proprietary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BE364A-EE4A-4BB2-1D6B-72F258E36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59638" y="6375411"/>
            <a:ext cx="2084832" cy="365125"/>
          </a:xfrm>
        </p:spPr>
        <p:txBody>
          <a:bodyPr/>
          <a:lstStyle/>
          <a:p>
            <a:fld id="{DE9D048A-8DAC-41F5-A034-CC4532C516DB}" type="slidenum">
              <a:rPr lang="en-US" smtClean="0"/>
              <a:t>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C43A7F-96E9-9924-2EE9-6EB5E2CFEC8C}"/>
              </a:ext>
            </a:extLst>
          </p:cNvPr>
          <p:cNvSpPr txBox="1"/>
          <p:nvPr/>
        </p:nvSpPr>
        <p:spPr>
          <a:xfrm>
            <a:off x="2366565" y="313874"/>
            <a:ext cx="75232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kern="0" dirty="0">
                <a:solidFill>
                  <a:schemeClr val="bg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WHO DOES WHAT IN RISK MANAGEMENT?</a:t>
            </a:r>
            <a:endParaRPr lang="en-US" sz="3200" dirty="0">
              <a:solidFill>
                <a:schemeClr val="bg1"/>
              </a:solidFill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6C055C1-EB06-165F-0CBD-BC238FAC79FC}"/>
              </a:ext>
            </a:extLst>
          </p:cNvPr>
          <p:cNvGraphicFramePr>
            <a:graphicFrameLocks noGrp="1"/>
          </p:cNvGraphicFramePr>
          <p:nvPr/>
        </p:nvGraphicFramePr>
        <p:xfrm>
          <a:off x="1075860" y="1605729"/>
          <a:ext cx="6902302" cy="34236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82375">
                  <a:extLst>
                    <a:ext uri="{9D8B030D-6E8A-4147-A177-3AD203B41FA5}">
                      <a16:colId xmlns:a16="http://schemas.microsoft.com/office/drawing/2014/main" val="941495449"/>
                    </a:ext>
                  </a:extLst>
                </a:gridCol>
                <a:gridCol w="4319927">
                  <a:extLst>
                    <a:ext uri="{9D8B030D-6E8A-4147-A177-3AD203B41FA5}">
                      <a16:colId xmlns:a16="http://schemas.microsoft.com/office/drawing/2014/main" val="2959398878"/>
                    </a:ext>
                  </a:extLst>
                </a:gridCol>
              </a:tblGrid>
              <a:tr h="48909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</a:rPr>
                        <a:t>Role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4A9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</a:rPr>
                        <a:t>Responsibility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4A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2948461"/>
                  </a:ext>
                </a:extLst>
              </a:tr>
              <a:tr h="48909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Staff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Identify &amp; report risk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2599813"/>
                  </a:ext>
                </a:extLst>
              </a:tr>
              <a:tr h="48909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Supervisor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Control low risks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7459230"/>
                  </a:ext>
                </a:extLst>
              </a:tr>
              <a:tr h="48909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Department Head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Own department risks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5490716"/>
                  </a:ext>
                </a:extLst>
              </a:tr>
              <a:tr h="48909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QRM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Framework, guidance, challenge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1303459"/>
                  </a:ext>
                </a:extLst>
              </a:tr>
              <a:tr h="48909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Management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Approve high risk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9463941"/>
                  </a:ext>
                </a:extLst>
              </a:tr>
              <a:tr h="48909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Board/EXCO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Review top risks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1477691"/>
                  </a:ext>
                </a:extLst>
              </a:tr>
            </a:tbl>
          </a:graphicData>
        </a:graphic>
      </p:graphicFrame>
      <p:pic>
        <p:nvPicPr>
          <p:cNvPr id="21" name="Picture 20">
            <a:extLst>
              <a:ext uri="{FF2B5EF4-FFF2-40B4-BE49-F238E27FC236}">
                <a16:creationId xmlns:a16="http://schemas.microsoft.com/office/drawing/2014/main" id="{B92D5AD9-BD9E-E76A-08F7-DB971BC3A3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1586" y="1193364"/>
            <a:ext cx="2453087" cy="4336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61188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C00D6F-7E6E-FF7D-22C2-FEF270CC9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FC30B49-19CD-4D6C-74C5-FE8DD6297860}"/>
              </a:ext>
            </a:extLst>
          </p:cNvPr>
          <p:cNvSpPr txBox="1"/>
          <p:nvPr/>
        </p:nvSpPr>
        <p:spPr>
          <a:xfrm>
            <a:off x="1073917" y="1536147"/>
            <a:ext cx="4351583" cy="3978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Risk supports all ISO systems.</a:t>
            </a:r>
            <a:endParaRPr lang="en-US" sz="24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400" b="1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Explanation:</a:t>
            </a:r>
            <a:br>
              <a:rPr lang="en-US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“Risk management is the backbone of ISO.”</a:t>
            </a:r>
            <a:endParaRPr lang="en-US" sz="24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400" b="1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3 Examples:</a:t>
            </a:r>
            <a:endParaRPr lang="en-US" sz="24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ISO 9001 – quality risk</a:t>
            </a:r>
            <a:endParaRPr lang="en-US" sz="24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ISO 45001 – safety risk</a:t>
            </a:r>
            <a:endParaRPr lang="en-US" sz="24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ISO 27001 – information risk</a:t>
            </a:r>
            <a:endParaRPr lang="en-US" sz="24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532A6D-E5DB-4B35-9B7D-7EAD04E689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5547" y="6374776"/>
            <a:ext cx="2086757" cy="365760"/>
          </a:xfrm>
        </p:spPr>
        <p:txBody>
          <a:bodyPr/>
          <a:lstStyle/>
          <a:p>
            <a:r>
              <a:rPr lang="en-US"/>
              <a:t>22 January 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8DD59A-0F7C-2266-8BF5-5268ED46D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747" y="6375411"/>
            <a:ext cx="4114800" cy="365125"/>
          </a:xfrm>
        </p:spPr>
        <p:txBody>
          <a:bodyPr/>
          <a:lstStyle/>
          <a:p>
            <a:r>
              <a:rPr lang="en-US"/>
              <a:t>Confidential &amp; Proprietary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5BFD91-84B8-19E1-A337-8410991EC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59638" y="6375411"/>
            <a:ext cx="2084832" cy="365125"/>
          </a:xfrm>
        </p:spPr>
        <p:txBody>
          <a:bodyPr/>
          <a:lstStyle/>
          <a:p>
            <a:fld id="{DE9D048A-8DAC-41F5-A034-CC4532C516DB}" type="slidenum">
              <a:rPr lang="en-US" smtClean="0"/>
              <a:t>50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C0C8E0-D920-9955-4D0E-CEE4C58ADDF3}"/>
              </a:ext>
            </a:extLst>
          </p:cNvPr>
          <p:cNvSpPr txBox="1"/>
          <p:nvPr/>
        </p:nvSpPr>
        <p:spPr>
          <a:xfrm>
            <a:off x="4500549" y="329184"/>
            <a:ext cx="32431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kern="0" dirty="0">
                <a:solidFill>
                  <a:schemeClr val="bg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ISO INTEGRATION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7948D37-7E6C-9D8D-E71B-2EF2F5DB59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018" y="1677983"/>
            <a:ext cx="6328974" cy="356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6700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C43359-5434-C3A5-6E9E-7C2179F782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B810E9-F02E-14F6-676A-85A16A4F19E7}"/>
              </a:ext>
            </a:extLst>
          </p:cNvPr>
          <p:cNvSpPr txBox="1"/>
          <p:nvPr/>
        </p:nvSpPr>
        <p:spPr>
          <a:xfrm>
            <a:off x="6380948" y="1691167"/>
            <a:ext cx="4889564" cy="3978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Five rules to remember.</a:t>
            </a:r>
            <a:endParaRPr lang="en-US" sz="24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400" b="1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Explanation:</a:t>
            </a:r>
            <a:br>
              <a:rPr lang="en-US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“These rules make risk management work.”</a:t>
            </a:r>
            <a:endParaRPr lang="en-US" sz="24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400" b="1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3 Examples:</a:t>
            </a:r>
            <a:endParaRPr lang="en-US" sz="24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Report early</a:t>
            </a:r>
            <a:endParaRPr lang="en-US" sz="24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Document everything</a:t>
            </a:r>
            <a:endParaRPr lang="en-US" sz="24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No blame culture</a:t>
            </a:r>
            <a:endParaRPr lang="en-US" sz="24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A26F6A-6395-0E2C-CD94-274D9F756F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5547" y="6374776"/>
            <a:ext cx="2086757" cy="365760"/>
          </a:xfrm>
        </p:spPr>
        <p:txBody>
          <a:bodyPr/>
          <a:lstStyle/>
          <a:p>
            <a:r>
              <a:rPr lang="en-US"/>
              <a:t>22 January 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6C93E4-6061-C6BB-765C-5A174878F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747" y="6375411"/>
            <a:ext cx="4114800" cy="365125"/>
          </a:xfrm>
        </p:spPr>
        <p:txBody>
          <a:bodyPr/>
          <a:lstStyle/>
          <a:p>
            <a:r>
              <a:rPr lang="en-US"/>
              <a:t>Confidential &amp; Proprietary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734A0F-D662-FD55-DB9A-FAB2D687D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59638" y="6375411"/>
            <a:ext cx="2084832" cy="365125"/>
          </a:xfrm>
        </p:spPr>
        <p:txBody>
          <a:bodyPr/>
          <a:lstStyle/>
          <a:p>
            <a:fld id="{DE9D048A-8DAC-41F5-A034-CC4532C516DB}" type="slidenum">
              <a:rPr lang="en-US" smtClean="0"/>
              <a:t>51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CBFBAF-3108-2AC9-9C6F-F776E74DAC6F}"/>
              </a:ext>
            </a:extLst>
          </p:cNvPr>
          <p:cNvSpPr txBox="1"/>
          <p:nvPr/>
        </p:nvSpPr>
        <p:spPr>
          <a:xfrm>
            <a:off x="4529971" y="338328"/>
            <a:ext cx="31320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kern="0" dirty="0">
                <a:solidFill>
                  <a:schemeClr val="bg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GOLDEN RULES</a:t>
            </a:r>
            <a:endParaRPr lang="en-US" sz="3200" kern="100" dirty="0">
              <a:solidFill>
                <a:schemeClr val="bg1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29FA4C3-57DB-371C-C512-B48EA5643A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950" y="1501583"/>
            <a:ext cx="4049197" cy="4280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1434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6A941C-78B6-FF29-918E-32DA1036DD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068A8B6-4ABE-7C18-AB74-7A74B868A84D}"/>
              </a:ext>
            </a:extLst>
          </p:cNvPr>
          <p:cNvSpPr txBox="1"/>
          <p:nvPr/>
        </p:nvSpPr>
        <p:spPr>
          <a:xfrm>
            <a:off x="1613090" y="1736881"/>
            <a:ext cx="5012282" cy="3978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Risk management is everyone’s job.</a:t>
            </a:r>
            <a:endParaRPr lang="en-US" sz="24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400" b="1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Explanation:</a:t>
            </a:r>
            <a:br>
              <a:rPr lang="en-US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“If everyone manages risk, SMSA succeeds.”</a:t>
            </a:r>
            <a:endParaRPr lang="en-US" sz="24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400" b="1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3 Examples:</a:t>
            </a:r>
            <a:endParaRPr lang="en-US" sz="24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Safer workplace</a:t>
            </a:r>
            <a:endParaRPr lang="en-US" sz="24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Better service</a:t>
            </a:r>
            <a:endParaRPr lang="en-US" sz="24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Stronger company</a:t>
            </a:r>
            <a:endParaRPr lang="en-US" sz="24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E6E0A7-E901-AA08-A8ED-622E176BB8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5547" y="6374776"/>
            <a:ext cx="2086757" cy="365760"/>
          </a:xfrm>
        </p:spPr>
        <p:txBody>
          <a:bodyPr/>
          <a:lstStyle/>
          <a:p>
            <a:r>
              <a:rPr lang="en-US"/>
              <a:t>22 January 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AB5C41-44E2-5698-E75B-AA9DD52AB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747" y="6375411"/>
            <a:ext cx="4114800" cy="365125"/>
          </a:xfrm>
        </p:spPr>
        <p:txBody>
          <a:bodyPr/>
          <a:lstStyle/>
          <a:p>
            <a:r>
              <a:rPr lang="en-US"/>
              <a:t>Confidential &amp; Proprietary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371A3A-DEDD-8C98-CEF6-8364A2447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59638" y="6375411"/>
            <a:ext cx="2084832" cy="365125"/>
          </a:xfrm>
        </p:spPr>
        <p:txBody>
          <a:bodyPr/>
          <a:lstStyle/>
          <a:p>
            <a:fld id="{DE9D048A-8DAC-41F5-A034-CC4532C516DB}" type="slidenum">
              <a:rPr lang="en-US" smtClean="0"/>
              <a:t>52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FF14AD-A25A-152A-C5B0-756B883D27B4}"/>
              </a:ext>
            </a:extLst>
          </p:cNvPr>
          <p:cNvSpPr txBox="1"/>
          <p:nvPr/>
        </p:nvSpPr>
        <p:spPr>
          <a:xfrm>
            <a:off x="4385435" y="256438"/>
            <a:ext cx="34211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kern="0" dirty="0">
                <a:solidFill>
                  <a:schemeClr val="bg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FINAL TAKEAWAYS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50B3582-9D5F-FB93-09DC-EF95371678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426" y="1148871"/>
            <a:ext cx="3246368" cy="488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90292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630F7B-F5CB-258C-84A5-DB05E0894E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1ABDD6-15AA-891F-9061-D257833A89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5547" y="6374776"/>
            <a:ext cx="2086757" cy="365760"/>
          </a:xfrm>
        </p:spPr>
        <p:txBody>
          <a:bodyPr/>
          <a:lstStyle/>
          <a:p>
            <a:r>
              <a:rPr lang="en-US"/>
              <a:t>22 January 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18E50B-B5F3-3AA9-6F79-7E438D206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747" y="6375411"/>
            <a:ext cx="4114800" cy="365125"/>
          </a:xfrm>
        </p:spPr>
        <p:txBody>
          <a:bodyPr/>
          <a:lstStyle/>
          <a:p>
            <a:r>
              <a:rPr lang="en-US"/>
              <a:t>Confidential &amp; Proprietary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51268D-B67D-D2C4-12C3-E744534EC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59638" y="6375411"/>
            <a:ext cx="2084832" cy="365125"/>
          </a:xfrm>
        </p:spPr>
        <p:txBody>
          <a:bodyPr/>
          <a:lstStyle/>
          <a:p>
            <a:fld id="{DE9D048A-8DAC-41F5-A034-CC4532C516DB}" type="slidenum">
              <a:rPr lang="en-US" smtClean="0"/>
              <a:t>53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099D44-FBC1-5E3F-2A4B-AA5C88605E44}"/>
              </a:ext>
            </a:extLst>
          </p:cNvPr>
          <p:cNvSpPr txBox="1"/>
          <p:nvPr/>
        </p:nvSpPr>
        <p:spPr>
          <a:xfrm>
            <a:off x="5067514" y="314188"/>
            <a:ext cx="20569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kern="0" dirty="0">
                <a:solidFill>
                  <a:schemeClr val="bg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SUMMARY</a:t>
            </a:r>
            <a:endParaRPr lang="en-US" sz="3200" dirty="0">
              <a:solidFill>
                <a:schemeClr val="bg1"/>
              </a:solidFill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A15B59D-6CE2-3608-D6F9-0D363DDDE5D1}"/>
              </a:ext>
            </a:extLst>
          </p:cNvPr>
          <p:cNvGrpSpPr/>
          <p:nvPr/>
        </p:nvGrpSpPr>
        <p:grpSpPr>
          <a:xfrm>
            <a:off x="784878" y="1703659"/>
            <a:ext cx="2057400" cy="4312127"/>
            <a:chOff x="1073628" y="1703659"/>
            <a:chExt cx="2057400" cy="4312127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257D5731-1D86-DD75-16BF-6C2AF0576301}"/>
                </a:ext>
              </a:extLst>
            </p:cNvPr>
            <p:cNvSpPr/>
            <p:nvPr/>
          </p:nvSpPr>
          <p:spPr>
            <a:xfrm>
              <a:off x="1073628" y="1703659"/>
              <a:ext cx="2057400" cy="4312127"/>
            </a:xfrm>
            <a:prstGeom prst="roundRect">
              <a:avLst/>
            </a:prstGeom>
            <a:noFill/>
            <a:ln w="31750">
              <a:solidFill>
                <a:srgbClr val="374A9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555BCB6-015B-DB94-2D25-61CA12488D0B}"/>
                </a:ext>
              </a:extLst>
            </p:cNvPr>
            <p:cNvSpPr txBox="1"/>
            <p:nvPr/>
          </p:nvSpPr>
          <p:spPr>
            <a:xfrm>
              <a:off x="1187928" y="1817207"/>
              <a:ext cx="1828800" cy="40934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28600" indent="-228600">
                <a:buAutoNum type="arabicPeriod"/>
              </a:pPr>
              <a:r>
                <a:rPr lang="en-US" sz="1000" b="1" dirty="0">
                  <a:solidFill>
                    <a:srgbClr val="374A9C"/>
                  </a:solidFill>
                </a:rPr>
                <a:t>People (Human Risk)</a:t>
              </a:r>
            </a:p>
            <a:p>
              <a:endParaRPr lang="en-US" sz="1000" dirty="0">
                <a:solidFill>
                  <a:srgbClr val="512373"/>
                </a:solidFill>
              </a:endParaRPr>
            </a:p>
            <a:p>
              <a:r>
                <a:rPr lang="en-US" sz="1000" b="1" dirty="0">
                  <a:solidFill>
                    <a:srgbClr val="FF671F"/>
                  </a:solidFill>
                </a:rPr>
                <a:t>Why this exists:</a:t>
              </a:r>
              <a:br>
                <a:rPr lang="en-US" sz="1000" dirty="0"/>
              </a:br>
              <a:r>
                <a:rPr lang="en-US" sz="1000" dirty="0"/>
                <a:t>People make decisions, handle money, touch shipments, drive vehicles, and operate systems. Every human action can introduce error, fraud, or harm.</a:t>
              </a:r>
            </a:p>
            <a:p>
              <a:endParaRPr lang="en-US" sz="1000" dirty="0"/>
            </a:p>
            <a:p>
              <a:r>
                <a:rPr lang="en-US" sz="1000" b="1" dirty="0">
                  <a:solidFill>
                    <a:srgbClr val="FF671F"/>
                  </a:solidFill>
                </a:rPr>
                <a:t>Typical risks:</a:t>
              </a:r>
              <a:endParaRPr lang="en-US" sz="1000" dirty="0">
                <a:solidFill>
                  <a:srgbClr val="FF671F"/>
                </a:solidFill>
              </a:endParaRPr>
            </a:p>
            <a:p>
              <a:pPr lvl="0"/>
              <a:r>
                <a:rPr lang="en-US" sz="1000" dirty="0"/>
                <a:t>Theft of shipments, COD, fuel, assets</a:t>
              </a:r>
            </a:p>
            <a:p>
              <a:pPr lvl="0"/>
              <a:r>
                <a:rPr lang="en-US" sz="1000" dirty="0"/>
                <a:t>Negligence (mis-sorting, wrong delivery, missed scans)</a:t>
              </a:r>
            </a:p>
            <a:p>
              <a:pPr lvl="0"/>
              <a:r>
                <a:rPr lang="en-US" sz="1000" dirty="0"/>
                <a:t>Misconduct (bribery, gifts, data misuse)</a:t>
              </a:r>
            </a:p>
            <a:p>
              <a:pPr lvl="0"/>
              <a:r>
                <a:rPr lang="en-US" sz="1000" dirty="0"/>
                <a:t>Lack of training / competence</a:t>
              </a:r>
            </a:p>
            <a:p>
              <a:pPr lvl="0"/>
              <a:r>
                <a:rPr lang="en-US" sz="1000" dirty="0"/>
                <a:t>Fatigue, stress, shortcuts</a:t>
              </a:r>
            </a:p>
            <a:p>
              <a:pPr lvl="0"/>
              <a:r>
                <a:rPr lang="en-US" sz="1000" dirty="0"/>
                <a:t>Insider threat (intentional harm)</a:t>
              </a:r>
            </a:p>
            <a:p>
              <a:pPr lvl="0"/>
              <a:endParaRPr lang="en-US" sz="1000" dirty="0"/>
            </a:p>
            <a:p>
              <a:r>
                <a:rPr lang="en-US" sz="1000" b="1" dirty="0">
                  <a:solidFill>
                    <a:srgbClr val="FF671F"/>
                  </a:solidFill>
                </a:rPr>
                <a:t>What it becomes:</a:t>
              </a:r>
              <a:br>
                <a:rPr lang="en-US" sz="1000" dirty="0"/>
              </a:br>
              <a:r>
                <a:rPr lang="en-US" sz="1000" dirty="0"/>
                <a:t>Lost shipments, financial loss, lawsuits, reputational damage, regulatory action.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F9EB031-4432-56F7-6760-A5880B240D5D}"/>
              </a:ext>
            </a:extLst>
          </p:cNvPr>
          <p:cNvGrpSpPr/>
          <p:nvPr/>
        </p:nvGrpSpPr>
        <p:grpSpPr>
          <a:xfrm>
            <a:off x="2949694" y="1664583"/>
            <a:ext cx="2057400" cy="4312127"/>
            <a:chOff x="3091662" y="1664583"/>
            <a:chExt cx="2057400" cy="4312127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466ADEAE-D068-98B1-767A-FF83DE3260AF}"/>
                </a:ext>
              </a:extLst>
            </p:cNvPr>
            <p:cNvSpPr/>
            <p:nvPr/>
          </p:nvSpPr>
          <p:spPr>
            <a:xfrm>
              <a:off x="3091662" y="1664583"/>
              <a:ext cx="2057400" cy="4312127"/>
            </a:xfrm>
            <a:prstGeom prst="roundRect">
              <a:avLst/>
            </a:prstGeom>
            <a:noFill/>
            <a:ln w="31750">
              <a:solidFill>
                <a:srgbClr val="374A9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524EED6-37CD-492C-52C7-9BCBB68B98EC}"/>
                </a:ext>
              </a:extLst>
            </p:cNvPr>
            <p:cNvSpPr txBox="1"/>
            <p:nvPr/>
          </p:nvSpPr>
          <p:spPr>
            <a:xfrm>
              <a:off x="3205962" y="1817207"/>
              <a:ext cx="1828800" cy="33239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374A9C"/>
                  </a:solidFill>
                </a:rPr>
                <a:t>2. Process (How Work Is Done)</a:t>
              </a:r>
            </a:p>
            <a:p>
              <a:endParaRPr lang="en-US" sz="1000" dirty="0"/>
            </a:p>
            <a:p>
              <a:r>
                <a:rPr lang="en-US" sz="1000" b="1" dirty="0">
                  <a:solidFill>
                    <a:srgbClr val="FF671F"/>
                  </a:solidFill>
                </a:rPr>
                <a:t>Why this exists:</a:t>
              </a:r>
              <a:br>
                <a:rPr lang="en-US" sz="1000" dirty="0"/>
              </a:br>
              <a:r>
                <a:rPr lang="en-US" sz="1000" dirty="0"/>
                <a:t>Every operation is a chain of steps. If a step is weak, unclear, or skipped, control disappears.</a:t>
              </a:r>
            </a:p>
            <a:p>
              <a:endParaRPr lang="en-US" sz="1000" dirty="0"/>
            </a:p>
            <a:p>
              <a:r>
                <a:rPr lang="en-US" sz="1000" b="1" dirty="0">
                  <a:solidFill>
                    <a:srgbClr val="FF671F"/>
                  </a:solidFill>
                </a:rPr>
                <a:t>Typical risks:</a:t>
              </a:r>
              <a:endParaRPr lang="en-US" sz="1000" dirty="0">
                <a:solidFill>
                  <a:srgbClr val="FF671F"/>
                </a:solidFill>
              </a:endParaRPr>
            </a:p>
            <a:p>
              <a:pPr lvl="0"/>
              <a:r>
                <a:rPr lang="en-US" sz="1000" dirty="0"/>
                <a:t>Missing handover points</a:t>
              </a:r>
            </a:p>
            <a:p>
              <a:pPr lvl="0"/>
              <a:r>
                <a:rPr lang="en-US" sz="1000" dirty="0"/>
                <a:t>No segregation of duties</a:t>
              </a:r>
            </a:p>
            <a:p>
              <a:pPr lvl="0"/>
              <a:r>
                <a:rPr lang="en-US" sz="1000" dirty="0"/>
                <a:t>Manual steps without verification</a:t>
              </a:r>
            </a:p>
            <a:p>
              <a:pPr lvl="0"/>
              <a:r>
                <a:rPr lang="en-US" sz="1000" dirty="0"/>
                <a:t>Inconsistent procedures across stations</a:t>
              </a:r>
            </a:p>
            <a:p>
              <a:pPr lvl="0"/>
              <a:r>
                <a:rPr lang="en-US" sz="1000" dirty="0"/>
                <a:t>No escalation timelines</a:t>
              </a:r>
            </a:p>
            <a:p>
              <a:pPr lvl="0"/>
              <a:r>
                <a:rPr lang="en-US" sz="1000" dirty="0"/>
                <a:t>Informal “workarounds”</a:t>
              </a:r>
            </a:p>
            <a:p>
              <a:pPr lvl="0"/>
              <a:endParaRPr lang="en-US" sz="1000" dirty="0"/>
            </a:p>
            <a:p>
              <a:r>
                <a:rPr lang="en-US" sz="1000" b="1" dirty="0">
                  <a:solidFill>
                    <a:srgbClr val="FF671F"/>
                  </a:solidFill>
                </a:rPr>
                <a:t>What it becomes:</a:t>
              </a:r>
              <a:br>
                <a:rPr lang="en-US" sz="1000" dirty="0"/>
              </a:br>
              <a:r>
                <a:rPr lang="en-US" sz="1000" dirty="0"/>
                <a:t>Untraceable losses, SLA breaches, audit failures, systemic leakage.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52160D8-3060-E454-E9AC-540BBF675AA8}"/>
              </a:ext>
            </a:extLst>
          </p:cNvPr>
          <p:cNvGrpSpPr/>
          <p:nvPr/>
        </p:nvGrpSpPr>
        <p:grpSpPr>
          <a:xfrm>
            <a:off x="5114510" y="1703659"/>
            <a:ext cx="2057400" cy="4312127"/>
            <a:chOff x="5109696" y="1703659"/>
            <a:chExt cx="2057400" cy="4312127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E6DB86DD-BC2D-A646-AEEB-5BDD3A21AC92}"/>
                </a:ext>
              </a:extLst>
            </p:cNvPr>
            <p:cNvSpPr/>
            <p:nvPr/>
          </p:nvSpPr>
          <p:spPr>
            <a:xfrm>
              <a:off x="5109696" y="1703659"/>
              <a:ext cx="2057400" cy="4312127"/>
            </a:xfrm>
            <a:prstGeom prst="roundRect">
              <a:avLst/>
            </a:prstGeom>
            <a:noFill/>
            <a:ln w="31750">
              <a:solidFill>
                <a:srgbClr val="374A9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8E28048-A35C-9B27-27BA-900C75B6B5F8}"/>
                </a:ext>
              </a:extLst>
            </p:cNvPr>
            <p:cNvSpPr txBox="1"/>
            <p:nvPr/>
          </p:nvSpPr>
          <p:spPr>
            <a:xfrm>
              <a:off x="5223996" y="1817207"/>
              <a:ext cx="1828800" cy="317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374A9C"/>
                  </a:solidFill>
                </a:rPr>
                <a:t>3. Technology &amp; Systems</a:t>
              </a:r>
            </a:p>
            <a:p>
              <a:endParaRPr lang="en-US" sz="1000" dirty="0"/>
            </a:p>
            <a:p>
              <a:r>
                <a:rPr lang="en-US" sz="1000" b="1" dirty="0">
                  <a:solidFill>
                    <a:srgbClr val="FF671F"/>
                  </a:solidFill>
                </a:rPr>
                <a:t>Why this exists:</a:t>
              </a:r>
              <a:br>
                <a:rPr lang="en-US" sz="1000" dirty="0"/>
              </a:br>
              <a:r>
                <a:rPr lang="en-US" sz="1000" dirty="0"/>
                <a:t>Operations depend on systems for tracking, billing, security, and evidence.</a:t>
              </a:r>
            </a:p>
            <a:p>
              <a:endParaRPr lang="en-US" sz="1000" b="1" dirty="0"/>
            </a:p>
            <a:p>
              <a:r>
                <a:rPr lang="en-US" sz="1000" b="1" dirty="0">
                  <a:solidFill>
                    <a:srgbClr val="FF671F"/>
                  </a:solidFill>
                </a:rPr>
                <a:t>Typical risks:</a:t>
              </a:r>
              <a:endParaRPr lang="en-US" sz="1000" dirty="0">
                <a:solidFill>
                  <a:srgbClr val="FF671F"/>
                </a:solidFill>
              </a:endParaRPr>
            </a:p>
            <a:p>
              <a:pPr lvl="0"/>
              <a:r>
                <a:rPr lang="en-US" sz="1000" dirty="0"/>
                <a:t>System downtime</a:t>
              </a:r>
            </a:p>
            <a:p>
              <a:pPr lvl="0"/>
              <a:r>
                <a:rPr lang="en-US" sz="1000" dirty="0"/>
                <a:t>Data corruption or loss</a:t>
              </a:r>
            </a:p>
            <a:p>
              <a:pPr lvl="0"/>
              <a:r>
                <a:rPr lang="en-US" sz="1000" dirty="0"/>
                <a:t>Weak access controls</a:t>
              </a:r>
            </a:p>
            <a:p>
              <a:pPr lvl="0"/>
              <a:r>
                <a:rPr lang="en-US" sz="1000" dirty="0"/>
                <a:t>Manual operations outside the system</a:t>
              </a:r>
            </a:p>
            <a:p>
              <a:pPr lvl="0"/>
              <a:r>
                <a:rPr lang="en-US" sz="1000" dirty="0"/>
                <a:t>Inaccurate or delayed scans</a:t>
              </a:r>
            </a:p>
            <a:p>
              <a:pPr lvl="0"/>
              <a:r>
                <a:rPr lang="en-US" sz="1000" dirty="0"/>
                <a:t>Cyber incidents</a:t>
              </a:r>
            </a:p>
            <a:p>
              <a:endParaRPr lang="en-US" sz="1000" b="1" dirty="0"/>
            </a:p>
            <a:p>
              <a:r>
                <a:rPr lang="en-US" sz="1000" b="1" dirty="0">
                  <a:solidFill>
                    <a:srgbClr val="FF671F"/>
                  </a:solidFill>
                </a:rPr>
                <a:t>What it becomes:</a:t>
              </a:r>
              <a:br>
                <a:rPr lang="en-US" sz="1000" dirty="0"/>
              </a:br>
              <a:r>
                <a:rPr lang="en-US" sz="1000" dirty="0"/>
                <a:t>Blind operations, disputes, billing errors, regulatory breaches, loss of trust.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A969A72-A5EC-B400-E471-1257025E39EE}"/>
              </a:ext>
            </a:extLst>
          </p:cNvPr>
          <p:cNvGrpSpPr/>
          <p:nvPr/>
        </p:nvGrpSpPr>
        <p:grpSpPr>
          <a:xfrm>
            <a:off x="7279326" y="1703659"/>
            <a:ext cx="2057400" cy="4312127"/>
            <a:chOff x="7127730" y="1703659"/>
            <a:chExt cx="2057400" cy="4312127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1B755A30-AF81-532B-83CA-B1358A9569EB}"/>
                </a:ext>
              </a:extLst>
            </p:cNvPr>
            <p:cNvSpPr/>
            <p:nvPr/>
          </p:nvSpPr>
          <p:spPr>
            <a:xfrm>
              <a:off x="7127730" y="1703659"/>
              <a:ext cx="2057400" cy="4312127"/>
            </a:xfrm>
            <a:prstGeom prst="roundRect">
              <a:avLst/>
            </a:prstGeom>
            <a:noFill/>
            <a:ln w="31750">
              <a:solidFill>
                <a:srgbClr val="374A9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B6A8B35-5821-8668-FFF2-0082F726BC5A}"/>
                </a:ext>
              </a:extLst>
            </p:cNvPr>
            <p:cNvSpPr txBox="1"/>
            <p:nvPr/>
          </p:nvSpPr>
          <p:spPr>
            <a:xfrm>
              <a:off x="7242030" y="1817207"/>
              <a:ext cx="1828800" cy="317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374A9C"/>
                  </a:solidFill>
                </a:rPr>
                <a:t>4. Physical Assets &amp; Infrastructure</a:t>
              </a:r>
              <a:endParaRPr lang="en-US" sz="1000" dirty="0">
                <a:solidFill>
                  <a:srgbClr val="374A9C"/>
                </a:solidFill>
              </a:endParaRPr>
            </a:p>
            <a:p>
              <a:endParaRPr lang="en-US" sz="1000" b="1" dirty="0"/>
            </a:p>
            <a:p>
              <a:r>
                <a:rPr lang="en-US" sz="1000" b="1" dirty="0">
                  <a:solidFill>
                    <a:srgbClr val="FF671F"/>
                  </a:solidFill>
                </a:rPr>
                <a:t>Why this exists:</a:t>
              </a:r>
              <a:br>
                <a:rPr lang="en-US" sz="1000" dirty="0"/>
              </a:br>
              <a:r>
                <a:rPr lang="en-US" sz="1000" dirty="0"/>
                <a:t>Logistics is a physical business: warehouses, vehicles, cages, belts, scanners.</a:t>
              </a:r>
            </a:p>
            <a:p>
              <a:endParaRPr lang="en-US" sz="1000" b="1" dirty="0"/>
            </a:p>
            <a:p>
              <a:r>
                <a:rPr lang="en-US" sz="1000" b="1" dirty="0">
                  <a:solidFill>
                    <a:srgbClr val="FF671F"/>
                  </a:solidFill>
                </a:rPr>
                <a:t>Typical risks:</a:t>
              </a:r>
              <a:endParaRPr lang="en-US" sz="1000" dirty="0">
                <a:solidFill>
                  <a:srgbClr val="FF671F"/>
                </a:solidFill>
              </a:endParaRPr>
            </a:p>
            <a:p>
              <a:pPr lvl="0"/>
              <a:r>
                <a:rPr lang="en-US" sz="1000" dirty="0"/>
                <a:t>Broken CCTV</a:t>
              </a:r>
            </a:p>
            <a:p>
              <a:pPr lvl="0"/>
              <a:r>
                <a:rPr lang="en-US" sz="1000" dirty="0"/>
                <a:t>Poor lighting</a:t>
              </a:r>
            </a:p>
            <a:p>
              <a:pPr lvl="0"/>
              <a:r>
                <a:rPr lang="en-US" sz="1000" dirty="0"/>
                <a:t>Weak fencing</a:t>
              </a:r>
            </a:p>
            <a:p>
              <a:pPr lvl="0"/>
              <a:r>
                <a:rPr lang="en-US" sz="1000" dirty="0"/>
                <a:t>Unsecured yards</a:t>
              </a:r>
            </a:p>
            <a:p>
              <a:pPr lvl="0"/>
              <a:r>
                <a:rPr lang="en-US" sz="1000" dirty="0"/>
                <a:t>Damaged MHE</a:t>
              </a:r>
            </a:p>
            <a:p>
              <a:pPr lvl="0"/>
              <a:r>
                <a:rPr lang="en-US" sz="1000" dirty="0"/>
                <a:t>Fire, flood, power failure</a:t>
              </a:r>
            </a:p>
            <a:p>
              <a:endParaRPr lang="en-US" sz="1000" b="1" dirty="0"/>
            </a:p>
            <a:p>
              <a:r>
                <a:rPr lang="en-US" sz="1000" b="1" dirty="0">
                  <a:solidFill>
                    <a:srgbClr val="FF671F"/>
                  </a:solidFill>
                </a:rPr>
                <a:t>What it becomes:</a:t>
              </a:r>
              <a:br>
                <a:rPr lang="en-US" sz="1000" dirty="0"/>
              </a:br>
              <a:r>
                <a:rPr lang="en-US" sz="1000" dirty="0"/>
                <a:t>Theft, accidents, shutdowns, insurance claims, regulatory penalties.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48B5311-6DFE-063E-10D7-EFF17F12D4FD}"/>
              </a:ext>
            </a:extLst>
          </p:cNvPr>
          <p:cNvGrpSpPr/>
          <p:nvPr/>
        </p:nvGrpSpPr>
        <p:grpSpPr>
          <a:xfrm>
            <a:off x="9444141" y="1703659"/>
            <a:ext cx="2057400" cy="4312127"/>
            <a:chOff x="9145766" y="1703659"/>
            <a:chExt cx="2057400" cy="4312127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A197C01F-4529-42B3-D664-0BC7F7F2A5A4}"/>
                </a:ext>
              </a:extLst>
            </p:cNvPr>
            <p:cNvSpPr/>
            <p:nvPr/>
          </p:nvSpPr>
          <p:spPr>
            <a:xfrm>
              <a:off x="9145766" y="1703659"/>
              <a:ext cx="2057400" cy="4312127"/>
            </a:xfrm>
            <a:prstGeom prst="roundRect">
              <a:avLst/>
            </a:prstGeom>
            <a:noFill/>
            <a:ln w="31750">
              <a:solidFill>
                <a:srgbClr val="374A9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B334F6F-0E99-53C4-84D5-F0DBD45D1E69}"/>
                </a:ext>
              </a:extLst>
            </p:cNvPr>
            <p:cNvSpPr txBox="1"/>
            <p:nvPr/>
          </p:nvSpPr>
          <p:spPr>
            <a:xfrm>
              <a:off x="9260066" y="1817207"/>
              <a:ext cx="1828800" cy="3016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374A9C"/>
                  </a:solidFill>
                </a:rPr>
                <a:t>5. Shipments &amp; Cargo</a:t>
              </a:r>
              <a:endParaRPr lang="en-US" sz="1000" dirty="0">
                <a:solidFill>
                  <a:srgbClr val="374A9C"/>
                </a:solidFill>
              </a:endParaRPr>
            </a:p>
            <a:p>
              <a:endParaRPr lang="en-US" sz="1000" b="1" dirty="0"/>
            </a:p>
            <a:p>
              <a:r>
                <a:rPr lang="en-US" sz="1000" b="1" dirty="0">
                  <a:solidFill>
                    <a:srgbClr val="FF671F"/>
                  </a:solidFill>
                </a:rPr>
                <a:t>Why this exists:</a:t>
              </a:r>
              <a:br>
                <a:rPr lang="en-US" sz="1000" dirty="0"/>
              </a:br>
              <a:r>
                <a:rPr lang="en-US" sz="1000" dirty="0"/>
                <a:t>Cargo is the core asset. It moves across hands, locations, and time.</a:t>
              </a:r>
            </a:p>
            <a:p>
              <a:endParaRPr lang="en-US" sz="1000" b="1" dirty="0"/>
            </a:p>
            <a:p>
              <a:r>
                <a:rPr lang="en-US" sz="1000" b="1" dirty="0">
                  <a:solidFill>
                    <a:srgbClr val="FF671F"/>
                  </a:solidFill>
                </a:rPr>
                <a:t>Typical risks:</a:t>
              </a:r>
              <a:endParaRPr lang="en-US" sz="1000" dirty="0">
                <a:solidFill>
                  <a:srgbClr val="FF671F"/>
                </a:solidFill>
              </a:endParaRPr>
            </a:p>
            <a:p>
              <a:pPr lvl="0"/>
              <a:r>
                <a:rPr lang="en-US" sz="1000" dirty="0"/>
                <a:t>High-value shipments</a:t>
              </a:r>
            </a:p>
            <a:p>
              <a:pPr lvl="0"/>
              <a:r>
                <a:rPr lang="en-US" sz="1000" dirty="0"/>
                <a:t>Dangerous goods</a:t>
              </a:r>
            </a:p>
            <a:p>
              <a:pPr lvl="0"/>
              <a:r>
                <a:rPr lang="en-US" sz="1000" dirty="0"/>
                <a:t>Mis-declared contents</a:t>
              </a:r>
            </a:p>
            <a:p>
              <a:pPr lvl="0"/>
              <a:r>
                <a:rPr lang="en-US" sz="1000" dirty="0"/>
                <a:t>Poor packaging</a:t>
              </a:r>
            </a:p>
            <a:p>
              <a:pPr lvl="0"/>
              <a:r>
                <a:rPr lang="en-US" sz="1000" dirty="0"/>
                <a:t>Mixed consignments</a:t>
              </a:r>
            </a:p>
            <a:p>
              <a:pPr lvl="0"/>
              <a:r>
                <a:rPr lang="en-US" sz="1000" dirty="0"/>
                <a:t>Transit gaps</a:t>
              </a:r>
            </a:p>
            <a:p>
              <a:endParaRPr lang="en-US" sz="1000" b="1" dirty="0"/>
            </a:p>
            <a:p>
              <a:r>
                <a:rPr lang="en-US" sz="1000" b="1" dirty="0">
                  <a:solidFill>
                    <a:srgbClr val="FF671F"/>
                  </a:solidFill>
                </a:rPr>
                <a:t>What it becomes:</a:t>
              </a:r>
              <a:br>
                <a:rPr lang="en-US" sz="1000" dirty="0"/>
              </a:br>
              <a:r>
                <a:rPr lang="en-US" sz="1000" dirty="0"/>
                <a:t>Loss, injury, customs penalties, legal exposure, customer escalation.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5236C5A5-BEB8-4084-1937-A6732D7DE466}"/>
              </a:ext>
            </a:extLst>
          </p:cNvPr>
          <p:cNvSpPr txBox="1"/>
          <p:nvPr/>
        </p:nvSpPr>
        <p:spPr>
          <a:xfrm>
            <a:off x="462015" y="1267767"/>
            <a:ext cx="3569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Examples where risks comes from – </a:t>
            </a:r>
          </a:p>
        </p:txBody>
      </p:sp>
    </p:spTree>
    <p:extLst>
      <p:ext uri="{BB962C8B-B14F-4D97-AF65-F5344CB8AC3E}">
        <p14:creationId xmlns:p14="http://schemas.microsoft.com/office/powerpoint/2010/main" val="133016681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6B2E91-A569-97E6-B461-5EA33C4728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106C52-DEB5-F32A-03BB-B84CAE8FEE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5547" y="6374776"/>
            <a:ext cx="2086757" cy="365760"/>
          </a:xfrm>
        </p:spPr>
        <p:txBody>
          <a:bodyPr/>
          <a:lstStyle/>
          <a:p>
            <a:r>
              <a:rPr lang="en-US"/>
              <a:t>22 January 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57D8B-7C96-36BE-31E0-B73AE1195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747" y="6375411"/>
            <a:ext cx="4114800" cy="365125"/>
          </a:xfrm>
        </p:spPr>
        <p:txBody>
          <a:bodyPr/>
          <a:lstStyle/>
          <a:p>
            <a:r>
              <a:rPr lang="en-US"/>
              <a:t>Confidential &amp; Proprietary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6A6871-B41A-4A51-7429-29595CA92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59638" y="6375411"/>
            <a:ext cx="2084832" cy="365125"/>
          </a:xfrm>
        </p:spPr>
        <p:txBody>
          <a:bodyPr/>
          <a:lstStyle/>
          <a:p>
            <a:fld id="{DE9D048A-8DAC-41F5-A034-CC4532C516DB}" type="slidenum">
              <a:rPr lang="en-US" smtClean="0"/>
              <a:t>54</a:t>
            </a:fld>
            <a:endParaRPr lang="en-US" dirty="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B3CDCD1-8593-5C75-72BD-6FCB895CEEA8}"/>
              </a:ext>
            </a:extLst>
          </p:cNvPr>
          <p:cNvGrpSpPr/>
          <p:nvPr/>
        </p:nvGrpSpPr>
        <p:grpSpPr>
          <a:xfrm>
            <a:off x="9444147" y="1703659"/>
            <a:ext cx="2057400" cy="4312126"/>
            <a:chOff x="9145766" y="1703659"/>
            <a:chExt cx="2057400" cy="4312126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B2558342-C0FA-39E7-FEB4-7D6B3BFB1516}"/>
                </a:ext>
              </a:extLst>
            </p:cNvPr>
            <p:cNvSpPr txBox="1"/>
            <p:nvPr/>
          </p:nvSpPr>
          <p:spPr>
            <a:xfrm>
              <a:off x="9260066" y="1824397"/>
              <a:ext cx="1828800" cy="30008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b="1" dirty="0">
                  <a:solidFill>
                    <a:srgbClr val="374A9C"/>
                  </a:solidFill>
                </a:rPr>
                <a:t>10. Environment &amp; External Events</a:t>
              </a:r>
              <a:endParaRPr lang="en-US" sz="1050" dirty="0">
                <a:solidFill>
                  <a:srgbClr val="374A9C"/>
                </a:solidFill>
              </a:endParaRPr>
            </a:p>
            <a:p>
              <a:endParaRPr lang="en-US" sz="1050" b="1" dirty="0"/>
            </a:p>
            <a:p>
              <a:r>
                <a:rPr lang="en-US" sz="1050" b="1" dirty="0">
                  <a:solidFill>
                    <a:srgbClr val="FF671F"/>
                  </a:solidFill>
                </a:rPr>
                <a:t>Why this exists:</a:t>
              </a:r>
              <a:br>
                <a:rPr lang="en-US" sz="1050" dirty="0"/>
              </a:br>
              <a:r>
                <a:rPr lang="en-US" sz="1050" dirty="0"/>
                <a:t>The company operates in the real world.</a:t>
              </a:r>
            </a:p>
            <a:p>
              <a:endParaRPr lang="en-US" sz="1050" b="1" dirty="0"/>
            </a:p>
            <a:p>
              <a:r>
                <a:rPr lang="en-US" sz="1050" b="1" dirty="0">
                  <a:solidFill>
                    <a:srgbClr val="FF671F"/>
                  </a:solidFill>
                </a:rPr>
                <a:t>Typical risks:</a:t>
              </a:r>
              <a:endParaRPr lang="en-US" sz="1050" dirty="0">
                <a:solidFill>
                  <a:srgbClr val="FF671F"/>
                </a:solidFill>
              </a:endParaRPr>
            </a:p>
            <a:p>
              <a:pPr lvl="0"/>
              <a:r>
                <a:rPr lang="en-US" sz="1050" dirty="0"/>
                <a:t>Weather disruption</a:t>
              </a:r>
            </a:p>
            <a:p>
              <a:pPr lvl="0"/>
              <a:r>
                <a:rPr lang="en-US" sz="1050" dirty="0"/>
                <a:t>Road closures</a:t>
              </a:r>
            </a:p>
            <a:p>
              <a:pPr lvl="0"/>
              <a:r>
                <a:rPr lang="en-US" sz="1050" dirty="0"/>
                <a:t>Political events</a:t>
              </a:r>
            </a:p>
            <a:p>
              <a:pPr lvl="0"/>
              <a:r>
                <a:rPr lang="en-US" sz="1050" dirty="0"/>
                <a:t>Pandemics</a:t>
              </a:r>
            </a:p>
            <a:p>
              <a:pPr lvl="0"/>
              <a:r>
                <a:rPr lang="en-US" sz="1050" dirty="0"/>
                <a:t>Supply chain collapse</a:t>
              </a:r>
            </a:p>
            <a:p>
              <a:endParaRPr lang="en-US" sz="1050" b="1" dirty="0"/>
            </a:p>
            <a:p>
              <a:r>
                <a:rPr lang="en-US" sz="1050" b="1" dirty="0">
                  <a:solidFill>
                    <a:srgbClr val="FF671F"/>
                  </a:solidFill>
                </a:rPr>
                <a:t>What it becomes:</a:t>
              </a:r>
              <a:br>
                <a:rPr lang="en-US" sz="1050" dirty="0"/>
              </a:br>
              <a:r>
                <a:rPr lang="en-US" sz="1050" dirty="0"/>
                <a:t>Service failure, cost spikes, business interruption.</a:t>
              </a:r>
            </a:p>
            <a:p>
              <a:endParaRPr lang="en-US" sz="1050" dirty="0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14DFF261-B54F-3446-7F34-1F0065B94F7D}"/>
                </a:ext>
              </a:extLst>
            </p:cNvPr>
            <p:cNvSpPr/>
            <p:nvPr/>
          </p:nvSpPr>
          <p:spPr>
            <a:xfrm>
              <a:off x="9145766" y="1703659"/>
              <a:ext cx="2057400" cy="4312126"/>
            </a:xfrm>
            <a:prstGeom prst="roundRect">
              <a:avLst/>
            </a:prstGeom>
            <a:noFill/>
            <a:ln w="31750">
              <a:solidFill>
                <a:srgbClr val="374A9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EE003A0-79D3-9612-E4D8-A939362442CA}"/>
              </a:ext>
            </a:extLst>
          </p:cNvPr>
          <p:cNvGrpSpPr/>
          <p:nvPr/>
        </p:nvGrpSpPr>
        <p:grpSpPr>
          <a:xfrm>
            <a:off x="784874" y="1703659"/>
            <a:ext cx="2057400" cy="4312126"/>
            <a:chOff x="1073628" y="1703659"/>
            <a:chExt cx="2057400" cy="4312126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290D92DB-D4C2-1A53-E3DC-6B83C61ECA96}"/>
                </a:ext>
              </a:extLst>
            </p:cNvPr>
            <p:cNvSpPr/>
            <p:nvPr/>
          </p:nvSpPr>
          <p:spPr>
            <a:xfrm>
              <a:off x="1073628" y="1703659"/>
              <a:ext cx="2057400" cy="4312126"/>
            </a:xfrm>
            <a:prstGeom prst="roundRect">
              <a:avLst/>
            </a:prstGeom>
            <a:noFill/>
            <a:ln w="31750">
              <a:solidFill>
                <a:srgbClr val="374A9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06A7911-D468-C08C-0556-F95C5C1D7113}"/>
                </a:ext>
              </a:extLst>
            </p:cNvPr>
            <p:cNvSpPr txBox="1"/>
            <p:nvPr/>
          </p:nvSpPr>
          <p:spPr>
            <a:xfrm>
              <a:off x="1187928" y="1824397"/>
              <a:ext cx="1828800" cy="3016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374A9C"/>
                  </a:solidFill>
                </a:rPr>
                <a:t>6. Financial Flow</a:t>
              </a:r>
              <a:endParaRPr lang="en-US" sz="1000" dirty="0">
                <a:solidFill>
                  <a:srgbClr val="374A9C"/>
                </a:solidFill>
              </a:endParaRPr>
            </a:p>
            <a:p>
              <a:endParaRPr lang="en-US" sz="1000" b="1" dirty="0"/>
            </a:p>
            <a:p>
              <a:r>
                <a:rPr lang="en-US" sz="1000" b="1" dirty="0">
                  <a:solidFill>
                    <a:srgbClr val="FF671F"/>
                  </a:solidFill>
                </a:rPr>
                <a:t>Why this exists:</a:t>
              </a:r>
              <a:br>
                <a:rPr lang="en-US" sz="1000" dirty="0"/>
              </a:br>
              <a:r>
                <a:rPr lang="en-US" sz="1000" dirty="0"/>
                <a:t>Money moves through COD, billing, claims, vendor payments, payroll.</a:t>
              </a:r>
            </a:p>
            <a:p>
              <a:endParaRPr lang="en-US" sz="1000" b="1" dirty="0"/>
            </a:p>
            <a:p>
              <a:r>
                <a:rPr lang="en-US" sz="1000" b="1" dirty="0">
                  <a:solidFill>
                    <a:srgbClr val="FF671F"/>
                  </a:solidFill>
                </a:rPr>
                <a:t>Typical risks:</a:t>
              </a:r>
              <a:endParaRPr lang="en-US" sz="1000" dirty="0">
                <a:solidFill>
                  <a:srgbClr val="FF671F"/>
                </a:solidFill>
              </a:endParaRPr>
            </a:p>
            <a:p>
              <a:pPr lvl="0"/>
              <a:r>
                <a:rPr lang="en-US" sz="1000" dirty="0"/>
                <a:t>COD misuse</a:t>
              </a:r>
            </a:p>
            <a:p>
              <a:pPr lvl="0"/>
              <a:r>
                <a:rPr lang="en-US" sz="1000" dirty="0"/>
                <a:t>Fraudulent refunds</a:t>
              </a:r>
            </a:p>
            <a:p>
              <a:pPr lvl="0"/>
              <a:r>
                <a:rPr lang="en-US" sz="1000" dirty="0"/>
                <a:t>Revenue leakage</a:t>
              </a:r>
            </a:p>
            <a:p>
              <a:pPr lvl="0"/>
              <a:r>
                <a:rPr lang="en-US" sz="1000" dirty="0"/>
                <a:t>Unreconciled accounts</a:t>
              </a:r>
            </a:p>
            <a:p>
              <a:pPr lvl="0"/>
              <a:r>
                <a:rPr lang="en-US" sz="1000" dirty="0"/>
                <a:t>Vendor overbilling</a:t>
              </a:r>
            </a:p>
            <a:p>
              <a:pPr lvl="0"/>
              <a:r>
                <a:rPr lang="en-US" sz="1000" dirty="0"/>
                <a:t>Weak approval limits</a:t>
              </a:r>
            </a:p>
            <a:p>
              <a:endParaRPr lang="en-US" sz="1000" b="1" dirty="0"/>
            </a:p>
            <a:p>
              <a:r>
                <a:rPr lang="en-US" sz="1000" b="1" dirty="0">
                  <a:solidFill>
                    <a:srgbClr val="FF671F"/>
                  </a:solidFill>
                </a:rPr>
                <a:t>What it becomes:</a:t>
              </a:r>
              <a:br>
                <a:rPr lang="en-US" sz="1000" dirty="0"/>
              </a:br>
              <a:r>
                <a:rPr lang="en-US" sz="1000" dirty="0"/>
                <a:t>Direct financial loss, audit findings, legal exposure, reputational damage.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5ABAD9C-B8F7-4478-E87E-A23CA0D27AFF}"/>
              </a:ext>
            </a:extLst>
          </p:cNvPr>
          <p:cNvGrpSpPr/>
          <p:nvPr/>
        </p:nvGrpSpPr>
        <p:grpSpPr>
          <a:xfrm>
            <a:off x="2949692" y="1703659"/>
            <a:ext cx="2057400" cy="4312126"/>
            <a:chOff x="3091662" y="1664583"/>
            <a:chExt cx="2057400" cy="431212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67A73C80-4E84-80A0-927B-E4FEC02448A8}"/>
                </a:ext>
              </a:extLst>
            </p:cNvPr>
            <p:cNvSpPr/>
            <p:nvPr/>
          </p:nvSpPr>
          <p:spPr>
            <a:xfrm>
              <a:off x="3091662" y="1664583"/>
              <a:ext cx="2057400" cy="4312126"/>
            </a:xfrm>
            <a:prstGeom prst="roundRect">
              <a:avLst/>
            </a:prstGeom>
            <a:noFill/>
            <a:ln w="31750">
              <a:solidFill>
                <a:srgbClr val="374A9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C690E03-47B7-97EA-9B35-9FB89632BB47}"/>
                </a:ext>
              </a:extLst>
            </p:cNvPr>
            <p:cNvSpPr txBox="1"/>
            <p:nvPr/>
          </p:nvSpPr>
          <p:spPr>
            <a:xfrm>
              <a:off x="3205962" y="1824397"/>
              <a:ext cx="1828800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374A9C"/>
                  </a:solidFill>
                </a:rPr>
                <a:t>7. Customers &amp; Contracts</a:t>
              </a:r>
              <a:endParaRPr lang="en-US" sz="1000" dirty="0">
                <a:solidFill>
                  <a:srgbClr val="374A9C"/>
                </a:solidFill>
              </a:endParaRPr>
            </a:p>
            <a:p>
              <a:endParaRPr lang="en-US" sz="1000" b="1" dirty="0"/>
            </a:p>
            <a:p>
              <a:r>
                <a:rPr lang="en-US" sz="1000" b="1" dirty="0">
                  <a:solidFill>
                    <a:srgbClr val="FF671F"/>
                  </a:solidFill>
                </a:rPr>
                <a:t>Why this exists:</a:t>
              </a:r>
              <a:br>
                <a:rPr lang="en-US" sz="1000" dirty="0"/>
              </a:br>
              <a:r>
                <a:rPr lang="en-US" sz="1000" dirty="0"/>
                <a:t>Every SLA and contract creates obligation and liability.</a:t>
              </a:r>
            </a:p>
            <a:p>
              <a:endParaRPr lang="en-US" sz="1000" b="1" dirty="0"/>
            </a:p>
            <a:p>
              <a:r>
                <a:rPr lang="en-US" sz="1000" b="1" dirty="0">
                  <a:solidFill>
                    <a:srgbClr val="FF671F"/>
                  </a:solidFill>
                </a:rPr>
                <a:t>Typical risks:</a:t>
              </a:r>
              <a:endParaRPr lang="en-US" sz="1000" dirty="0">
                <a:solidFill>
                  <a:srgbClr val="FF671F"/>
                </a:solidFill>
              </a:endParaRPr>
            </a:p>
            <a:p>
              <a:pPr lvl="0"/>
              <a:r>
                <a:rPr lang="en-US" sz="1000" dirty="0"/>
                <a:t>Overpromised service</a:t>
              </a:r>
            </a:p>
            <a:p>
              <a:pPr lvl="0"/>
              <a:r>
                <a:rPr lang="en-US" sz="1000" dirty="0"/>
                <a:t>Unclear liability clauses</a:t>
              </a:r>
            </a:p>
            <a:p>
              <a:pPr lvl="0"/>
              <a:r>
                <a:rPr lang="en-US" sz="1000" dirty="0"/>
                <a:t>Inconsistent service delivery</a:t>
              </a:r>
            </a:p>
            <a:p>
              <a:pPr lvl="0"/>
              <a:r>
                <a:rPr lang="en-US" sz="1000" dirty="0"/>
                <a:t>Poor complaint handling</a:t>
              </a:r>
            </a:p>
            <a:p>
              <a:pPr lvl="0"/>
              <a:r>
                <a:rPr lang="en-US" sz="1000" dirty="0"/>
                <a:t>Breach of SLA timelines</a:t>
              </a:r>
            </a:p>
            <a:p>
              <a:endParaRPr lang="en-US" sz="1000" b="1" dirty="0"/>
            </a:p>
            <a:p>
              <a:r>
                <a:rPr lang="en-US" sz="1000" b="1" dirty="0">
                  <a:solidFill>
                    <a:srgbClr val="FF671F"/>
                  </a:solidFill>
                </a:rPr>
                <a:t>What it becomes:</a:t>
              </a:r>
              <a:br>
                <a:rPr lang="en-US" sz="1000" dirty="0"/>
              </a:br>
              <a:r>
                <a:rPr lang="en-US" sz="1000" dirty="0"/>
                <a:t>Penalties, claims, termination, blacklisting, regulatory escalation.</a:t>
              </a:r>
            </a:p>
            <a:p>
              <a:endParaRPr lang="en-US" sz="1000" dirty="0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3CCEA60-3176-ADE1-2666-2D8F67BA9315}"/>
              </a:ext>
            </a:extLst>
          </p:cNvPr>
          <p:cNvGrpSpPr/>
          <p:nvPr/>
        </p:nvGrpSpPr>
        <p:grpSpPr>
          <a:xfrm>
            <a:off x="5114510" y="1703659"/>
            <a:ext cx="2057400" cy="4312126"/>
            <a:chOff x="5109696" y="1703659"/>
            <a:chExt cx="2057400" cy="431212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9DC2833F-394B-FF45-8B4D-2B97301FE7EC}"/>
                </a:ext>
              </a:extLst>
            </p:cNvPr>
            <p:cNvSpPr/>
            <p:nvPr/>
          </p:nvSpPr>
          <p:spPr>
            <a:xfrm>
              <a:off x="5109696" y="1703659"/>
              <a:ext cx="2057400" cy="4312126"/>
            </a:xfrm>
            <a:prstGeom prst="roundRect">
              <a:avLst/>
            </a:prstGeom>
            <a:noFill/>
            <a:ln w="31750">
              <a:solidFill>
                <a:srgbClr val="374A9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660B027-E1E3-6177-704B-BE8C8A2BF5B0}"/>
                </a:ext>
              </a:extLst>
            </p:cNvPr>
            <p:cNvSpPr txBox="1"/>
            <p:nvPr/>
          </p:nvSpPr>
          <p:spPr>
            <a:xfrm>
              <a:off x="5223996" y="1824397"/>
              <a:ext cx="1828800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374A9C"/>
                  </a:solidFill>
                </a:rPr>
                <a:t>8. Third Parties &amp; Vendors</a:t>
              </a:r>
              <a:endParaRPr lang="en-US" sz="1000" dirty="0">
                <a:solidFill>
                  <a:srgbClr val="374A9C"/>
                </a:solidFill>
              </a:endParaRPr>
            </a:p>
            <a:p>
              <a:endParaRPr lang="en-US" sz="1000" b="1" dirty="0"/>
            </a:p>
            <a:p>
              <a:r>
                <a:rPr lang="en-US" sz="1000" b="1" dirty="0">
                  <a:solidFill>
                    <a:srgbClr val="FF671F"/>
                  </a:solidFill>
                </a:rPr>
                <a:t>Why this exists:</a:t>
              </a:r>
              <a:br>
                <a:rPr lang="en-US" sz="1000" dirty="0"/>
              </a:br>
              <a:r>
                <a:rPr lang="en-US" sz="1000" dirty="0"/>
                <a:t>The business relies on drivers, security, airlines, agents, warehouses, IT vendors.</a:t>
              </a:r>
            </a:p>
            <a:p>
              <a:endParaRPr lang="en-US" sz="1000" b="1" dirty="0"/>
            </a:p>
            <a:p>
              <a:r>
                <a:rPr lang="en-US" sz="1000" b="1" dirty="0">
                  <a:solidFill>
                    <a:srgbClr val="FF671F"/>
                  </a:solidFill>
                </a:rPr>
                <a:t>Typical risks:</a:t>
              </a:r>
              <a:endParaRPr lang="en-US" sz="1000" dirty="0">
                <a:solidFill>
                  <a:srgbClr val="FF671F"/>
                </a:solidFill>
              </a:endParaRPr>
            </a:p>
            <a:p>
              <a:pPr lvl="0"/>
              <a:r>
                <a:rPr lang="en-US" sz="1000" dirty="0"/>
                <a:t>Poor vetting</a:t>
              </a:r>
            </a:p>
            <a:p>
              <a:pPr lvl="0"/>
              <a:r>
                <a:rPr lang="en-US" sz="1000" dirty="0"/>
                <a:t>Weak contracts</a:t>
              </a:r>
            </a:p>
            <a:p>
              <a:pPr lvl="0"/>
              <a:r>
                <a:rPr lang="en-US" sz="1000" dirty="0"/>
                <a:t>No audits</a:t>
              </a:r>
            </a:p>
            <a:p>
              <a:pPr lvl="0"/>
              <a:r>
                <a:rPr lang="en-US" sz="1000" dirty="0"/>
                <a:t>Misaligned controls</a:t>
              </a:r>
            </a:p>
            <a:p>
              <a:pPr lvl="0"/>
              <a:r>
                <a:rPr lang="en-US" sz="1000" dirty="0"/>
                <a:t>Shadow operations</a:t>
              </a:r>
            </a:p>
            <a:p>
              <a:endParaRPr lang="en-US" sz="1000" b="1" dirty="0"/>
            </a:p>
            <a:p>
              <a:r>
                <a:rPr lang="en-US" sz="1000" b="1" dirty="0">
                  <a:solidFill>
                    <a:srgbClr val="FF671F"/>
                  </a:solidFill>
                </a:rPr>
                <a:t>What it becomes:</a:t>
              </a:r>
              <a:br>
                <a:rPr lang="en-US" sz="1000" dirty="0"/>
              </a:br>
              <a:r>
                <a:rPr lang="en-US" sz="1000" dirty="0"/>
                <a:t>Shared liability, compliance gaps, uncontrolled exposure.</a:t>
              </a:r>
            </a:p>
            <a:p>
              <a:endParaRPr lang="en-US" sz="1000" dirty="0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FFA4C4E-5F62-22BC-A305-A111D193C1DC}"/>
              </a:ext>
            </a:extLst>
          </p:cNvPr>
          <p:cNvGrpSpPr/>
          <p:nvPr/>
        </p:nvGrpSpPr>
        <p:grpSpPr>
          <a:xfrm>
            <a:off x="7279328" y="1703659"/>
            <a:ext cx="2057400" cy="4312126"/>
            <a:chOff x="7127730" y="1703659"/>
            <a:chExt cx="2057400" cy="4312126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A895B002-DC05-FE2C-8919-DF7E5F784997}"/>
                </a:ext>
              </a:extLst>
            </p:cNvPr>
            <p:cNvSpPr/>
            <p:nvPr/>
          </p:nvSpPr>
          <p:spPr>
            <a:xfrm>
              <a:off x="7127730" y="1703659"/>
              <a:ext cx="2057400" cy="4312126"/>
            </a:xfrm>
            <a:prstGeom prst="roundRect">
              <a:avLst/>
            </a:prstGeom>
            <a:noFill/>
            <a:ln w="31750">
              <a:solidFill>
                <a:srgbClr val="374A9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47A6A49-54D9-ED09-757C-D442965A4A5B}"/>
                </a:ext>
              </a:extLst>
            </p:cNvPr>
            <p:cNvSpPr txBox="1"/>
            <p:nvPr/>
          </p:nvSpPr>
          <p:spPr>
            <a:xfrm>
              <a:off x="7242030" y="1824397"/>
              <a:ext cx="1828800" cy="3293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374A9C"/>
                  </a:solidFill>
                </a:rPr>
                <a:t>9. Legal &amp; Regulatory </a:t>
              </a:r>
            </a:p>
            <a:p>
              <a:r>
                <a:rPr lang="en-US" sz="1000" b="1" dirty="0">
                  <a:solidFill>
                    <a:srgbClr val="374A9C"/>
                  </a:solidFill>
                </a:rPr>
                <a:t>Environment</a:t>
              </a:r>
              <a:endParaRPr lang="en-US" sz="1000" dirty="0">
                <a:solidFill>
                  <a:srgbClr val="374A9C"/>
                </a:solidFill>
              </a:endParaRPr>
            </a:p>
            <a:p>
              <a:endParaRPr lang="en-US" sz="1000" b="1" dirty="0"/>
            </a:p>
            <a:p>
              <a:r>
                <a:rPr lang="en-US" sz="1000" b="1" dirty="0">
                  <a:solidFill>
                    <a:srgbClr val="FF671F"/>
                  </a:solidFill>
                </a:rPr>
                <a:t>Why this exists:</a:t>
              </a:r>
              <a:br>
                <a:rPr lang="en-US" sz="1000" dirty="0"/>
              </a:br>
              <a:r>
                <a:rPr lang="en-US" sz="1000" dirty="0"/>
                <a:t>Logistics is regulated by transport, customs, labor, data, safety authorities.</a:t>
              </a:r>
            </a:p>
            <a:p>
              <a:endParaRPr lang="en-US" sz="1000" b="1" dirty="0"/>
            </a:p>
            <a:p>
              <a:r>
                <a:rPr lang="en-US" sz="1000" b="1" dirty="0">
                  <a:solidFill>
                    <a:srgbClr val="FF671F"/>
                  </a:solidFill>
                </a:rPr>
                <a:t>Typical risks:</a:t>
              </a:r>
              <a:endParaRPr lang="en-US" sz="1000" dirty="0">
                <a:solidFill>
                  <a:srgbClr val="FF671F"/>
                </a:solidFill>
              </a:endParaRPr>
            </a:p>
            <a:p>
              <a:pPr lvl="0"/>
              <a:r>
                <a:rPr lang="en-US" sz="1000" dirty="0"/>
                <a:t>Expired licenses</a:t>
              </a:r>
            </a:p>
            <a:p>
              <a:pPr lvl="0"/>
              <a:r>
                <a:rPr lang="en-US" sz="1000" dirty="0"/>
                <a:t>Non-compliant operations</a:t>
              </a:r>
            </a:p>
            <a:p>
              <a:pPr lvl="0"/>
              <a:r>
                <a:rPr lang="en-US" sz="1000" dirty="0"/>
                <a:t>Labor law breaches</a:t>
              </a:r>
            </a:p>
            <a:p>
              <a:pPr lvl="0"/>
              <a:r>
                <a:rPr lang="en-US" sz="1000" dirty="0"/>
                <a:t>Data protection violations</a:t>
              </a:r>
            </a:p>
            <a:p>
              <a:pPr lvl="0"/>
              <a:r>
                <a:rPr lang="en-US" sz="1000" dirty="0"/>
                <a:t>Customs violations</a:t>
              </a:r>
            </a:p>
            <a:p>
              <a:endParaRPr lang="en-US" sz="1000" b="1" dirty="0"/>
            </a:p>
            <a:p>
              <a:r>
                <a:rPr lang="en-US" sz="1000" b="1" dirty="0">
                  <a:solidFill>
                    <a:srgbClr val="FF671F"/>
                  </a:solidFill>
                </a:rPr>
                <a:t>What it becomes:</a:t>
              </a:r>
              <a:br>
                <a:rPr lang="en-US" sz="1000" dirty="0"/>
              </a:br>
              <a:r>
                <a:rPr lang="en-US" sz="1000" dirty="0"/>
                <a:t>Fines, shutdowns, criminal exposure, loss of right to operate.</a:t>
              </a:r>
            </a:p>
            <a:p>
              <a:endParaRPr lang="en-US" dirty="0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2B73BDC7-BFA9-5E13-BA2F-FBF59E4E2564}"/>
              </a:ext>
            </a:extLst>
          </p:cNvPr>
          <p:cNvSpPr txBox="1"/>
          <p:nvPr/>
        </p:nvSpPr>
        <p:spPr>
          <a:xfrm>
            <a:off x="462015" y="1267767"/>
            <a:ext cx="3516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Examples where risks comes from –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AB12F1F-09A9-1AFA-1E55-91BDA3D50704}"/>
              </a:ext>
            </a:extLst>
          </p:cNvPr>
          <p:cNvSpPr txBox="1"/>
          <p:nvPr/>
        </p:nvSpPr>
        <p:spPr>
          <a:xfrm>
            <a:off x="5067514" y="314188"/>
            <a:ext cx="20569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kern="0" dirty="0">
                <a:solidFill>
                  <a:schemeClr val="bg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SUMMARY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6146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4BFF31-D604-498E-47B4-522EC6CA96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FAB5709-7D9F-E4E8-9BDE-F6324BF215E0}"/>
              </a:ext>
            </a:extLst>
          </p:cNvPr>
          <p:cNvSpPr txBox="1"/>
          <p:nvPr/>
        </p:nvSpPr>
        <p:spPr>
          <a:xfrm>
            <a:off x="6210183" y="1398014"/>
            <a:ext cx="5120312" cy="44029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ISO 31000 = global best practice for managing risk.</a:t>
            </a:r>
            <a:endParaRPr lang="en-US" sz="24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400" b="1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Explanation:</a:t>
            </a:r>
            <a:br>
              <a:rPr lang="en-US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“It tells companies how to manage risk properly and consistently.”</a:t>
            </a:r>
            <a:endParaRPr lang="en-US" sz="24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400" b="1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3 Examples:</a:t>
            </a:r>
            <a:endParaRPr lang="en-US" sz="24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Leadership sets risk direction</a:t>
            </a:r>
            <a:endParaRPr lang="en-US" sz="24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Risks are documented</a:t>
            </a:r>
            <a:endParaRPr lang="en-US" sz="2400" kern="100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2400" kern="0" dirty="0">
                <a:effectLst/>
                <a:ea typeface="Times New Roman" panose="02020603050405020304" pitchFamily="18" charset="0"/>
              </a:rPr>
              <a:t>Controls are reviewed regularly</a:t>
            </a:r>
            <a:endParaRPr lang="en-US" sz="2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9A2015-4677-B880-9E6D-C83EF6A292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5547" y="6374776"/>
            <a:ext cx="2086757" cy="365760"/>
          </a:xfrm>
        </p:spPr>
        <p:txBody>
          <a:bodyPr/>
          <a:lstStyle/>
          <a:p>
            <a:r>
              <a:rPr lang="en-US"/>
              <a:t>22 January 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239E28-DAF4-8CFB-886A-FC54D2AFC7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747" y="6375411"/>
            <a:ext cx="4114800" cy="365125"/>
          </a:xfrm>
        </p:spPr>
        <p:txBody>
          <a:bodyPr/>
          <a:lstStyle/>
          <a:p>
            <a:r>
              <a:rPr lang="en-US"/>
              <a:t>Confidential &amp; Proprietary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08A710-E59A-3067-D0D2-0747E8F9D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59638" y="6375411"/>
            <a:ext cx="2084832" cy="365125"/>
          </a:xfrm>
        </p:spPr>
        <p:txBody>
          <a:bodyPr/>
          <a:lstStyle/>
          <a:p>
            <a:fld id="{DE9D048A-8DAC-41F5-A034-CC4532C516DB}" type="slidenum">
              <a:rPr lang="en-US" smtClean="0"/>
              <a:t>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64C658-3516-E026-AB03-CD343DE3603D}"/>
              </a:ext>
            </a:extLst>
          </p:cNvPr>
          <p:cNvSpPr txBox="1"/>
          <p:nvPr/>
        </p:nvSpPr>
        <p:spPr>
          <a:xfrm>
            <a:off x="3561991" y="288103"/>
            <a:ext cx="51203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kern="0" dirty="0">
                <a:solidFill>
                  <a:schemeClr val="bg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ISO 31000 (SIMPLE VERSION)</a:t>
            </a:r>
            <a:endParaRPr lang="en-US" sz="3200" kern="100" dirty="0">
              <a:solidFill>
                <a:schemeClr val="bg1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2A4EED-7A0B-6D45-6C01-0D67683CF4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814" y="1446068"/>
            <a:ext cx="4354883" cy="4354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8640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E36BB6-E4B1-C77C-609E-A21489ED59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C399EE9-0D7B-A8BD-3A75-7BE6E846CE78}"/>
              </a:ext>
            </a:extLst>
          </p:cNvPr>
          <p:cNvSpPr txBox="1"/>
          <p:nvPr/>
        </p:nvSpPr>
        <p:spPr>
          <a:xfrm>
            <a:off x="6494082" y="4311670"/>
            <a:ext cx="5128021" cy="1766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buNone/>
            </a:pPr>
            <a:r>
              <a:rPr lang="en-US" sz="2400" b="1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3 Examples:</a:t>
            </a:r>
            <a:endParaRPr lang="en-US" sz="24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buFont typeface="+mj-lt"/>
              <a:buAutoNum type="arabicPeriod"/>
              <a:tabLst>
                <a:tab pos="457200" algn="l"/>
              </a:tabLst>
            </a:pPr>
            <a:r>
              <a:rPr lang="en-US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Operational – lost shipment</a:t>
            </a:r>
            <a:endParaRPr lang="en-US" sz="24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buFont typeface="+mj-lt"/>
              <a:buAutoNum type="arabicPeriod"/>
              <a:tabLst>
                <a:tab pos="457200" algn="l"/>
              </a:tabLst>
            </a:pPr>
            <a:r>
              <a:rPr lang="en-US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Financial – fraud or wrong invoice</a:t>
            </a:r>
            <a:endParaRPr lang="en-US" sz="2400" kern="100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buFont typeface="+mj-lt"/>
              <a:buAutoNum type="arabicPeriod"/>
              <a:tabLst>
                <a:tab pos="457200" algn="l"/>
              </a:tabLst>
            </a:pPr>
            <a:r>
              <a:rPr lang="en-US" sz="2400" kern="0" dirty="0">
                <a:effectLst/>
                <a:ea typeface="Times New Roman" panose="02020603050405020304" pitchFamily="18" charset="0"/>
              </a:rPr>
              <a:t>Compliance – law or policy breach</a:t>
            </a:r>
            <a:endParaRPr lang="en-US" sz="2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3CF25C-2508-88A4-D2F9-27B98F3872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5547" y="6374776"/>
            <a:ext cx="2086757" cy="365760"/>
          </a:xfrm>
        </p:spPr>
        <p:txBody>
          <a:bodyPr/>
          <a:lstStyle/>
          <a:p>
            <a:r>
              <a:rPr lang="en-US"/>
              <a:t>22 January 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CDC968-6721-BCF0-DE5D-A1398F20E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747" y="6375411"/>
            <a:ext cx="4114800" cy="365125"/>
          </a:xfrm>
        </p:spPr>
        <p:txBody>
          <a:bodyPr/>
          <a:lstStyle/>
          <a:p>
            <a:r>
              <a:rPr lang="en-US"/>
              <a:t>Confidential &amp; Proprietary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4DDB29-F30B-73FF-B53C-2AA132262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59638" y="6375411"/>
            <a:ext cx="2084832" cy="365125"/>
          </a:xfrm>
        </p:spPr>
        <p:txBody>
          <a:bodyPr/>
          <a:lstStyle/>
          <a:p>
            <a:fld id="{DE9D048A-8DAC-41F5-A034-CC4532C516DB}" type="slidenum">
              <a:rPr lang="en-US" smtClean="0"/>
              <a:t>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08C4B0-3658-F87A-CDE3-612D786989C3}"/>
              </a:ext>
            </a:extLst>
          </p:cNvPr>
          <p:cNvSpPr txBox="1"/>
          <p:nvPr/>
        </p:nvSpPr>
        <p:spPr>
          <a:xfrm>
            <a:off x="4506463" y="301752"/>
            <a:ext cx="31790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kern="0" dirty="0">
                <a:solidFill>
                  <a:schemeClr val="bg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RISK CATEGORIES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30F57B-CB44-E424-DFB0-F82B480344B0}"/>
              </a:ext>
            </a:extLst>
          </p:cNvPr>
          <p:cNvSpPr txBox="1"/>
          <p:nvPr/>
        </p:nvSpPr>
        <p:spPr>
          <a:xfrm>
            <a:off x="3379648" y="1065276"/>
            <a:ext cx="5432704" cy="4921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Main risk types across the company -</a:t>
            </a:r>
            <a:endParaRPr lang="en-US" sz="24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94497B-7890-5BCE-B780-32B5B11DC8A9}"/>
              </a:ext>
            </a:extLst>
          </p:cNvPr>
          <p:cNvSpPr txBox="1"/>
          <p:nvPr/>
        </p:nvSpPr>
        <p:spPr>
          <a:xfrm>
            <a:off x="569897" y="4311670"/>
            <a:ext cx="5432704" cy="9168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400" b="1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Explanation:</a:t>
            </a:r>
            <a:br>
              <a:rPr lang="en-US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“These categories help us organize risks.”</a:t>
            </a:r>
            <a:endParaRPr lang="en-US" sz="24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FD62D4D-6928-94B1-49DC-018AC9240B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672" y="1667976"/>
            <a:ext cx="8512656" cy="2566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0572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A31101-C7A6-EF46-835F-48A0A8A074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0A1DA5F-DB89-764A-B28C-A7E1EE3D5DB6}"/>
              </a:ext>
            </a:extLst>
          </p:cNvPr>
          <p:cNvSpPr txBox="1"/>
          <p:nvPr/>
        </p:nvSpPr>
        <p:spPr>
          <a:xfrm>
            <a:off x="6721581" y="1451991"/>
            <a:ext cx="4963600" cy="44029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Each department has unique risks.</a:t>
            </a:r>
            <a:endParaRPr lang="en-US" sz="24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400" b="1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Explanation:</a:t>
            </a:r>
            <a:br>
              <a:rPr lang="en-US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“No department is risk-free.”</a:t>
            </a:r>
            <a:endParaRPr lang="en-US" sz="24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400" b="1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3 Examples:</a:t>
            </a:r>
            <a:endParaRPr lang="en-US" sz="24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CS – wrong information to customer</a:t>
            </a:r>
            <a:endParaRPr lang="en-US" sz="24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Fleet – vehicle accident</a:t>
            </a:r>
            <a:endParaRPr lang="en-US" sz="24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Procurement – bad vendor selection</a:t>
            </a:r>
            <a:endParaRPr lang="en-US" sz="24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988399-EB46-2F50-9078-485073337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5547" y="6374776"/>
            <a:ext cx="2086757" cy="365760"/>
          </a:xfrm>
        </p:spPr>
        <p:txBody>
          <a:bodyPr/>
          <a:lstStyle/>
          <a:p>
            <a:r>
              <a:rPr lang="en-US"/>
              <a:t>22 January 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C7C129-E0E4-7BDE-860E-2CFD2D099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747" y="6375411"/>
            <a:ext cx="4114800" cy="365125"/>
          </a:xfrm>
        </p:spPr>
        <p:txBody>
          <a:bodyPr/>
          <a:lstStyle/>
          <a:p>
            <a:r>
              <a:rPr lang="en-US"/>
              <a:t>Confidential &amp; Proprietary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CB7BA-68C0-BAA5-05E6-10BBEAE58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59638" y="6375411"/>
            <a:ext cx="2084832" cy="365125"/>
          </a:xfrm>
        </p:spPr>
        <p:txBody>
          <a:bodyPr/>
          <a:lstStyle/>
          <a:p>
            <a:fld id="{DE9D048A-8DAC-41F5-A034-CC4532C516DB}" type="slidenum">
              <a:rPr lang="en-US" smtClean="0"/>
              <a:t>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8B87E2-DAD6-5B60-7B1A-E7D88E8EE758}"/>
              </a:ext>
            </a:extLst>
          </p:cNvPr>
          <p:cNvSpPr txBox="1"/>
          <p:nvPr/>
        </p:nvSpPr>
        <p:spPr>
          <a:xfrm>
            <a:off x="3451383" y="292608"/>
            <a:ext cx="53415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kern="0" dirty="0">
                <a:solidFill>
                  <a:schemeClr val="bg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DEPARTMENT RISK EXAMPLES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4786DE0-B924-7AE6-4546-8D7EC8343A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0" r="12105"/>
          <a:stretch>
            <a:fillRect/>
          </a:stretch>
        </p:blipFill>
        <p:spPr>
          <a:xfrm>
            <a:off x="782208" y="1829620"/>
            <a:ext cx="5750161" cy="3766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073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73F560-B832-BBEA-939A-668492AA2A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C59747E-4A93-7633-9979-4BCFED6C64BC}"/>
              </a:ext>
            </a:extLst>
          </p:cNvPr>
          <p:cNvSpPr txBox="1"/>
          <p:nvPr/>
        </p:nvSpPr>
        <p:spPr>
          <a:xfrm>
            <a:off x="1220739" y="1637294"/>
            <a:ext cx="5541770" cy="3978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The department closest to the risk owns it.</a:t>
            </a:r>
            <a:endParaRPr lang="en-US" sz="24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400" b="1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Explanation:</a:t>
            </a:r>
            <a:br>
              <a:rPr lang="en-US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“You can’t pass risk to someone else if it starts in your work.”</a:t>
            </a:r>
            <a:endParaRPr lang="en-US" sz="24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400" b="1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3 Examples:</a:t>
            </a:r>
            <a:endParaRPr lang="en-US" sz="24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IT owns system risks</a:t>
            </a:r>
            <a:endParaRPr lang="en-US" sz="24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HR owns manpower risks</a:t>
            </a:r>
            <a:endParaRPr lang="en-US" sz="24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Ops owns delivery risks</a:t>
            </a:r>
            <a:endParaRPr lang="en-US" sz="24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5327D6-131C-078A-DE26-D0C682AAD5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5547" y="6374776"/>
            <a:ext cx="2086757" cy="365760"/>
          </a:xfrm>
        </p:spPr>
        <p:txBody>
          <a:bodyPr/>
          <a:lstStyle/>
          <a:p>
            <a:r>
              <a:rPr lang="en-US"/>
              <a:t>22 January 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F2449A-48D8-4E50-5F76-0D65DB8D1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747" y="6375411"/>
            <a:ext cx="4114800" cy="365125"/>
          </a:xfrm>
        </p:spPr>
        <p:txBody>
          <a:bodyPr/>
          <a:lstStyle/>
          <a:p>
            <a:r>
              <a:rPr lang="en-US"/>
              <a:t>Confidential &amp; Proprietary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EAEF93-194D-898F-4406-01D9AFBA8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59638" y="6375411"/>
            <a:ext cx="2084832" cy="365125"/>
          </a:xfrm>
        </p:spPr>
        <p:txBody>
          <a:bodyPr/>
          <a:lstStyle/>
          <a:p>
            <a:fld id="{DE9D048A-8DAC-41F5-A034-CC4532C516DB}" type="slidenum">
              <a:rPr lang="en-US" smtClean="0"/>
              <a:t>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87B3B3-DF78-14BF-C18A-C8FAACD90598}"/>
              </a:ext>
            </a:extLst>
          </p:cNvPr>
          <p:cNvSpPr txBox="1"/>
          <p:nvPr/>
        </p:nvSpPr>
        <p:spPr>
          <a:xfrm>
            <a:off x="4538219" y="292608"/>
            <a:ext cx="31678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kern="0" dirty="0">
                <a:solidFill>
                  <a:schemeClr val="bg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RISK OWNERSHIP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95E25D62-C79F-D4F8-ACC8-668BFDA2AA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969" y="1712799"/>
            <a:ext cx="3608616" cy="3581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6838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35913</TotalTime>
  <Words>3560</Words>
  <Application>Microsoft Office PowerPoint</Application>
  <PresentationFormat>Widescreen</PresentationFormat>
  <Paragraphs>868</Paragraphs>
  <Slides>54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2" baseType="lpstr">
      <vt:lpstr>Arial</vt:lpstr>
      <vt:lpstr>Calibri</vt:lpstr>
      <vt:lpstr>Calibri Light</vt:lpstr>
      <vt:lpstr>MV Boli</vt:lpstr>
      <vt:lpstr>Poppins</vt:lpstr>
      <vt:lpstr>Poppins Bold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Edwin Ramos</dc:creator>
  <cp:lastModifiedBy>Edwin Ramos</cp:lastModifiedBy>
  <cp:revision>63</cp:revision>
  <cp:lastPrinted>2026-02-01T06:47:59Z</cp:lastPrinted>
  <dcterms:created xsi:type="dcterms:W3CDTF">2025-12-29T09:05:35Z</dcterms:created>
  <dcterms:modified xsi:type="dcterms:W3CDTF">2026-02-01T09:25:26Z</dcterms:modified>
</cp:coreProperties>
</file>