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74" autoAdjust="0"/>
    <p:restoredTop sz="94660"/>
  </p:normalViewPr>
  <p:slideViewPr>
    <p:cSldViewPr snapToGrid="0">
      <p:cViewPr varScale="1">
        <p:scale>
          <a:sx n="63" d="100"/>
          <a:sy n="63" d="100"/>
        </p:scale>
        <p:origin x="800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B94CF4-E3AA-449C-8697-F15EF8C151E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C6E0ED-1D16-46D8-A322-E680DED6F6E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D5EFFF-02D4-4023-A13D-3352115F5B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322B85-94AA-4126-BC24-2262669A8479}" type="datetimeFigureOut">
              <a:rPr lang="en-US" smtClean="0"/>
              <a:t>2/1/2026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558F0EF-BF55-4CE8-ADAB-C0B8443FCA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5204FE3-ED15-4B25-A31D-02B6ED767E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92ADB-99C6-4B82-A96B-0DB20EFC6F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80142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297210-D380-4C7A-8540-4B16A69B7D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5BB0565-E26F-4841-8E10-DBF333EC77C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5579F3-36B3-4065-981D-F201DE825C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322B85-94AA-4126-BC24-2262669A8479}" type="datetimeFigureOut">
              <a:rPr lang="en-US" smtClean="0"/>
              <a:t>2/1/2026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3632FDF-69C0-4089-A704-115C459982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C117DE-8CAA-4340-9E04-D765756A69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92ADB-99C6-4B82-A96B-0DB20EFC6F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9583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0AEDF73-A063-4603-B645-946927A2E26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7DB27AD-FE32-40AC-A3A6-5F32EAB569E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DAF2BB3-31AA-485D-B504-D572BACBCB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322B85-94AA-4126-BC24-2262669A8479}" type="datetimeFigureOut">
              <a:rPr lang="en-US" smtClean="0"/>
              <a:t>2/1/2026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CE3CBD5-188E-432C-A221-315CD795E4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1B9CCE6-1633-41F5-AC72-6843AFAD26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92ADB-99C6-4B82-A96B-0DB20EFC6F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71973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89C54E-4BE8-4FAF-B48D-8F34986DC0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C047D9-71E8-4E98-91AA-5DD911AF048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880B0BE-BC56-4A9E-A0EC-3227C49313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322B85-94AA-4126-BC24-2262669A8479}" type="datetimeFigureOut">
              <a:rPr lang="en-US" smtClean="0"/>
              <a:t>2/1/2026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21D85F2-F6F8-46D2-9F2B-1773355FF5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3C13FB2-EA40-4F90-BD65-4B9EBEC690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92ADB-99C6-4B82-A96B-0DB20EFC6F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58841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D770A9-E0A0-4790-9CFC-36102DC807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37C352D-7BB2-458D-AFA4-69132D439B5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8BA68F3-EDF1-4C46-9F04-644A761589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322B85-94AA-4126-BC24-2262669A8479}" type="datetimeFigureOut">
              <a:rPr lang="en-US" smtClean="0"/>
              <a:t>2/1/2026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47A720F-677E-455B-A5C2-F96CD61043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4A9991-6A14-4683-9FB1-E3F068CC84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92ADB-99C6-4B82-A96B-0DB20EFC6F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30250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76DA57-7C73-48B3-941D-CE10E4AB76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CFC477-234B-449E-BDA1-FDC9A91CDE9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479928E-C1C7-4B51-BD25-5451B20E8D4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4A0AB04-768F-45A8-AD5D-152BD85D97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322B85-94AA-4126-BC24-2262669A8479}" type="datetimeFigureOut">
              <a:rPr lang="en-US" smtClean="0"/>
              <a:t>2/1/2026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F8E7A02-90E7-4CE1-A963-B8DF08FCFE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8A37CC0-42E5-4478-9724-43E803DD27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92ADB-99C6-4B82-A96B-0DB20EFC6F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12267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F2C7CB-4BBA-4FE6-A4C0-3E57E77544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C98F709-AF2D-43C1-B863-284B42ECBB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5085B90-8662-4347-A270-290A83BB9C3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BBF2628-ADE0-44E8-8B6F-05D2991D247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8560EFC-39C9-431B-978B-F6F5FDAEC78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A44E832-5683-4516-9878-558CD4F6AC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322B85-94AA-4126-BC24-2262669A8479}" type="datetimeFigureOut">
              <a:rPr lang="en-US" smtClean="0"/>
              <a:t>2/1/2026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D58CF40-0B8C-4251-B1D5-496DA69120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ADF22BE-FA73-46BA-A5EE-A81BF42FEE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92ADB-99C6-4B82-A96B-0DB20EFC6F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71276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8B2F0D-FA3C-4BF6-B03D-E31A03925C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EEB7862-077D-4675-A2C3-C50C54C1FA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322B85-94AA-4126-BC24-2262669A8479}" type="datetimeFigureOut">
              <a:rPr lang="en-US" smtClean="0"/>
              <a:t>2/1/2026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4F5639A-08F4-4711-B97B-29B6834250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5C165D6-76C9-4032-A601-ACFA2A0689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92ADB-99C6-4B82-A96B-0DB20EFC6F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35755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19D8F40-E1FA-49A7-84F3-AD7895CAA0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322B85-94AA-4126-BC24-2262669A8479}" type="datetimeFigureOut">
              <a:rPr lang="en-US" smtClean="0"/>
              <a:t>2/1/2026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1B42454-2FB4-4EB2-A027-80E5F876F7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B189DAC-0D87-4FBA-8D98-31B69D0B9F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92ADB-99C6-4B82-A96B-0DB20EFC6F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40098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59B648-6145-46DC-8E3D-8057B5FEF2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307185-ADA5-45FE-87EC-81E34B344A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6533084-6D94-4DAB-B103-A0036E364F1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FD52E97-C08B-4A84-AE8D-3BB6B79575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322B85-94AA-4126-BC24-2262669A8479}" type="datetimeFigureOut">
              <a:rPr lang="en-US" smtClean="0"/>
              <a:t>2/1/2026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DDB4B74-279F-462B-90E5-B153589F73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3495F8C-89E4-437F-9503-2DC8A8F1D4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92ADB-99C6-4B82-A96B-0DB20EFC6F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02763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7AA901-A3CB-4BE5-9294-DC42781138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CD7C86E-FCF9-4190-9B39-51B0FECA223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2166C30-1365-4227-B302-1BFF025DBB2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CBC6DCA-2AEC-4BB6-AB85-02DA63CBF2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322B85-94AA-4126-BC24-2262669A8479}" type="datetimeFigureOut">
              <a:rPr lang="en-US" smtClean="0"/>
              <a:t>2/1/2026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2D2D095-9D11-4BD9-8BE7-85CF489514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EA92230-A1B2-4E83-9064-62249FF6A8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92ADB-99C6-4B82-A96B-0DB20EFC6F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2510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E5098D4-7F50-40E7-B27D-69EF3EC9B2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3749CB9-7BF3-410E-9886-3E79847A8CB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79A2388-3787-4AA9-9D3B-E13E27ABA2F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322B85-94AA-4126-BC24-2262669A8479}" type="datetimeFigureOut">
              <a:rPr lang="en-US" smtClean="0"/>
              <a:t>2/1/2026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4BF29B6-DE00-41CE-8E9D-D95FEC7A526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50E4619-CAB1-4989-81C9-750A076E519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792ADB-99C6-4B82-A96B-0DB20EFC6F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89239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>
            <a:extLst>
              <a:ext uri="{FF2B5EF4-FFF2-40B4-BE49-F238E27FC236}">
                <a16:creationId xmlns:a16="http://schemas.microsoft.com/office/drawing/2014/main" id="{E5FCE32C-272B-4959-B8D9-C8AF381059F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3226" y="5711621"/>
            <a:ext cx="11420668" cy="1112422"/>
          </a:xfrm>
          <a:prstGeom prst="rect">
            <a:avLst/>
          </a:prstGeom>
          <a:solidFill>
            <a:srgbClr val="339966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" name="Rectangle 34">
            <a:extLst>
              <a:ext uri="{FF2B5EF4-FFF2-40B4-BE49-F238E27FC236}">
                <a16:creationId xmlns:a16="http://schemas.microsoft.com/office/drawing/2014/main" id="{5A90F393-E2B8-48CA-A950-CEC242AECB1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3226" y="853050"/>
            <a:ext cx="11249813" cy="1009650"/>
          </a:xfrm>
          <a:prstGeom prst="rect">
            <a:avLst/>
          </a:prstGeom>
          <a:solidFill>
            <a:srgbClr val="7030A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" name="Rectangle 16">
            <a:extLst>
              <a:ext uri="{FF2B5EF4-FFF2-40B4-BE49-F238E27FC236}">
                <a16:creationId xmlns:a16="http://schemas.microsoft.com/office/drawing/2014/main" id="{44DE2115-F737-4C16-AF96-42B1CB063CF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66610" y="2027281"/>
            <a:ext cx="8125467" cy="3530917"/>
          </a:xfrm>
          <a:prstGeom prst="rect">
            <a:avLst/>
          </a:prstGeom>
          <a:solidFill>
            <a:srgbClr val="FF99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" name="Text Box 28">
            <a:extLst>
              <a:ext uri="{FF2B5EF4-FFF2-40B4-BE49-F238E27FC236}">
                <a16:creationId xmlns:a16="http://schemas.microsoft.com/office/drawing/2014/main" id="{06E74086-559B-4AEB-A599-A96F8F7934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89202" y="2123554"/>
            <a:ext cx="1529300" cy="62547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Text Box 29">
            <a:extLst>
              <a:ext uri="{FF2B5EF4-FFF2-40B4-BE49-F238E27FC236}">
                <a16:creationId xmlns:a16="http://schemas.microsoft.com/office/drawing/2014/main" id="{0FC47F43-73C6-4D86-BF6D-7CD177C9D3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69154" y="2194675"/>
            <a:ext cx="1172846" cy="54864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" name="Text Box 15">
            <a:extLst>
              <a:ext uri="{FF2B5EF4-FFF2-40B4-BE49-F238E27FC236}">
                <a16:creationId xmlns:a16="http://schemas.microsoft.com/office/drawing/2014/main" id="{2D268F4D-36B5-47B5-BA97-00545DB9270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41649" y="2191300"/>
            <a:ext cx="1413667" cy="54864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4" name="Line 14">
            <a:extLst>
              <a:ext uri="{FF2B5EF4-FFF2-40B4-BE49-F238E27FC236}">
                <a16:creationId xmlns:a16="http://schemas.microsoft.com/office/drawing/2014/main" id="{3467ACFC-3091-4E78-B5FD-D7CAAE61C1BA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166921" y="2984730"/>
            <a:ext cx="6128913" cy="13898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" name="Line 12">
            <a:extLst>
              <a:ext uri="{FF2B5EF4-FFF2-40B4-BE49-F238E27FC236}">
                <a16:creationId xmlns:a16="http://schemas.microsoft.com/office/drawing/2014/main" id="{2F900716-C883-4FAE-A81B-B3E3B8413B64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163239" y="4011492"/>
            <a:ext cx="6128912" cy="23173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" name="Line 24">
            <a:extLst>
              <a:ext uri="{FF2B5EF4-FFF2-40B4-BE49-F238E27FC236}">
                <a16:creationId xmlns:a16="http://schemas.microsoft.com/office/drawing/2014/main" id="{C43CC98A-1A6C-40FC-8CBD-BE2B253103E4}"/>
              </a:ext>
            </a:extLst>
          </p:cNvPr>
          <p:cNvSpPr>
            <a:spLocks noChangeShapeType="1"/>
          </p:cNvSpPr>
          <p:nvPr/>
        </p:nvSpPr>
        <p:spPr bwMode="auto">
          <a:xfrm>
            <a:off x="5311933" y="2754503"/>
            <a:ext cx="0" cy="22383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" name="Line 21">
            <a:extLst>
              <a:ext uri="{FF2B5EF4-FFF2-40B4-BE49-F238E27FC236}">
                <a16:creationId xmlns:a16="http://schemas.microsoft.com/office/drawing/2014/main" id="{2F3E18E6-0A01-4DC9-96DD-61D49C5DC78C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295933" y="3789679"/>
            <a:ext cx="0" cy="258943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20" name="Line 23">
            <a:extLst>
              <a:ext uri="{FF2B5EF4-FFF2-40B4-BE49-F238E27FC236}">
                <a16:creationId xmlns:a16="http://schemas.microsoft.com/office/drawing/2014/main" id="{BC4E38C1-B8B7-4ADA-B7DC-012535D28948}"/>
              </a:ext>
            </a:extLst>
          </p:cNvPr>
          <p:cNvSpPr>
            <a:spLocks noChangeShapeType="1"/>
          </p:cNvSpPr>
          <p:nvPr/>
        </p:nvSpPr>
        <p:spPr bwMode="auto">
          <a:xfrm>
            <a:off x="4295933" y="2993898"/>
            <a:ext cx="0" cy="22383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" name="Line 19">
            <a:extLst>
              <a:ext uri="{FF2B5EF4-FFF2-40B4-BE49-F238E27FC236}">
                <a16:creationId xmlns:a16="http://schemas.microsoft.com/office/drawing/2014/main" id="{E6053D81-28D1-4430-867F-3E9FB394214D}"/>
              </a:ext>
            </a:extLst>
          </p:cNvPr>
          <p:cNvSpPr>
            <a:spLocks noChangeShapeType="1"/>
          </p:cNvSpPr>
          <p:nvPr/>
        </p:nvSpPr>
        <p:spPr bwMode="auto">
          <a:xfrm>
            <a:off x="3173253" y="2754503"/>
            <a:ext cx="0" cy="22383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2" name="Line 22">
            <a:extLst>
              <a:ext uri="{FF2B5EF4-FFF2-40B4-BE49-F238E27FC236}">
                <a16:creationId xmlns:a16="http://schemas.microsoft.com/office/drawing/2014/main" id="{AEC640D7-C24A-4E82-8CCF-07D9B86E078D}"/>
              </a:ext>
            </a:extLst>
          </p:cNvPr>
          <p:cNvSpPr>
            <a:spLocks noChangeShapeType="1"/>
          </p:cNvSpPr>
          <p:nvPr/>
        </p:nvSpPr>
        <p:spPr bwMode="auto">
          <a:xfrm>
            <a:off x="9261702" y="2757110"/>
            <a:ext cx="0" cy="22383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5" name="Text Box 37">
            <a:extLst>
              <a:ext uri="{FF2B5EF4-FFF2-40B4-BE49-F238E27FC236}">
                <a16:creationId xmlns:a16="http://schemas.microsoft.com/office/drawing/2014/main" id="{74DD290A-A3DE-4BA3-865F-2ACC030F720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38441" y="972011"/>
            <a:ext cx="1909762" cy="4953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8" name="Text Box 11">
            <a:extLst>
              <a:ext uri="{FF2B5EF4-FFF2-40B4-BE49-F238E27FC236}">
                <a16:creationId xmlns:a16="http://schemas.microsoft.com/office/drawing/2014/main" id="{6765AD54-7F1E-4729-B9D8-4A433C112D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6998" y="5922460"/>
            <a:ext cx="1392496" cy="54864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30" name="Text Box 38">
            <a:extLst>
              <a:ext uri="{FF2B5EF4-FFF2-40B4-BE49-F238E27FC236}">
                <a16:creationId xmlns:a16="http://schemas.microsoft.com/office/drawing/2014/main" id="{79FEBCD7-9585-4B04-9A2D-427A5D9D39A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24416" y="972011"/>
            <a:ext cx="1909762" cy="4953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1" name="Text Box 39">
            <a:extLst>
              <a:ext uri="{FF2B5EF4-FFF2-40B4-BE49-F238E27FC236}">
                <a16:creationId xmlns:a16="http://schemas.microsoft.com/office/drawing/2014/main" id="{334C72C8-CC0E-4733-8267-A6601CFDB1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43728" y="972011"/>
            <a:ext cx="1819275" cy="4953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2" name="Text Box 35">
            <a:extLst>
              <a:ext uri="{FF2B5EF4-FFF2-40B4-BE49-F238E27FC236}">
                <a16:creationId xmlns:a16="http://schemas.microsoft.com/office/drawing/2014/main" id="{ADDEB224-57BD-4FF1-8097-FE9AA6250B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05878" y="972011"/>
            <a:ext cx="1849438" cy="4953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3" name="Text Box 27">
            <a:extLst>
              <a:ext uri="{FF2B5EF4-FFF2-40B4-BE49-F238E27FC236}">
                <a16:creationId xmlns:a16="http://schemas.microsoft.com/office/drawing/2014/main" id="{376CB301-34E1-476C-A019-B79A849E4A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60895" y="3223132"/>
            <a:ext cx="1849438" cy="562539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34" name="Text Box 33">
            <a:extLst>
              <a:ext uri="{FF2B5EF4-FFF2-40B4-BE49-F238E27FC236}">
                <a16:creationId xmlns:a16="http://schemas.microsoft.com/office/drawing/2014/main" id="{4E2AC832-1326-472A-BFE8-634BBF270D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21144" y="1558276"/>
            <a:ext cx="2549713" cy="276999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FF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Management System Processes</a:t>
            </a:r>
            <a:endParaRPr kumimoji="0" lang="en-US" alt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5" name="Text Box 13">
            <a:extLst>
              <a:ext uri="{FF2B5EF4-FFF2-40B4-BE49-F238E27FC236}">
                <a16:creationId xmlns:a16="http://schemas.microsoft.com/office/drawing/2014/main" id="{2E639E1D-7E58-4C23-980D-C18BB4E8358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32628" y="5218338"/>
            <a:ext cx="2926745" cy="312889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Core Information Security Processes</a:t>
            </a:r>
            <a:endParaRPr kumimoji="0" lang="en-US" alt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6" name="Text Box 10">
            <a:extLst>
              <a:ext uri="{FF2B5EF4-FFF2-40B4-BE49-F238E27FC236}">
                <a16:creationId xmlns:a16="http://schemas.microsoft.com/office/drawing/2014/main" id="{F094E0AE-2EF3-470F-89F5-12198305A02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10503" y="6548530"/>
            <a:ext cx="1768477" cy="275513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Support Processes</a:t>
            </a:r>
            <a:endParaRPr kumimoji="0" lang="en-US" alt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7" name="Line 32">
            <a:extLst>
              <a:ext uri="{FF2B5EF4-FFF2-40B4-BE49-F238E27FC236}">
                <a16:creationId xmlns:a16="http://schemas.microsoft.com/office/drawing/2014/main" id="{3678A893-88EC-4FFE-BC48-0FDED023010B}"/>
              </a:ext>
            </a:extLst>
          </p:cNvPr>
          <p:cNvSpPr>
            <a:spLocks noChangeShapeType="1"/>
          </p:cNvSpPr>
          <p:nvPr/>
        </p:nvSpPr>
        <p:spPr bwMode="auto">
          <a:xfrm>
            <a:off x="660072" y="1874422"/>
            <a:ext cx="0" cy="383720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39" name="Line 8">
            <a:extLst>
              <a:ext uri="{FF2B5EF4-FFF2-40B4-BE49-F238E27FC236}">
                <a16:creationId xmlns:a16="http://schemas.microsoft.com/office/drawing/2014/main" id="{907A364A-BC05-447D-AC74-53C6C9EC9DE7}"/>
              </a:ext>
            </a:extLst>
          </p:cNvPr>
          <p:cNvSpPr>
            <a:spLocks noChangeShapeType="1"/>
          </p:cNvSpPr>
          <p:nvPr/>
        </p:nvSpPr>
        <p:spPr bwMode="auto">
          <a:xfrm>
            <a:off x="1383589" y="3576669"/>
            <a:ext cx="757237" cy="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0" name="Line 6">
            <a:extLst>
              <a:ext uri="{FF2B5EF4-FFF2-40B4-BE49-F238E27FC236}">
                <a16:creationId xmlns:a16="http://schemas.microsoft.com/office/drawing/2014/main" id="{8A1C27EE-A2C2-424A-9C6D-AE672F3C72B4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0948594" y="3689538"/>
            <a:ext cx="0" cy="2022083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1" name="Line 5">
            <a:extLst>
              <a:ext uri="{FF2B5EF4-FFF2-40B4-BE49-F238E27FC236}">
                <a16:creationId xmlns:a16="http://schemas.microsoft.com/office/drawing/2014/main" id="{51BAA4C8-8D58-4A43-BCE9-718811A9FD61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0305656" y="3689540"/>
            <a:ext cx="642938" cy="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2" name="Line 31">
            <a:extLst>
              <a:ext uri="{FF2B5EF4-FFF2-40B4-BE49-F238E27FC236}">
                <a16:creationId xmlns:a16="http://schemas.microsoft.com/office/drawing/2014/main" id="{DAB78A06-0D3F-477F-AE64-570726F1D074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1288329" y="1894930"/>
            <a:ext cx="0" cy="381669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3" name="Rectangle 41">
            <a:extLst>
              <a:ext uri="{FF2B5EF4-FFF2-40B4-BE49-F238E27FC236}">
                <a16:creationId xmlns:a16="http://schemas.microsoft.com/office/drawing/2014/main" id="{C91E6DC0-2E59-404E-BEC7-C453A812C0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5" name="Rectangle 48">
            <a:extLst>
              <a:ext uri="{FF2B5EF4-FFF2-40B4-BE49-F238E27FC236}">
                <a16:creationId xmlns:a16="http://schemas.microsoft.com/office/drawing/2014/main" id="{0B709B24-C1FD-4F44-A268-6A14F76CB369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72933" y="-72132"/>
            <a:ext cx="2706254" cy="1077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20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Process Interactions</a:t>
            </a:r>
            <a:endParaRPr kumimoji="0" lang="en-US" alt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52" name="Picture 51">
            <a:extLst>
              <a:ext uri="{FF2B5EF4-FFF2-40B4-BE49-F238E27FC236}">
                <a16:creationId xmlns:a16="http://schemas.microsoft.com/office/drawing/2014/main" id="{97AC65D3-655C-4E3F-BAA4-070778A625D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448" y="163672"/>
            <a:ext cx="1964687" cy="531842"/>
          </a:xfrm>
          <a:prstGeom prst="rect">
            <a:avLst/>
          </a:prstGeom>
        </p:spPr>
      </p:pic>
      <p:sp>
        <p:nvSpPr>
          <p:cNvPr id="55" name="TextBox 54">
            <a:extLst>
              <a:ext uri="{FF2B5EF4-FFF2-40B4-BE49-F238E27FC236}">
                <a16:creationId xmlns:a16="http://schemas.microsoft.com/office/drawing/2014/main" id="{573C2649-C3A5-43C9-95C9-C2387840E6A5}"/>
              </a:ext>
            </a:extLst>
          </p:cNvPr>
          <p:cNvSpPr txBox="1"/>
          <p:nvPr/>
        </p:nvSpPr>
        <p:spPr>
          <a:xfrm>
            <a:off x="3377845" y="3238570"/>
            <a:ext cx="1849438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ISMS Objectives &amp; Targets ISMS Policy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F50C4EC1-2A24-404E-8D09-7E893A010E02}"/>
              </a:ext>
            </a:extLst>
          </p:cNvPr>
          <p:cNvSpPr txBox="1"/>
          <p:nvPr/>
        </p:nvSpPr>
        <p:spPr>
          <a:xfrm>
            <a:off x="666998" y="5964235"/>
            <a:ext cx="139249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Management of Change (MOC)</a:t>
            </a: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3A4DD83D-5A88-4209-BB99-F4E43FDC8242}"/>
              </a:ext>
            </a:extLst>
          </p:cNvPr>
          <p:cNvSpPr txBox="1"/>
          <p:nvPr/>
        </p:nvSpPr>
        <p:spPr>
          <a:xfrm>
            <a:off x="2489202" y="2172632"/>
            <a:ext cx="1542890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Legal and Regulatory Compliance Monitoring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Process &amp; Matrix</a:t>
            </a:r>
          </a:p>
        </p:txBody>
      </p:sp>
      <p:sp>
        <p:nvSpPr>
          <p:cNvPr id="70" name="Line 6">
            <a:extLst>
              <a:ext uri="{FF2B5EF4-FFF2-40B4-BE49-F238E27FC236}">
                <a16:creationId xmlns:a16="http://schemas.microsoft.com/office/drawing/2014/main" id="{42C69BFB-CC66-4C2B-9F9B-15C1BC6D0F17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383588" y="1874422"/>
            <a:ext cx="0" cy="1711575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660EDADE-0F4C-4DB4-833A-5CC9ECB8BA5B}"/>
              </a:ext>
            </a:extLst>
          </p:cNvPr>
          <p:cNvSpPr txBox="1"/>
          <p:nvPr/>
        </p:nvSpPr>
        <p:spPr>
          <a:xfrm>
            <a:off x="4669153" y="2214640"/>
            <a:ext cx="1172847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Context of ISMS</a:t>
            </a: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C0B72E92-08C4-4EB0-AB98-57863D11C77F}"/>
              </a:ext>
            </a:extLst>
          </p:cNvPr>
          <p:cNvSpPr txBox="1"/>
          <p:nvPr/>
        </p:nvSpPr>
        <p:spPr>
          <a:xfrm>
            <a:off x="8580141" y="2168343"/>
            <a:ext cx="1375175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Risk Assessment and Treatment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As per Risk Matrix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710A16CA-1DEB-494A-B698-915641F245B1}"/>
              </a:ext>
            </a:extLst>
          </p:cNvPr>
          <p:cNvSpPr txBox="1"/>
          <p:nvPr/>
        </p:nvSpPr>
        <p:spPr>
          <a:xfrm>
            <a:off x="1947966" y="933150"/>
            <a:ext cx="1900237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Control of Documents &amp; Records</a:t>
            </a:r>
            <a:endParaRPr kumimoji="0" lang="en-US" alt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Doc# 2604</a:t>
            </a:r>
            <a:endParaRPr kumimoji="0" lang="en-US" alt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47E140CC-5CFD-41AC-8CDC-245A1F5E48DE}"/>
              </a:ext>
            </a:extLst>
          </p:cNvPr>
          <p:cNvSpPr txBox="1"/>
          <p:nvPr/>
        </p:nvSpPr>
        <p:spPr>
          <a:xfrm>
            <a:off x="4024416" y="1019901"/>
            <a:ext cx="190976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Internal Audits </a:t>
            </a:r>
            <a:endParaRPr kumimoji="0" lang="en-US" alt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Doc# 2627</a:t>
            </a:r>
            <a:endParaRPr kumimoji="0" lang="en-US" alt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519A755E-6873-44EB-AF06-52DB263581D3}"/>
              </a:ext>
            </a:extLst>
          </p:cNvPr>
          <p:cNvSpPr txBox="1"/>
          <p:nvPr/>
        </p:nvSpPr>
        <p:spPr>
          <a:xfrm>
            <a:off x="6143728" y="1021361"/>
            <a:ext cx="180475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Management Review</a:t>
            </a:r>
            <a:endParaRPr kumimoji="0" lang="en-US" alt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Doc# 2634</a:t>
            </a:r>
            <a:endParaRPr kumimoji="0" lang="en-US" alt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B8B0A3F9-01EA-47D2-B410-D69EEF6C2CAE}"/>
              </a:ext>
            </a:extLst>
          </p:cNvPr>
          <p:cNvSpPr txBox="1"/>
          <p:nvPr/>
        </p:nvSpPr>
        <p:spPr>
          <a:xfrm>
            <a:off x="8105878" y="955224"/>
            <a:ext cx="1849438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Non-Conformance and Corrective / Preventive Action </a:t>
            </a:r>
            <a:endParaRPr kumimoji="0" lang="en-US" alt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Doc# 2606</a:t>
            </a:r>
            <a:endParaRPr kumimoji="0" lang="en-US" alt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" name="Text Box 29">
            <a:extLst>
              <a:ext uri="{FF2B5EF4-FFF2-40B4-BE49-F238E27FC236}">
                <a16:creationId xmlns:a16="http://schemas.microsoft.com/office/drawing/2014/main" id="{7BBBA3D0-F7BB-EB17-1D32-0B6BF1E496A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11314" y="2194675"/>
            <a:ext cx="1172846" cy="54864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4" name="Line 24">
            <a:extLst>
              <a:ext uri="{FF2B5EF4-FFF2-40B4-BE49-F238E27FC236}">
                <a16:creationId xmlns:a16="http://schemas.microsoft.com/office/drawing/2014/main" id="{E9ADAF94-4B57-E578-7972-3EF4E0BFD676}"/>
              </a:ext>
            </a:extLst>
          </p:cNvPr>
          <p:cNvSpPr>
            <a:spLocks noChangeShapeType="1"/>
          </p:cNvSpPr>
          <p:nvPr/>
        </p:nvSpPr>
        <p:spPr bwMode="auto">
          <a:xfrm>
            <a:off x="7354093" y="2754503"/>
            <a:ext cx="0" cy="22383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A10131C0-74CB-5947-2A06-DA773ED61260}"/>
              </a:ext>
            </a:extLst>
          </p:cNvPr>
          <p:cNvSpPr txBox="1"/>
          <p:nvPr/>
        </p:nvSpPr>
        <p:spPr>
          <a:xfrm>
            <a:off x="6711313" y="2214640"/>
            <a:ext cx="1172847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1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Scope of ISMS</a:t>
            </a:r>
            <a:endParaRPr kumimoji="0" lang="en-US" alt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53" name="Line 23">
            <a:extLst>
              <a:ext uri="{FF2B5EF4-FFF2-40B4-BE49-F238E27FC236}">
                <a16:creationId xmlns:a16="http://schemas.microsoft.com/office/drawing/2014/main" id="{4EF40826-44CD-434E-AB5C-94B764449305}"/>
              </a:ext>
            </a:extLst>
          </p:cNvPr>
          <p:cNvSpPr>
            <a:spLocks noChangeShapeType="1"/>
          </p:cNvSpPr>
          <p:nvPr/>
        </p:nvSpPr>
        <p:spPr bwMode="auto">
          <a:xfrm>
            <a:off x="3154904" y="4048623"/>
            <a:ext cx="0" cy="22383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4" name="Text Box 27">
            <a:extLst>
              <a:ext uri="{FF2B5EF4-FFF2-40B4-BE49-F238E27FC236}">
                <a16:creationId xmlns:a16="http://schemas.microsoft.com/office/drawing/2014/main" id="{0C343ADA-3AEC-397A-32A9-AEDE92E5229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70759" y="4273766"/>
            <a:ext cx="1427703" cy="562539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64" name="Line 23">
            <a:extLst>
              <a:ext uri="{FF2B5EF4-FFF2-40B4-BE49-F238E27FC236}">
                <a16:creationId xmlns:a16="http://schemas.microsoft.com/office/drawing/2014/main" id="{74C7CB54-30A5-371E-CACA-C6C277B6175B}"/>
              </a:ext>
            </a:extLst>
          </p:cNvPr>
          <p:cNvSpPr>
            <a:spLocks noChangeShapeType="1"/>
          </p:cNvSpPr>
          <p:nvPr/>
        </p:nvSpPr>
        <p:spPr bwMode="auto">
          <a:xfrm>
            <a:off x="5308824" y="4048623"/>
            <a:ext cx="0" cy="22383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5" name="Text Box 27">
            <a:extLst>
              <a:ext uri="{FF2B5EF4-FFF2-40B4-BE49-F238E27FC236}">
                <a16:creationId xmlns:a16="http://schemas.microsoft.com/office/drawing/2014/main" id="{7E10B268-0955-FC87-6682-D6F0EDB138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14519" y="4283926"/>
            <a:ext cx="1427703" cy="562539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66" name="Line 23">
            <a:extLst>
              <a:ext uri="{FF2B5EF4-FFF2-40B4-BE49-F238E27FC236}">
                <a16:creationId xmlns:a16="http://schemas.microsoft.com/office/drawing/2014/main" id="{BD0A508B-CDE8-ED00-0DDA-04019FA42878}"/>
              </a:ext>
            </a:extLst>
          </p:cNvPr>
          <p:cNvSpPr>
            <a:spLocks noChangeShapeType="1"/>
          </p:cNvSpPr>
          <p:nvPr/>
        </p:nvSpPr>
        <p:spPr bwMode="auto">
          <a:xfrm>
            <a:off x="7422104" y="4048623"/>
            <a:ext cx="0" cy="22383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8" name="Text Box 27">
            <a:extLst>
              <a:ext uri="{FF2B5EF4-FFF2-40B4-BE49-F238E27FC236}">
                <a16:creationId xmlns:a16="http://schemas.microsoft.com/office/drawing/2014/main" id="{E5E736AD-603E-A33B-7A0C-1C8D75B093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34907" y="4283926"/>
            <a:ext cx="1427703" cy="562539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71" name="Line 23">
            <a:extLst>
              <a:ext uri="{FF2B5EF4-FFF2-40B4-BE49-F238E27FC236}">
                <a16:creationId xmlns:a16="http://schemas.microsoft.com/office/drawing/2014/main" id="{22A1D426-C21E-6997-BBE0-E6F0D03FDDBC}"/>
              </a:ext>
            </a:extLst>
          </p:cNvPr>
          <p:cNvSpPr>
            <a:spLocks noChangeShapeType="1"/>
          </p:cNvSpPr>
          <p:nvPr/>
        </p:nvSpPr>
        <p:spPr bwMode="auto">
          <a:xfrm>
            <a:off x="9287658" y="4018412"/>
            <a:ext cx="0" cy="22383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3" name="Text Box 27">
            <a:extLst>
              <a:ext uri="{FF2B5EF4-FFF2-40B4-BE49-F238E27FC236}">
                <a16:creationId xmlns:a16="http://schemas.microsoft.com/office/drawing/2014/main" id="{03FFC00E-5940-AA22-8E35-D9AFCC3C974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00461" y="4253715"/>
            <a:ext cx="1427703" cy="562539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27FE805E-C9F0-5D29-F96F-B4F161DD6D1A}"/>
              </a:ext>
            </a:extLst>
          </p:cNvPr>
          <p:cNvSpPr txBox="1"/>
          <p:nvPr/>
        </p:nvSpPr>
        <p:spPr>
          <a:xfrm>
            <a:off x="2279792" y="4294060"/>
            <a:ext cx="1609635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1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Organizational Controls (Policies, Roles, Projects Supplier Mgt)</a:t>
            </a:r>
            <a:endParaRPr kumimoji="0" lang="en-US" alt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71D08136-4DAD-4FD2-832B-284EC28D0618}"/>
              </a:ext>
            </a:extLst>
          </p:cNvPr>
          <p:cNvSpPr txBox="1"/>
          <p:nvPr/>
        </p:nvSpPr>
        <p:spPr>
          <a:xfrm>
            <a:off x="4521308" y="4283925"/>
            <a:ext cx="1427703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1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People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1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Controls (HR, Security, Trainings)</a:t>
            </a:r>
            <a:endParaRPr kumimoji="0" lang="en-US" alt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8D527410-6F4D-B724-F8B3-7BA35D3A7E3F}"/>
              </a:ext>
            </a:extLst>
          </p:cNvPr>
          <p:cNvSpPr txBox="1"/>
          <p:nvPr/>
        </p:nvSpPr>
        <p:spPr>
          <a:xfrm>
            <a:off x="6760691" y="4292749"/>
            <a:ext cx="1427703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1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Physical </a:t>
            </a: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1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Controls (Facility Access, equipment)</a:t>
            </a:r>
            <a:endParaRPr kumimoji="0" lang="en-US" alt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AC64D348-83E8-0FAF-1109-B07A160CCFA1}"/>
              </a:ext>
            </a:extLst>
          </p:cNvPr>
          <p:cNvSpPr txBox="1"/>
          <p:nvPr/>
        </p:nvSpPr>
        <p:spPr>
          <a:xfrm>
            <a:off x="8600460" y="4262256"/>
            <a:ext cx="1427703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1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Technological Controls (IT &amp; Systems Security)</a:t>
            </a:r>
            <a:endParaRPr kumimoji="0" lang="en-US" alt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81" name="Text Box 13">
            <a:extLst>
              <a:ext uri="{FF2B5EF4-FFF2-40B4-BE49-F238E27FC236}">
                <a16:creationId xmlns:a16="http://schemas.microsoft.com/office/drawing/2014/main" id="{8C30BD81-EAE1-21DE-A14B-920CB68B28F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89202" y="4012364"/>
            <a:ext cx="7536188" cy="12993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7304B2B0-CB5C-31B8-83EB-B470A41B576B}"/>
              </a:ext>
            </a:extLst>
          </p:cNvPr>
          <p:cNvSpPr txBox="1"/>
          <p:nvPr/>
        </p:nvSpPr>
        <p:spPr>
          <a:xfrm>
            <a:off x="5086395" y="3961914"/>
            <a:ext cx="2412311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9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Statement of Applicability (SOA)</a:t>
            </a:r>
            <a:endParaRPr kumimoji="0" lang="en-US" altLang="en-US" sz="9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85" name="Text Box 11">
            <a:extLst>
              <a:ext uri="{FF2B5EF4-FFF2-40B4-BE49-F238E27FC236}">
                <a16:creationId xmlns:a16="http://schemas.microsoft.com/office/drawing/2014/main" id="{5D544756-3AC2-6AA6-DEDF-B5F846EB08A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60164" y="5922460"/>
            <a:ext cx="1392496" cy="54864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86" name="Text Box 11">
            <a:extLst>
              <a:ext uri="{FF2B5EF4-FFF2-40B4-BE49-F238E27FC236}">
                <a16:creationId xmlns:a16="http://schemas.microsoft.com/office/drawing/2014/main" id="{81BDF2C4-3214-9870-82DF-44695EB18A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25733" y="5910216"/>
            <a:ext cx="1392496" cy="54864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87" name="Text Box 11">
            <a:extLst>
              <a:ext uri="{FF2B5EF4-FFF2-40B4-BE49-F238E27FC236}">
                <a16:creationId xmlns:a16="http://schemas.microsoft.com/office/drawing/2014/main" id="{EC85CA45-E3C5-012A-93FA-8AB09B491E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85106" y="5910217"/>
            <a:ext cx="1392496" cy="54864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88" name="Text Box 11">
            <a:extLst>
              <a:ext uri="{FF2B5EF4-FFF2-40B4-BE49-F238E27FC236}">
                <a16:creationId xmlns:a16="http://schemas.microsoft.com/office/drawing/2014/main" id="{22E8C6CD-426C-7FF0-BB63-35266E4848E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17370" y="5909510"/>
            <a:ext cx="1392496" cy="54864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D3CB9643-BB3A-45BB-82C6-8CA4B669F742}"/>
              </a:ext>
            </a:extLst>
          </p:cNvPr>
          <p:cNvSpPr txBox="1"/>
          <p:nvPr/>
        </p:nvSpPr>
        <p:spPr>
          <a:xfrm>
            <a:off x="2165883" y="5975833"/>
            <a:ext cx="1573615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Server/ Cloud Backup Requests Management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3F2E7A13-7625-21F9-C021-623E133DB0CD}"/>
              </a:ext>
            </a:extLst>
          </p:cNvPr>
          <p:cNvSpPr txBox="1"/>
          <p:nvPr/>
        </p:nvSpPr>
        <p:spPr>
          <a:xfrm>
            <a:off x="3574892" y="6052777"/>
            <a:ext cx="1834871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IT Service Requests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CE8A4EDF-ADF0-26B7-9EAA-1F90319A7A8A}"/>
              </a:ext>
            </a:extLst>
          </p:cNvPr>
          <p:cNvSpPr txBox="1"/>
          <p:nvPr/>
        </p:nvSpPr>
        <p:spPr>
          <a:xfrm>
            <a:off x="5186846" y="6033975"/>
            <a:ext cx="1834871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IT Threat Intelligence</a:t>
            </a:r>
          </a:p>
        </p:txBody>
      </p:sp>
      <p:sp>
        <p:nvSpPr>
          <p:cNvPr id="89" name="Text Box 11">
            <a:extLst>
              <a:ext uri="{FF2B5EF4-FFF2-40B4-BE49-F238E27FC236}">
                <a16:creationId xmlns:a16="http://schemas.microsoft.com/office/drawing/2014/main" id="{4420BA21-4E38-0260-A2A9-972E6EF23C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05562" y="5914025"/>
            <a:ext cx="1392496" cy="54864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E298C7D-84B7-758B-919A-F197B2396FEC}"/>
              </a:ext>
            </a:extLst>
          </p:cNvPr>
          <p:cNvSpPr txBox="1"/>
          <p:nvPr/>
        </p:nvSpPr>
        <p:spPr>
          <a:xfrm>
            <a:off x="7019608" y="5922460"/>
            <a:ext cx="1317720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IT incident Management &amp; Reporting</a:t>
            </a:r>
          </a:p>
        </p:txBody>
      </p:sp>
      <p:sp>
        <p:nvSpPr>
          <p:cNvPr id="90" name="TextBox 89">
            <a:extLst>
              <a:ext uri="{FF2B5EF4-FFF2-40B4-BE49-F238E27FC236}">
                <a16:creationId xmlns:a16="http://schemas.microsoft.com/office/drawing/2014/main" id="{37DE09CA-59E1-EEA3-3E50-DFC5C8A7DE4A}"/>
              </a:ext>
            </a:extLst>
          </p:cNvPr>
          <p:cNvSpPr txBox="1"/>
          <p:nvPr/>
        </p:nvSpPr>
        <p:spPr>
          <a:xfrm>
            <a:off x="8464569" y="5967970"/>
            <a:ext cx="149996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ISMS Performance Monitoring &amp; Metrics</a:t>
            </a:r>
            <a:endParaRPr lang="en-US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Line 23">
            <a:extLst>
              <a:ext uri="{FF2B5EF4-FFF2-40B4-BE49-F238E27FC236}">
                <a16:creationId xmlns:a16="http://schemas.microsoft.com/office/drawing/2014/main" id="{5486ABFA-39AD-32DF-22E4-F8C5D2378509}"/>
              </a:ext>
            </a:extLst>
          </p:cNvPr>
          <p:cNvSpPr>
            <a:spLocks noChangeShapeType="1"/>
          </p:cNvSpPr>
          <p:nvPr/>
        </p:nvSpPr>
        <p:spPr bwMode="auto">
          <a:xfrm>
            <a:off x="6324617" y="2978340"/>
            <a:ext cx="0" cy="1024514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Text Box 11">
            <a:extLst>
              <a:ext uri="{FF2B5EF4-FFF2-40B4-BE49-F238E27FC236}">
                <a16:creationId xmlns:a16="http://schemas.microsoft.com/office/drawing/2014/main" id="{1785D0F3-A341-9210-AAEB-CE039AFBD1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076805" y="5915975"/>
            <a:ext cx="1392496" cy="54864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A1BCB0E-8E0A-6B79-9F71-B1AF7443ADC0}"/>
              </a:ext>
            </a:extLst>
          </p:cNvPr>
          <p:cNvSpPr txBox="1"/>
          <p:nvPr/>
        </p:nvSpPr>
        <p:spPr>
          <a:xfrm>
            <a:off x="10035812" y="5983775"/>
            <a:ext cx="149996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Backup &amp; Disaster Recovery</a:t>
            </a:r>
            <a:endParaRPr lang="en-US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669437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149</TotalTime>
  <Words>141</Words>
  <Application>Microsoft Office PowerPoint</Application>
  <PresentationFormat>Widescreen</PresentationFormat>
  <Paragraphs>34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Nifraz M</dc:creator>
  <cp:lastModifiedBy>Mohammed Altamush Khan</cp:lastModifiedBy>
  <cp:revision>9</cp:revision>
  <dcterms:created xsi:type="dcterms:W3CDTF">2025-03-09T09:59:00Z</dcterms:created>
  <dcterms:modified xsi:type="dcterms:W3CDTF">2026-02-01T11:33:31Z</dcterms:modified>
</cp:coreProperties>
</file>