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79" r:id="rId2"/>
    <p:sldId id="256" r:id="rId3"/>
    <p:sldId id="257" r:id="rId4"/>
    <p:sldId id="258" r:id="rId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F563-1D84-4558-9DE9-15E37656FDE3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F9403-1198-4EB2-841A-F3ABCCB54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21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0AAF3-BE18-3935-8566-4F4628D07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D49E10-7026-F3DF-B188-FE2217A5DA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BA440D-7D07-5DBE-2055-EE168F081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1CF1A-06BA-A5C5-3E85-94A00EAC3A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6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50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13CE4-4548-1944-FCEC-3A270EF78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0">
            <a:extLst>
              <a:ext uri="{FF2B5EF4-FFF2-40B4-BE49-F238E27FC236}">
                <a16:creationId xmlns:a16="http://schemas.microsoft.com/office/drawing/2014/main" id="{FD941446-ABF3-C7A1-5800-D202ED237D89}"/>
              </a:ext>
            </a:extLst>
          </p:cNvPr>
          <p:cNvSpPr/>
          <p:nvPr/>
        </p:nvSpPr>
        <p:spPr>
          <a:xfrm>
            <a:off x="0" y="-7362"/>
            <a:ext cx="12192000" cy="975360"/>
          </a:xfrm>
          <a:prstGeom prst="roundRect">
            <a:avLst>
              <a:gd name="adj" fmla="val 0"/>
            </a:avLst>
          </a:prstGeom>
          <a:solidFill>
            <a:srgbClr val="4C237C">
              <a:alpha val="84000"/>
            </a:srgbClr>
          </a:solidFill>
          <a:ln/>
          <a:effectLst>
            <a:softEdge rad="0"/>
          </a:effectLst>
        </p:spPr>
        <p:txBody>
          <a:bodyPr/>
          <a:lstStyle/>
          <a:p>
            <a:endParaRPr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D32D4FB-A035-32B9-07E6-24C6A04E9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8800" y="6174738"/>
            <a:ext cx="1382193" cy="777241"/>
          </a:xfrm>
          <a:prstGeom prst="rect">
            <a:avLst/>
          </a:prstGeom>
        </p:spPr>
      </p:pic>
      <p:pic>
        <p:nvPicPr>
          <p:cNvPr id="23" name="Image 0" descr="/home/claude/smsa_deck_v2/assets/office_light.png">
            <a:extLst>
              <a:ext uri="{FF2B5EF4-FFF2-40B4-BE49-F238E27FC236}">
                <a16:creationId xmlns:a16="http://schemas.microsoft.com/office/drawing/2014/main" id="{5C84ED8D-D74B-CD2A-362E-C1EC01B4E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4" y="0"/>
            <a:ext cx="12191999" cy="685800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F3218AE-D36B-8D35-AEAA-3FCBC3659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119" y="-7362"/>
            <a:ext cx="2425151" cy="13637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570D68-A0D2-A6CF-1D74-920109594332}"/>
              </a:ext>
            </a:extLst>
          </p:cNvPr>
          <p:cNvSpPr txBox="1"/>
          <p:nvPr/>
        </p:nvSpPr>
        <p:spPr>
          <a:xfrm>
            <a:off x="1079863" y="2773356"/>
            <a:ext cx="7029994" cy="65248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lang="en-GB" sz="4000" b="1" dirty="0">
                <a:solidFill>
                  <a:srgbClr val="2E0069"/>
                </a:solidFill>
                <a:latin typeface="Aptos"/>
              </a:rPr>
              <a:t>DEMOBILIZATION POLICY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D54BF4-92F3-591F-F55A-717AE82E7C02}"/>
              </a:ext>
            </a:extLst>
          </p:cNvPr>
          <p:cNvSpPr txBox="1"/>
          <p:nvPr/>
        </p:nvSpPr>
        <p:spPr>
          <a:xfrm>
            <a:off x="1079863" y="3552592"/>
            <a:ext cx="5810794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400" b="0" dirty="0">
                <a:solidFill>
                  <a:srgbClr val="656B73"/>
                </a:solidFill>
                <a:latin typeface="Aptos"/>
              </a:rPr>
              <a:t>Management summary</a:t>
            </a:r>
          </a:p>
        </p:txBody>
      </p:sp>
    </p:spTree>
    <p:extLst>
      <p:ext uri="{BB962C8B-B14F-4D97-AF65-F5344CB8AC3E}">
        <p14:creationId xmlns:p14="http://schemas.microsoft.com/office/powerpoint/2010/main" val="1924146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57400" cy="82296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ms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680" y="256032"/>
            <a:ext cx="1600200" cy="4298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37744"/>
            <a:ext cx="9052560" cy="4114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300" b="1" dirty="0">
                <a:solidFill>
                  <a:srgbClr val="2E0069"/>
                </a:solidFill>
                <a:latin typeface="Aptos"/>
              </a:rPr>
              <a:t>Demobilization: from decision to controlled closure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00" b="0">
                <a:solidFill>
                  <a:srgbClr val="656B73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10528"/>
            <a:ext cx="676656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780" b="0" dirty="0">
                <a:solidFill>
                  <a:srgbClr val="656B73"/>
                </a:solidFill>
                <a:latin typeface="Aptos"/>
              </a:rPr>
              <a:t>Management summary — SMSA Demobilization Policy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078992"/>
            <a:ext cx="11183112" cy="438912"/>
          </a:xfrm>
          <a:prstGeom prst="roundRect">
            <a:avLst/>
          </a:prstGeom>
          <a:solidFill>
            <a:srgbClr val="FFF0E8"/>
          </a:solidFill>
          <a:ln w="12700">
            <a:solidFill>
              <a:srgbClr val="FF67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1141661"/>
            <a:ext cx="10835640" cy="276999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l"/>
            <a:r>
              <a:rPr sz="1200" b="1" dirty="0">
                <a:solidFill>
                  <a:srgbClr val="FF671F"/>
                </a:solidFill>
                <a:latin typeface="Aptos"/>
              </a:rPr>
              <a:t>Think about the exit when a major project starts.  </a:t>
            </a:r>
            <a:r>
              <a:rPr sz="1200" b="0" dirty="0">
                <a:solidFill>
                  <a:srgbClr val="272B30"/>
                </a:solidFill>
                <a:latin typeface="Aptos"/>
              </a:rPr>
              <a:t>Notice periods, people, assets, contracts, data, licenses and likely exit cost should not be left until the end.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1755648"/>
            <a:ext cx="2267712" cy="15361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9224" y="1892807"/>
            <a:ext cx="384048" cy="384048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712" y="1865376"/>
            <a:ext cx="1517904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dirty="0">
                <a:solidFill>
                  <a:srgbClr val="2E0069"/>
                </a:solidFill>
                <a:latin typeface="Aptos"/>
              </a:rPr>
              <a:t>Decision / Trigger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359152"/>
            <a:ext cx="1938528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dirty="0">
                <a:solidFill>
                  <a:srgbClr val="272B30"/>
                </a:solidFill>
                <a:latin typeface="Aptos"/>
              </a:rPr>
              <a:t>Closure, relocation, project exit, transfer or major operational reduction.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10128" y="1755648"/>
            <a:ext cx="2267712" cy="15361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456432" y="1892807"/>
            <a:ext cx="384048" cy="384048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1865376"/>
            <a:ext cx="1517904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2E0069"/>
                </a:solidFill>
                <a:latin typeface="Aptos"/>
              </a:rPr>
              <a:t>Risk Review + MOC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11296" y="2386147"/>
            <a:ext cx="193852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Name the Owner and Lead, set key dates, assess risk and complete Management of Change.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17336" y="1755648"/>
            <a:ext cx="2267712" cy="15361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263640" y="1892807"/>
            <a:ext cx="384048" cy="384048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39128" y="1865376"/>
            <a:ext cx="1517904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2E0069"/>
                </a:solidFill>
                <a:latin typeface="Aptos"/>
              </a:rPr>
              <a:t>Plan / Checklist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98187" y="2350008"/>
            <a:ext cx="193852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dirty="0">
                <a:solidFill>
                  <a:srgbClr val="272B30"/>
                </a:solidFill>
                <a:latin typeface="Aptos"/>
              </a:rPr>
              <a:t>Major demobilization = full plan. Smaller low-risk change may use the simplified checklist.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24544" y="1755648"/>
            <a:ext cx="2267712" cy="1536192"/>
          </a:xfrm>
          <a:prstGeom prst="roundRect">
            <a:avLst/>
          </a:prstGeom>
          <a:solidFill>
            <a:srgbClr val="FFF0E8"/>
          </a:solidFill>
          <a:ln w="1270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070848" y="1892807"/>
            <a:ext cx="384048" cy="384048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46336" y="1865376"/>
            <a:ext cx="1517904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2E0069"/>
                </a:solidFill>
                <a:latin typeface="Aptos"/>
              </a:rPr>
              <a:t>Required Approval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25712" y="2350008"/>
            <a:ext cx="193852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dirty="0">
                <a:solidFill>
                  <a:srgbClr val="272B30"/>
                </a:solidFill>
                <a:latin typeface="Aptos"/>
              </a:rPr>
              <a:t>Obtain approval before physical demobilization starts, except urgent emergency action.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924544" y="3584448"/>
            <a:ext cx="2267712" cy="15361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9070848" y="3721608"/>
            <a:ext cx="384048" cy="384048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46336" y="3694176"/>
            <a:ext cx="1517904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2E0069"/>
                </a:solidFill>
                <a:latin typeface="Aptos"/>
              </a:rPr>
              <a:t>Execute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25712" y="4174236"/>
            <a:ext cx="193852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Manage people, customer work, assets, contracts, site, IT, finance, legal and safety actions.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17336" y="3584448"/>
            <a:ext cx="2267712" cy="15361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6263640" y="3721608"/>
            <a:ext cx="384048" cy="384048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39128" y="3694176"/>
            <a:ext cx="1517904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2E0069"/>
                </a:solidFill>
                <a:latin typeface="Aptos"/>
              </a:rPr>
              <a:t>Verify / Inspect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19375" y="4204497"/>
            <a:ext cx="193852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dirty="0">
                <a:solidFill>
                  <a:srgbClr val="272B30"/>
                </a:solidFill>
                <a:latin typeface="Aptos"/>
              </a:rPr>
              <a:t>Reconcile records, collect evidence, confirm handovers and complete final physical inspection.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310128" y="3584448"/>
            <a:ext cx="2267712" cy="1536192"/>
          </a:xfrm>
          <a:prstGeom prst="roundRect">
            <a:avLst/>
          </a:prstGeom>
          <a:solidFill>
            <a:srgbClr val="FFF0E8"/>
          </a:solidFill>
          <a:ln w="1270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3456432" y="3721608"/>
            <a:ext cx="384048" cy="384048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7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31920" y="3694176"/>
            <a:ext cx="1517904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2E0069"/>
                </a:solidFill>
                <a:latin typeface="Aptos"/>
              </a:rPr>
              <a:t>Final Sign-off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87061" y="4187952"/>
            <a:ext cx="1938528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dirty="0">
                <a:solidFill>
                  <a:srgbClr val="272B30"/>
                </a:solidFill>
                <a:latin typeface="Aptos"/>
              </a:rPr>
              <a:t>All functions identified in the plan/checklist provide their required clearance.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02920" y="3584448"/>
            <a:ext cx="2267712" cy="15361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649224" y="3721608"/>
            <a:ext cx="384048" cy="384048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24712" y="3694176"/>
            <a:ext cx="1517904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2E0069"/>
                </a:solidFill>
                <a:latin typeface="Aptos"/>
              </a:rPr>
              <a:t>Risk &amp; Record Closure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5523" y="4242816"/>
            <a:ext cx="1938528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dirty="0">
                <a:solidFill>
                  <a:srgbClr val="272B30"/>
                </a:solidFill>
                <a:latin typeface="Aptos"/>
              </a:rPr>
              <a:t>Close, accept or transfer residual risks and keep the complete closure evidence.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02920" y="5376672"/>
            <a:ext cx="4617720" cy="658368"/>
          </a:xfrm>
          <a:prstGeom prst="roundRect">
            <a:avLst/>
          </a:prstGeom>
          <a:solidFill>
            <a:srgbClr val="F2EDFA"/>
          </a:solidFill>
          <a:ln w="13970">
            <a:solidFill>
              <a:srgbClr val="4400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713232" y="5468112"/>
            <a:ext cx="4206240" cy="438912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ctr"/>
            <a:r>
              <a:rPr sz="1420" b="1" dirty="0">
                <a:solidFill>
                  <a:srgbClr val="2E0069"/>
                </a:solidFill>
                <a:latin typeface="Aptos"/>
              </a:rPr>
              <a:t>Key rule: </a:t>
            </a:r>
            <a:r>
              <a:rPr sz="1420" b="1" dirty="0">
                <a:solidFill>
                  <a:srgbClr val="FF671F"/>
                </a:solidFill>
                <a:latin typeface="Aptos"/>
              </a:rPr>
              <a:t>Stopping operations is not final closure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321808" y="5376672"/>
            <a:ext cx="6364224" cy="658368"/>
          </a:xfrm>
          <a:prstGeom prst="roundRect">
            <a:avLst/>
          </a:prstGeom>
          <a:solidFill>
            <a:srgbClr val="F7F7F9"/>
          </a:solidFill>
          <a:ln w="1270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532120" y="5458968"/>
            <a:ext cx="5943600" cy="457200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l"/>
            <a:r>
              <a:rPr sz="1200" b="1" dirty="0">
                <a:solidFill>
                  <a:srgbClr val="B43737"/>
                </a:solidFill>
                <a:latin typeface="Aptos"/>
              </a:rPr>
              <a:t>Emergency: </a:t>
            </a:r>
            <a:r>
              <a:rPr sz="1200" b="0" dirty="0">
                <a:solidFill>
                  <a:srgbClr val="272B30"/>
                </a:solidFill>
                <a:latin typeface="Aptos"/>
              </a:rPr>
              <a:t>protect people, customer property, information and SMSA assets first; document urgent actions and complete the remaining controls once stable.</a:t>
            </a: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1B4E66FE-B83F-E29D-A04F-6E7719F34CD3}"/>
              </a:ext>
            </a:extLst>
          </p:cNvPr>
          <p:cNvSpPr/>
          <p:nvPr/>
        </p:nvSpPr>
        <p:spPr>
          <a:xfrm>
            <a:off x="2811780" y="2386147"/>
            <a:ext cx="450015" cy="2590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A2EBC644-9BF9-E07A-DF69-3953B81CE12D}"/>
              </a:ext>
            </a:extLst>
          </p:cNvPr>
          <p:cNvSpPr/>
          <p:nvPr/>
        </p:nvSpPr>
        <p:spPr>
          <a:xfrm>
            <a:off x="5582739" y="2385059"/>
            <a:ext cx="450015" cy="2590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C0DFE53F-13D8-FD04-31E3-EAB1F51F435D}"/>
              </a:ext>
            </a:extLst>
          </p:cNvPr>
          <p:cNvSpPr/>
          <p:nvPr/>
        </p:nvSpPr>
        <p:spPr>
          <a:xfrm>
            <a:off x="8426196" y="2362878"/>
            <a:ext cx="450015" cy="2590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FCCA10BE-513C-1FAC-27BD-92B01DF70D6A}"/>
              </a:ext>
            </a:extLst>
          </p:cNvPr>
          <p:cNvSpPr/>
          <p:nvPr/>
        </p:nvSpPr>
        <p:spPr>
          <a:xfrm rot="5400000">
            <a:off x="9999509" y="3339628"/>
            <a:ext cx="450015" cy="2590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7EEF3FE9-EC52-6AC8-BB31-B93970C648B6}"/>
              </a:ext>
            </a:extLst>
          </p:cNvPr>
          <p:cNvSpPr/>
          <p:nvPr/>
        </p:nvSpPr>
        <p:spPr>
          <a:xfrm rot="10800000">
            <a:off x="8474529" y="4230187"/>
            <a:ext cx="450015" cy="2590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rrow: Right 67">
            <a:extLst>
              <a:ext uri="{FF2B5EF4-FFF2-40B4-BE49-F238E27FC236}">
                <a16:creationId xmlns:a16="http://schemas.microsoft.com/office/drawing/2014/main" id="{4023134B-6D8A-2067-EF17-857BE7DCCEB5}"/>
              </a:ext>
            </a:extLst>
          </p:cNvPr>
          <p:cNvSpPr/>
          <p:nvPr/>
        </p:nvSpPr>
        <p:spPr>
          <a:xfrm rot="10800000">
            <a:off x="5667321" y="4271988"/>
            <a:ext cx="450015" cy="2590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A49F2D20-A9FE-9CA3-D6C8-3DE61586E3E5}"/>
              </a:ext>
            </a:extLst>
          </p:cNvPr>
          <p:cNvSpPr/>
          <p:nvPr/>
        </p:nvSpPr>
        <p:spPr>
          <a:xfrm rot="10800000">
            <a:off x="2827129" y="4230187"/>
            <a:ext cx="450015" cy="2590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57400" cy="82296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ms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680" y="256032"/>
            <a:ext cx="1600200" cy="4298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37744"/>
            <a:ext cx="9052560" cy="4114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300" b="1" dirty="0">
                <a:solidFill>
                  <a:srgbClr val="2E0069"/>
                </a:solidFill>
                <a:latin typeface="Aptos"/>
              </a:rPr>
              <a:t>Who owns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12160"/>
            <a:ext cx="987552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0" dirty="0">
                <a:solidFill>
                  <a:srgbClr val="656B73"/>
                </a:solidFill>
                <a:latin typeface="Aptos"/>
              </a:rPr>
              <a:t>The Business / Project Owner remains accountable; each function owns and clears its part.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00" b="0">
                <a:solidFill>
                  <a:srgbClr val="656B73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10528"/>
            <a:ext cx="676656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780" b="0">
                <a:solidFill>
                  <a:srgbClr val="656B73"/>
                </a:solidFill>
                <a:latin typeface="Aptos"/>
              </a:rPr>
              <a:t>Management summary — SMSA Demobilization Policy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097280"/>
            <a:ext cx="5440680" cy="960120"/>
          </a:xfrm>
          <a:prstGeom prst="roundRect">
            <a:avLst/>
          </a:prstGeom>
          <a:solidFill>
            <a:srgbClr val="F2EDFA"/>
          </a:solidFill>
          <a:ln w="15240">
            <a:solidFill>
              <a:srgbClr val="4400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1307592"/>
            <a:ext cx="475488" cy="475488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1170432"/>
            <a:ext cx="201168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320" b="1" dirty="0">
                <a:solidFill>
                  <a:srgbClr val="2E0069"/>
                </a:solidFill>
                <a:latin typeface="Aptos"/>
              </a:rPr>
              <a:t>Business / Project Owner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1472184"/>
            <a:ext cx="4315968" cy="42062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dirty="0">
                <a:solidFill>
                  <a:srgbClr val="272B30"/>
                </a:solidFill>
                <a:latin typeface="Aptos"/>
              </a:rPr>
              <a:t>Starts the demobilization, appoints the Lead, confirms the route and remains accountable for final closure.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2" y="1097280"/>
            <a:ext cx="5486400" cy="960120"/>
          </a:xfrm>
          <a:prstGeom prst="roundRect">
            <a:avLst/>
          </a:prstGeom>
          <a:solidFill>
            <a:srgbClr val="FFF0E8"/>
          </a:solidFill>
          <a:ln w="15240">
            <a:solidFill>
              <a:srgbClr val="FF67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419088" y="1307592"/>
            <a:ext cx="475488" cy="475488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31736" y="1170432"/>
            <a:ext cx="205740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320" b="1">
                <a:solidFill>
                  <a:srgbClr val="2E0069"/>
                </a:solidFill>
                <a:latin typeface="Aptos"/>
              </a:rPr>
              <a:t>Demobilization Lead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31736" y="1472184"/>
            <a:ext cx="4315968" cy="42062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dirty="0">
                <a:solidFill>
                  <a:srgbClr val="272B30"/>
                </a:solidFill>
                <a:latin typeface="Aptos"/>
              </a:rPr>
              <a:t>Coordinates the plan/checklist, action tracker, evidence, handovers, clearances, escalations and sign-off pack.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348936"/>
            <a:ext cx="324612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dirty="0">
                <a:solidFill>
                  <a:srgbClr val="440099"/>
                </a:solidFill>
                <a:latin typeface="Aptos"/>
              </a:rPr>
              <a:t>PEOPLE &amp; CUSTOMER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2633472"/>
            <a:ext cx="3246120" cy="32004"/>
          </a:xfrm>
          <a:prstGeom prst="rect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9" name="TextBox 18"/>
          <p:cNvSpPr txBox="1"/>
          <p:nvPr/>
        </p:nvSpPr>
        <p:spPr>
          <a:xfrm>
            <a:off x="4069080" y="2348936"/>
            <a:ext cx="324612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FF671F"/>
                </a:solidFill>
                <a:latin typeface="Aptos"/>
              </a:rPr>
              <a:t>ASSETS, SITE &amp; TECHNOLOGY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69080" y="2633472"/>
            <a:ext cx="3246120" cy="32004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1" name="TextBox 20"/>
          <p:cNvSpPr txBox="1"/>
          <p:nvPr/>
        </p:nvSpPr>
        <p:spPr>
          <a:xfrm>
            <a:off x="7635240" y="2348936"/>
            <a:ext cx="324612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440099"/>
                </a:solidFill>
                <a:latin typeface="Aptos"/>
              </a:rPr>
              <a:t>COMMERCIAL, FINANCIAL &amp; CONTROL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35240" y="2633472"/>
            <a:ext cx="3246120" cy="32004"/>
          </a:xfrm>
          <a:prstGeom prst="rect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3" name="Rounded Rectangle 22"/>
          <p:cNvSpPr/>
          <p:nvPr/>
        </p:nvSpPr>
        <p:spPr>
          <a:xfrm>
            <a:off x="502920" y="2788920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5" name="TextBox 24"/>
          <p:cNvSpPr txBox="1"/>
          <p:nvPr/>
        </p:nvSpPr>
        <p:spPr>
          <a:xfrm>
            <a:off x="502920" y="2870145"/>
            <a:ext cx="3118103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HR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3078044"/>
            <a:ext cx="3195828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Employee transfer, reassignment, separation and clearance.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2920" y="3593591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8" name="Oval 27"/>
          <p:cNvSpPr/>
          <p:nvPr/>
        </p:nvSpPr>
        <p:spPr>
          <a:xfrm>
            <a:off x="633330" y="2865063"/>
            <a:ext cx="159803" cy="165914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9" name="TextBox 28"/>
          <p:cNvSpPr txBox="1"/>
          <p:nvPr/>
        </p:nvSpPr>
        <p:spPr>
          <a:xfrm>
            <a:off x="558655" y="3671994"/>
            <a:ext cx="3062367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Operations / Business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9240" y="3882271"/>
            <a:ext cx="3118103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Operational closure or transfer, shipments, customer property and continuity.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" y="4398264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3" name="TextBox 32"/>
          <p:cNvSpPr txBox="1"/>
          <p:nvPr/>
        </p:nvSpPr>
        <p:spPr>
          <a:xfrm>
            <a:off x="502920" y="4489703"/>
            <a:ext cx="3118103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Sales / Commercial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8655" y="4709159"/>
            <a:ext cx="3062368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Customer communication and commercial exit obligations.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5202936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7" name="TextBox 36"/>
          <p:cNvSpPr txBox="1"/>
          <p:nvPr/>
        </p:nvSpPr>
        <p:spPr>
          <a:xfrm>
            <a:off x="558655" y="5243011"/>
            <a:ext cx="3076085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Receiving Location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5445021"/>
            <a:ext cx="3195828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Confirms readiness and formally accepts transferred work, people and responsibilities.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069080" y="2788920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1" name="TextBox 40"/>
          <p:cNvSpPr txBox="1"/>
          <p:nvPr/>
        </p:nvSpPr>
        <p:spPr>
          <a:xfrm>
            <a:off x="4069080" y="2847702"/>
            <a:ext cx="3118104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Inventory / Fleet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035767" y="3070016"/>
            <a:ext cx="3324715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Count, reconcile, move, return or decommission assets and vehicles with evidence.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069080" y="3593591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5" name="TextBox 44"/>
          <p:cNvSpPr txBox="1"/>
          <p:nvPr/>
        </p:nvSpPr>
        <p:spPr>
          <a:xfrm>
            <a:off x="4122855" y="3672852"/>
            <a:ext cx="3064329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Facilities / Administration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22855" y="3904487"/>
            <a:ext cx="3064329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Lease, landlord, utilities, site services, keys and physical handover.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069080" y="4398264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9" name="TextBox 48"/>
          <p:cNvSpPr txBox="1"/>
          <p:nvPr/>
        </p:nvSpPr>
        <p:spPr>
          <a:xfrm>
            <a:off x="4151375" y="4446159"/>
            <a:ext cx="3035809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ITD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22855" y="4654729"/>
            <a:ext cx="3064329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IT assets, system access, data, licenses, telecom and technical clearance.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069080" y="5202936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3" name="TextBox 52"/>
          <p:cNvSpPr txBox="1"/>
          <p:nvPr/>
        </p:nvSpPr>
        <p:spPr>
          <a:xfrm>
            <a:off x="4165092" y="5275016"/>
            <a:ext cx="3022092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Security / EHS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122855" y="5513831"/>
            <a:ext cx="3192345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Keep safety, security, fire/life safety and environmental controls effective until handover.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635240" y="2788920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7" name="TextBox 56"/>
          <p:cNvSpPr txBox="1"/>
          <p:nvPr/>
        </p:nvSpPr>
        <p:spPr>
          <a:xfrm>
            <a:off x="7635240" y="2777685"/>
            <a:ext cx="3106135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Contract Owner / Purchasing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711002" y="2958213"/>
            <a:ext cx="3246120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Each owner closes or transfers its contracts; Purchasing handles POs and sourcing commitments in its control.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635240" y="3593591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61" name="TextBox 60"/>
          <p:cNvSpPr txBox="1"/>
          <p:nvPr/>
        </p:nvSpPr>
        <p:spPr>
          <a:xfrm>
            <a:off x="7689015" y="3651957"/>
            <a:ext cx="3064329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Finance / Insurance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689015" y="3904487"/>
            <a:ext cx="3064329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Financial closure, deposits, guarantees, claims and insurance continuity.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635240" y="4398264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65" name="TextBox 64"/>
          <p:cNvSpPr txBox="1"/>
          <p:nvPr/>
        </p:nvSpPr>
        <p:spPr>
          <a:xfrm>
            <a:off x="7711002" y="4366709"/>
            <a:ext cx="3042342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Legal / QRM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700008" y="4556291"/>
            <a:ext cx="3064329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Legal/regulatory matters and risk oversight; open risks must be properly transferred or controlled.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7635240" y="5202936"/>
            <a:ext cx="3246120" cy="713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69" name="TextBox 68"/>
          <p:cNvSpPr txBox="1"/>
          <p:nvPr/>
        </p:nvSpPr>
        <p:spPr>
          <a:xfrm>
            <a:off x="7700008" y="5242477"/>
            <a:ext cx="3053336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Internal Audit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11002" y="5459384"/>
            <a:ext cx="324612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200" b="0" dirty="0">
                <a:solidFill>
                  <a:srgbClr val="272B30"/>
                </a:solidFill>
                <a:latin typeface="Aptos"/>
              </a:rPr>
              <a:t>May independently review the process and evidence; does not operate the demobilization.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502920" y="6089904"/>
            <a:ext cx="10378440" cy="347472"/>
          </a:xfrm>
          <a:prstGeom prst="roundRect">
            <a:avLst/>
          </a:prstGeom>
          <a:solidFill>
            <a:srgbClr val="F7F7F9"/>
          </a:solidFill>
          <a:ln w="10160">
            <a:solidFill>
              <a:srgbClr val="DA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2" name="TextBox 71"/>
          <p:cNvSpPr txBox="1"/>
          <p:nvPr/>
        </p:nvSpPr>
        <p:spPr>
          <a:xfrm>
            <a:off x="713232" y="6115997"/>
            <a:ext cx="9966960" cy="276999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l"/>
            <a:r>
              <a:rPr sz="1200" b="1">
                <a:solidFill>
                  <a:srgbClr val="2E0069"/>
                </a:solidFill>
                <a:latin typeface="Aptos"/>
              </a:rPr>
              <a:t>Simple rule: </a:t>
            </a:r>
            <a:r>
              <a:rPr sz="1200" b="0">
                <a:solidFill>
                  <a:srgbClr val="272B30"/>
                </a:solidFill>
                <a:latin typeface="Aptos"/>
              </a:rPr>
              <a:t>the Demobilization Lead coordinates — but responsibility stays with the function that owns the action, contract, asset, system or risk.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1C5C84F-72A7-0DEE-59E6-67DAC808CCAF}"/>
              </a:ext>
            </a:extLst>
          </p:cNvPr>
          <p:cNvSpPr/>
          <p:nvPr/>
        </p:nvSpPr>
        <p:spPr>
          <a:xfrm>
            <a:off x="633330" y="3670637"/>
            <a:ext cx="159803" cy="165914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5CD5FE3-B9E3-3A5C-05B1-2EB6101EDC7D}"/>
              </a:ext>
            </a:extLst>
          </p:cNvPr>
          <p:cNvSpPr/>
          <p:nvPr/>
        </p:nvSpPr>
        <p:spPr>
          <a:xfrm>
            <a:off x="633330" y="4486638"/>
            <a:ext cx="159803" cy="165914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54610536-A58A-EE4F-64E5-E4C0E82145DB}"/>
              </a:ext>
            </a:extLst>
          </p:cNvPr>
          <p:cNvSpPr/>
          <p:nvPr/>
        </p:nvSpPr>
        <p:spPr>
          <a:xfrm>
            <a:off x="633330" y="5271285"/>
            <a:ext cx="159803" cy="165914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2FA0232-1052-5864-32F6-88A07DCDAE28}"/>
              </a:ext>
            </a:extLst>
          </p:cNvPr>
          <p:cNvSpPr/>
          <p:nvPr/>
        </p:nvSpPr>
        <p:spPr>
          <a:xfrm>
            <a:off x="4165092" y="2865063"/>
            <a:ext cx="159803" cy="16591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BFD8567-3B3E-1BC8-BC6A-2AF771BB3526}"/>
              </a:ext>
            </a:extLst>
          </p:cNvPr>
          <p:cNvSpPr/>
          <p:nvPr/>
        </p:nvSpPr>
        <p:spPr>
          <a:xfrm>
            <a:off x="4165092" y="3681614"/>
            <a:ext cx="159803" cy="16591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0DC08D3-81C1-4383-278D-BB7910CE70A7}"/>
              </a:ext>
            </a:extLst>
          </p:cNvPr>
          <p:cNvSpPr/>
          <p:nvPr/>
        </p:nvSpPr>
        <p:spPr>
          <a:xfrm>
            <a:off x="4165092" y="4467243"/>
            <a:ext cx="159803" cy="16591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D0F84F6-E80C-7E02-4BA6-B67976D11363}"/>
              </a:ext>
            </a:extLst>
          </p:cNvPr>
          <p:cNvSpPr/>
          <p:nvPr/>
        </p:nvSpPr>
        <p:spPr>
          <a:xfrm>
            <a:off x="4165092" y="5253228"/>
            <a:ext cx="159803" cy="16591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B47EBD3-BF97-DD56-83BB-C4B1641E57AF}"/>
              </a:ext>
            </a:extLst>
          </p:cNvPr>
          <p:cNvSpPr/>
          <p:nvPr/>
        </p:nvSpPr>
        <p:spPr>
          <a:xfrm>
            <a:off x="7711002" y="2833370"/>
            <a:ext cx="159803" cy="165914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60C1F2B9-6D45-AFD8-3F3B-2E7F5006DEC5}"/>
              </a:ext>
            </a:extLst>
          </p:cNvPr>
          <p:cNvSpPr/>
          <p:nvPr/>
        </p:nvSpPr>
        <p:spPr>
          <a:xfrm>
            <a:off x="7715137" y="3626650"/>
            <a:ext cx="159803" cy="165914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0677555A-9820-10D4-4DD4-566A1D2FD6B2}"/>
              </a:ext>
            </a:extLst>
          </p:cNvPr>
          <p:cNvSpPr/>
          <p:nvPr/>
        </p:nvSpPr>
        <p:spPr>
          <a:xfrm>
            <a:off x="7694562" y="4422394"/>
            <a:ext cx="159803" cy="165914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ED492A6A-D1A5-6379-BF8D-7795962559A3}"/>
              </a:ext>
            </a:extLst>
          </p:cNvPr>
          <p:cNvSpPr/>
          <p:nvPr/>
        </p:nvSpPr>
        <p:spPr>
          <a:xfrm>
            <a:off x="7700008" y="5258888"/>
            <a:ext cx="159803" cy="165914"/>
          </a:xfrm>
          <a:prstGeom prst="ellipse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44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57400" cy="82296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ms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680" y="256032"/>
            <a:ext cx="1600200" cy="4298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37744"/>
            <a:ext cx="9052560" cy="4114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300" b="1">
                <a:solidFill>
                  <a:srgbClr val="2E0069"/>
                </a:solidFill>
                <a:latin typeface="Aptos"/>
              </a:rPr>
              <a:t>Final closure: when can management sign off?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12160"/>
            <a:ext cx="987552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0" dirty="0">
                <a:solidFill>
                  <a:srgbClr val="656B73"/>
                </a:solidFill>
                <a:latin typeface="Aptos"/>
              </a:rPr>
              <a:t>Physical handover may happen earlier. Final closure needs evidence, clearance and controlled residual risk.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00" b="0">
                <a:solidFill>
                  <a:srgbClr val="656B73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10528"/>
            <a:ext cx="676656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780" b="0">
                <a:solidFill>
                  <a:srgbClr val="656B73"/>
                </a:solidFill>
                <a:latin typeface="Aptos"/>
              </a:rPr>
              <a:t>Management summary — SMSA Demobilization Policy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170432"/>
            <a:ext cx="5504688" cy="4526280"/>
          </a:xfrm>
          <a:prstGeom prst="roundRect">
            <a:avLst/>
          </a:prstGeom>
          <a:solidFill>
            <a:srgbClr val="EAF6EF"/>
          </a:solidFill>
          <a:ln w="15240">
            <a:solidFill>
              <a:srgbClr val="237C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2" y="1371600"/>
            <a:ext cx="4892040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700" b="1">
                <a:solidFill>
                  <a:srgbClr val="237C52"/>
                </a:solidFill>
                <a:latin typeface="Aptos"/>
              </a:rPr>
              <a:t>READY TO CLOSE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1772864"/>
            <a:ext cx="489204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Management can approve final closure when:</a:t>
            </a:r>
          </a:p>
        </p:txBody>
      </p:sp>
      <p:sp>
        <p:nvSpPr>
          <p:cNvPr id="12" name="Oval 11"/>
          <p:cNvSpPr/>
          <p:nvPr/>
        </p:nvSpPr>
        <p:spPr>
          <a:xfrm>
            <a:off x="822960" y="2121408"/>
            <a:ext cx="256032" cy="256032"/>
          </a:xfrm>
          <a:prstGeom prst="ellipse">
            <a:avLst/>
          </a:prstGeom>
          <a:solidFill>
            <a:srgbClr val="237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084831"/>
            <a:ext cx="452628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All functions identified in the plan/checklist have provided clearance.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2606040"/>
            <a:ext cx="256032" cy="256032"/>
          </a:xfrm>
          <a:prstGeom prst="ellipse">
            <a:avLst/>
          </a:prstGeom>
          <a:solidFill>
            <a:srgbClr val="237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2569464"/>
            <a:ext cx="4526280" cy="22159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People outcomes and receiving ownership are documented.</a:t>
            </a:r>
          </a:p>
        </p:txBody>
      </p:sp>
      <p:sp>
        <p:nvSpPr>
          <p:cNvPr id="16" name="Oval 15"/>
          <p:cNvSpPr/>
          <p:nvPr/>
        </p:nvSpPr>
        <p:spPr>
          <a:xfrm>
            <a:off x="822960" y="3090672"/>
            <a:ext cx="256032" cy="256032"/>
          </a:xfrm>
          <a:prstGeom prst="ellipse">
            <a:avLst/>
          </a:prstGeom>
          <a:solidFill>
            <a:srgbClr val="237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054096"/>
            <a:ext cx="452628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Customer property, cash/COD and significant assets are accounted for.</a:t>
            </a:r>
          </a:p>
        </p:txBody>
      </p:sp>
      <p:sp>
        <p:nvSpPr>
          <p:cNvPr id="18" name="Oval 17"/>
          <p:cNvSpPr/>
          <p:nvPr/>
        </p:nvSpPr>
        <p:spPr>
          <a:xfrm>
            <a:off x="822960" y="3575304"/>
            <a:ext cx="256032" cy="256032"/>
          </a:xfrm>
          <a:prstGeom prst="ellipse">
            <a:avLst/>
          </a:prstGeom>
          <a:solidFill>
            <a:srgbClr val="237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3538728"/>
            <a:ext cx="452628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Contracts, site, IT/access/data, finance/insurance and legal/regulatory matters are closed or formally transferred.</a:t>
            </a:r>
          </a:p>
        </p:txBody>
      </p:sp>
      <p:sp>
        <p:nvSpPr>
          <p:cNvPr id="20" name="Oval 19"/>
          <p:cNvSpPr/>
          <p:nvPr/>
        </p:nvSpPr>
        <p:spPr>
          <a:xfrm>
            <a:off x="822960" y="4059936"/>
            <a:ext cx="256032" cy="256032"/>
          </a:xfrm>
          <a:prstGeom prst="ellipse">
            <a:avLst/>
          </a:prstGeom>
          <a:solidFill>
            <a:srgbClr val="237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4023360"/>
            <a:ext cx="452628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If work is moving, the receiving location is ready and a fallback exists where needed.</a:t>
            </a:r>
          </a:p>
        </p:txBody>
      </p:sp>
      <p:sp>
        <p:nvSpPr>
          <p:cNvPr id="22" name="Oval 21"/>
          <p:cNvSpPr/>
          <p:nvPr/>
        </p:nvSpPr>
        <p:spPr>
          <a:xfrm>
            <a:off x="822960" y="4544568"/>
            <a:ext cx="256032" cy="256032"/>
          </a:xfrm>
          <a:prstGeom prst="ellipse">
            <a:avLst/>
          </a:prstGeom>
          <a:solidFill>
            <a:srgbClr val="237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8720" y="4507992"/>
            <a:ext cx="452628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Any permitted open item has a named owner, action, target date and accepted risk position.</a:t>
            </a:r>
          </a:p>
        </p:txBody>
      </p:sp>
      <p:sp>
        <p:nvSpPr>
          <p:cNvPr id="24" name="Oval 23"/>
          <p:cNvSpPr/>
          <p:nvPr/>
        </p:nvSpPr>
        <p:spPr>
          <a:xfrm>
            <a:off x="822960" y="5029200"/>
            <a:ext cx="256032" cy="256032"/>
          </a:xfrm>
          <a:prstGeom prst="ellipse">
            <a:avLst/>
          </a:prstGeom>
          <a:solidFill>
            <a:srgbClr val="237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8720" y="4992624"/>
            <a:ext cx="4526280" cy="22159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Final sign-off is approved under the current SMSA authority.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7920" y="1170432"/>
            <a:ext cx="5468112" cy="4526280"/>
          </a:xfrm>
          <a:prstGeom prst="roundRect">
            <a:avLst/>
          </a:prstGeom>
          <a:solidFill>
            <a:srgbClr val="FDEEEE"/>
          </a:solidFill>
          <a:ln w="15240">
            <a:solidFill>
              <a:srgbClr val="B4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19672" y="1371600"/>
            <a:ext cx="4846320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700" b="1">
                <a:solidFill>
                  <a:srgbClr val="B43737"/>
                </a:solidFill>
                <a:latin typeface="Aptos"/>
              </a:rPr>
              <a:t>DO NOT CLOSE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9672" y="1680532"/>
            <a:ext cx="484632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Final closure must not be approved while any of these remain uncontrolled: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10528" y="2194560"/>
            <a:ext cx="4882896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0" name="TextBox 29"/>
          <p:cNvSpPr txBox="1"/>
          <p:nvPr/>
        </p:nvSpPr>
        <p:spPr>
          <a:xfrm>
            <a:off x="6711696" y="2248353"/>
            <a:ext cx="150876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B43737"/>
                </a:solidFill>
                <a:latin typeface="Aptos"/>
              </a:rPr>
              <a:t>HIGH RISK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0" y="2249424"/>
            <a:ext cx="2907792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An unacceptable High risk remains uncontrolled.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10528" y="2834639"/>
            <a:ext cx="4882896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3" name="TextBox 32"/>
          <p:cNvSpPr txBox="1"/>
          <p:nvPr/>
        </p:nvSpPr>
        <p:spPr>
          <a:xfrm>
            <a:off x="6711696" y="2796099"/>
            <a:ext cx="150876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B43737"/>
                </a:solidFill>
                <a:latin typeface="Aptos"/>
              </a:rPr>
              <a:t>CUSTOMER PROPERTY / CASH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0" y="2889503"/>
            <a:ext cx="2907792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Customer property or cash/COD is unaccounted for.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10528" y="3474720"/>
            <a:ext cx="4882896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6" name="TextBox 35"/>
          <p:cNvSpPr txBox="1"/>
          <p:nvPr/>
        </p:nvSpPr>
        <p:spPr>
          <a:xfrm>
            <a:off x="6711696" y="3528513"/>
            <a:ext cx="150876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B43737"/>
                </a:solidFill>
                <a:latin typeface="Aptos"/>
              </a:rPr>
              <a:t>ASSET SHORTAGE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29600" y="3529584"/>
            <a:ext cx="2907792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>
                <a:solidFill>
                  <a:srgbClr val="272B30"/>
                </a:solidFill>
                <a:latin typeface="Aptos"/>
              </a:rPr>
              <a:t>There is an unexplained significant asset shortage.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510528" y="4114800"/>
            <a:ext cx="4882896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9" name="TextBox 38"/>
          <p:cNvSpPr txBox="1"/>
          <p:nvPr/>
        </p:nvSpPr>
        <p:spPr>
          <a:xfrm>
            <a:off x="6711696" y="4168593"/>
            <a:ext cx="150876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B43737"/>
                </a:solidFill>
                <a:latin typeface="Aptos"/>
              </a:rPr>
              <a:t>INSURANCE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600" y="4169663"/>
            <a:ext cx="2907792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>
            <a:defPPr>
              <a:defRPr lang="en-US"/>
            </a:defPPr>
            <a:lvl1pPr>
              <a:defRPr sz="1200" b="0">
                <a:solidFill>
                  <a:srgbClr val="272B30"/>
                </a:solidFill>
                <a:latin typeface="Aptos"/>
              </a:defRPr>
            </a:lvl1pPr>
          </a:lstStyle>
          <a:p>
            <a:r>
              <a:rPr lang="en-US" dirty="0"/>
              <a:t>An ongoing risk would be left without adequate insurance coverage</a:t>
            </a:r>
            <a:endParaRPr dirty="0"/>
          </a:p>
        </p:txBody>
      </p:sp>
      <p:sp>
        <p:nvSpPr>
          <p:cNvPr id="41" name="Rounded Rectangle 40"/>
          <p:cNvSpPr/>
          <p:nvPr/>
        </p:nvSpPr>
        <p:spPr>
          <a:xfrm>
            <a:off x="6510528" y="4754880"/>
            <a:ext cx="4882896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2" name="TextBox 41"/>
          <p:cNvSpPr txBox="1"/>
          <p:nvPr/>
        </p:nvSpPr>
        <p:spPr>
          <a:xfrm>
            <a:off x="6711696" y="4808673"/>
            <a:ext cx="150876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>
                <a:solidFill>
                  <a:srgbClr val="B43737"/>
                </a:solidFill>
                <a:latin typeface="Aptos"/>
              </a:rPr>
              <a:t>REGULATOR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9600" y="4809744"/>
            <a:ext cx="2907792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dirty="0">
                <a:solidFill>
                  <a:srgbClr val="272B30"/>
                </a:solidFill>
                <a:latin typeface="Aptos"/>
              </a:rPr>
              <a:t>A regulator matter requiring immediate action remains uncontrolled.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02920" y="5897880"/>
            <a:ext cx="11183112" cy="457200"/>
          </a:xfrm>
          <a:prstGeom prst="roundRect">
            <a:avLst/>
          </a:prstGeom>
          <a:solidFill>
            <a:srgbClr val="F2EDFA"/>
          </a:solidFill>
          <a:ln w="12700">
            <a:solidFill>
              <a:srgbClr val="4400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31520" y="5877360"/>
            <a:ext cx="10744200" cy="461665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ctr"/>
            <a:r>
              <a:rPr sz="1200" b="1" dirty="0">
                <a:solidFill>
                  <a:srgbClr val="2E0069"/>
                </a:solidFill>
                <a:latin typeface="Aptos"/>
              </a:rPr>
              <a:t>Closure principle: </a:t>
            </a:r>
            <a:r>
              <a:rPr sz="1200" b="0" dirty="0">
                <a:solidFill>
                  <a:srgbClr val="272B30"/>
                </a:solidFill>
                <a:latin typeface="Aptos"/>
              </a:rPr>
              <a:t>nothing disappears because the site or project stops. Every remaining obligation or risk must be closed, accepted or transferred to a named owner.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792</Words>
  <Application>Microsoft Office PowerPoint</Application>
  <PresentationFormat>Widescreen</PresentationFormat>
  <Paragraphs>104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Mohammed Altamush Khan</cp:lastModifiedBy>
  <cp:revision>4</cp:revision>
  <cp:lastPrinted>2026-08-30T07:12:58Z</cp:lastPrinted>
  <dcterms:created xsi:type="dcterms:W3CDTF">2013-01-27T09:14:16Z</dcterms:created>
  <dcterms:modified xsi:type="dcterms:W3CDTF">2026-08-30T07:18:01Z</dcterms:modified>
  <cp:category/>
</cp:coreProperties>
</file>